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 id="360" r:id="rId46"/>
    <p:sldId id="361"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77" r:id="rId63"/>
    <p:sldId id="378" r:id="rId64"/>
    <p:sldId id="379" r:id="rId65"/>
    <p:sldId id="380" r:id="rId66"/>
    <p:sldId id="381" r:id="rId67"/>
    <p:sldId id="382" r:id="rId68"/>
    <p:sldId id="383" r:id="rId69"/>
    <p:sldId id="384" r:id="rId70"/>
    <p:sldId id="385" r:id="rId71"/>
    <p:sldId id="386" r:id="rId72"/>
    <p:sldId id="387" r:id="rId73"/>
    <p:sldId id="388" r:id="rId74"/>
    <p:sldId id="389" r:id="rId75"/>
    <p:sldId id="390" r:id="rId76"/>
    <p:sldId id="391" r:id="rId77"/>
    <p:sldId id="392" r:id="rId78"/>
    <p:sldId id="393" r:id="rId79"/>
    <p:sldId id="394" r:id="rId80"/>
    <p:sldId id="399" r:id="rId81"/>
    <p:sldId id="400" r:id="rId82"/>
  </p:sldIdLst>
  <p:sldSz cx="9144000" cy="6858000" type="screen4x3"/>
  <p:notesSz cx="9144000" cy="6858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Van Ocken" userId="bd581caf-b58c-4638-91f1-a0736e1602d1" providerId="ADAL" clId="{7F58FB52-A3E8-4413-8BA2-6756927BF3E5}"/>
    <pc:docChg chg="undo custSel delSld modSld">
      <pc:chgData name="Jan Van Ocken" userId="bd581caf-b58c-4638-91f1-a0736e1602d1" providerId="ADAL" clId="{7F58FB52-A3E8-4413-8BA2-6756927BF3E5}" dt="2020-12-09T10:30:31.333" v="5" actId="688"/>
      <pc:docMkLst>
        <pc:docMk/>
      </pc:docMkLst>
      <pc:sldChg chg="modSp mod">
        <pc:chgData name="Jan Van Ocken" userId="bd581caf-b58c-4638-91f1-a0736e1602d1" providerId="ADAL" clId="{7F58FB52-A3E8-4413-8BA2-6756927BF3E5}" dt="2020-12-09T10:30:31.333" v="5" actId="688"/>
        <pc:sldMkLst>
          <pc:docMk/>
          <pc:sldMk cId="0" sldId="338"/>
        </pc:sldMkLst>
        <pc:grpChg chg="mod">
          <ac:chgData name="Jan Van Ocken" userId="bd581caf-b58c-4638-91f1-a0736e1602d1" providerId="ADAL" clId="{7F58FB52-A3E8-4413-8BA2-6756927BF3E5}" dt="2020-12-09T10:30:31.333" v="5" actId="688"/>
          <ac:grpSpMkLst>
            <pc:docMk/>
            <pc:sldMk cId="0" sldId="338"/>
            <ac:grpSpMk id="5" creationId="{00000000-0000-0000-0000-000000000000}"/>
          </ac:grpSpMkLst>
        </pc:grpChg>
      </pc:sldChg>
      <pc:sldChg chg="del">
        <pc:chgData name="Jan Van Ocken" userId="bd581caf-b58c-4638-91f1-a0736e1602d1" providerId="ADAL" clId="{7F58FB52-A3E8-4413-8BA2-6756927BF3E5}" dt="2020-12-07T12:01:59.944" v="0" actId="47"/>
        <pc:sldMkLst>
          <pc:docMk/>
          <pc:sldMk cId="0" sldId="395"/>
        </pc:sldMkLst>
      </pc:sldChg>
      <pc:sldChg chg="del">
        <pc:chgData name="Jan Van Ocken" userId="bd581caf-b58c-4638-91f1-a0736e1602d1" providerId="ADAL" clId="{7F58FB52-A3E8-4413-8BA2-6756927BF3E5}" dt="2020-12-07T12:02:01.824" v="1" actId="47"/>
        <pc:sldMkLst>
          <pc:docMk/>
          <pc:sldMk cId="0" sldId="396"/>
        </pc:sldMkLst>
      </pc:sldChg>
      <pc:sldChg chg="del">
        <pc:chgData name="Jan Van Ocken" userId="bd581caf-b58c-4638-91f1-a0736e1602d1" providerId="ADAL" clId="{7F58FB52-A3E8-4413-8BA2-6756927BF3E5}" dt="2020-12-07T12:02:02.912" v="2" actId="47"/>
        <pc:sldMkLst>
          <pc:docMk/>
          <pc:sldMk cId="0" sldId="397"/>
        </pc:sldMkLst>
      </pc:sldChg>
      <pc:sldChg chg="del">
        <pc:chgData name="Jan Van Ocken" userId="bd581caf-b58c-4638-91f1-a0736e1602d1" providerId="ADAL" clId="{7F58FB52-A3E8-4413-8BA2-6756927BF3E5}" dt="2020-12-07T12:02:03.663" v="3" actId="47"/>
        <pc:sldMkLst>
          <pc:docMk/>
          <pc:sldMk cId="0" sldId="39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53614" y="1813382"/>
            <a:ext cx="4636770" cy="391794"/>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6" name="Holder 6"/>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dirty="0"/>
              <a:t>‹nr.›</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u="heavy">
                <a:solidFill>
                  <a:srgbClr val="002C7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6" name="Holder 6"/>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dirty="0"/>
              <a:t>‹nr.›</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u="heavy">
                <a:solidFill>
                  <a:srgbClr val="002C77"/>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7" name="Holder 7"/>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dirty="0"/>
              <a:t>‹nr.›</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u="heavy">
                <a:solidFill>
                  <a:srgbClr val="002C7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5" name="Holder 5"/>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dirty="0"/>
              <a:t>‹nr.›</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4" name="Holder 4"/>
          <p:cNvSpPr>
            <a:spLocks noGrp="1"/>
          </p:cNvSpPr>
          <p:nvPr>
            <p:ph type="sldNum" sz="quarter" idx="7"/>
          </p:nvPr>
        </p:nvSpPr>
        <p:spPr/>
        <p:txBody>
          <a:bodyPr lIns="0" tIns="0" rIns="0" bIns="0"/>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dirty="0"/>
              <a:t>‹nr.›</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740151"/>
            <a:ext cx="9144000" cy="4117847"/>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8177783" y="5894831"/>
            <a:ext cx="707135" cy="714756"/>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2169160" y="282955"/>
            <a:ext cx="4805679" cy="360680"/>
          </a:xfrm>
          <a:prstGeom prst="rect">
            <a:avLst/>
          </a:prstGeom>
        </p:spPr>
        <p:txBody>
          <a:bodyPr wrap="square" lIns="0" tIns="0" rIns="0" bIns="0">
            <a:spAutoFit/>
          </a:bodyPr>
          <a:lstStyle>
            <a:lvl1pPr>
              <a:defRPr sz="2200" b="1" i="0" u="heavy">
                <a:solidFill>
                  <a:srgbClr val="002C77"/>
                </a:solidFill>
                <a:latin typeface="Arial"/>
                <a:cs typeface="Arial"/>
              </a:defRPr>
            </a:lvl1pPr>
          </a:lstStyle>
          <a:p>
            <a:endParaRPr/>
          </a:p>
        </p:txBody>
      </p:sp>
      <p:sp>
        <p:nvSpPr>
          <p:cNvPr id="3" name="Holder 3"/>
          <p:cNvSpPr>
            <a:spLocks noGrp="1"/>
          </p:cNvSpPr>
          <p:nvPr>
            <p:ph type="body" idx="1"/>
          </p:nvPr>
        </p:nvSpPr>
        <p:spPr>
          <a:xfrm>
            <a:off x="2767076" y="1281049"/>
            <a:ext cx="5779770" cy="137985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12/8/2020</a:t>
            </a:fld>
            <a:endParaRPr lang="en-US"/>
          </a:p>
        </p:txBody>
      </p:sp>
      <p:sp>
        <p:nvSpPr>
          <p:cNvPr id="6" name="Holder 6"/>
          <p:cNvSpPr>
            <a:spLocks noGrp="1"/>
          </p:cNvSpPr>
          <p:nvPr>
            <p:ph type="sldNum" sz="quarter" idx="7"/>
          </p:nvPr>
        </p:nvSpPr>
        <p:spPr>
          <a:xfrm>
            <a:off x="142036" y="6401429"/>
            <a:ext cx="189229" cy="139700"/>
          </a:xfrm>
          <a:prstGeom prst="rect">
            <a:avLst/>
          </a:prstGeom>
        </p:spPr>
        <p:txBody>
          <a:bodyPr wrap="square" lIns="0" tIns="0" rIns="0" bIns="0">
            <a:spAutoFit/>
          </a:bodyPr>
          <a:lstStyle>
            <a:lvl1pPr>
              <a:defRPr sz="800" b="0" i="0">
                <a:solidFill>
                  <a:srgbClr val="7E7E7E"/>
                </a:solidFill>
                <a:latin typeface="Arial"/>
                <a:cs typeface="Arial"/>
              </a:defRPr>
            </a:lvl1pPr>
          </a:lstStyle>
          <a:p>
            <a:pPr marL="38100">
              <a:lnSpc>
                <a:spcPct val="100000"/>
              </a:lnSpc>
              <a:spcBef>
                <a:spcPts val="25"/>
              </a:spcBef>
            </a:pPr>
            <a:fld id="{81D60167-4931-47E6-BA6A-407CBD079E47}" type="slidenum">
              <a:rPr dirty="0"/>
              <a:t>‹nr.›</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18.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5.png"/><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2.jpg"/><Relationship Id="rId2" Type="http://schemas.openxmlformats.org/officeDocument/2006/relationships/image" Target="../media/image48.jpg"/><Relationship Id="rId1" Type="http://schemas.openxmlformats.org/officeDocument/2006/relationships/slideLayout" Target="../slideLayouts/slideLayout4.xml"/><Relationship Id="rId6" Type="http://schemas.openxmlformats.org/officeDocument/2006/relationships/image" Target="../media/image51.png"/><Relationship Id="rId5" Type="http://schemas.openxmlformats.org/officeDocument/2006/relationships/image" Target="../media/image50.jp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4.xml"/><Relationship Id="rId4" Type="http://schemas.openxmlformats.org/officeDocument/2006/relationships/image" Target="../media/image56.jpg"/></Relationships>
</file>

<file path=ppt/slides/_rels/slide23.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image" Target="../media/image58.jpg"/><Relationship Id="rId7" Type="http://schemas.openxmlformats.org/officeDocument/2006/relationships/image" Target="../media/image62.jpg"/><Relationship Id="rId2" Type="http://schemas.openxmlformats.org/officeDocument/2006/relationships/image" Target="../media/image57.png"/><Relationship Id="rId1" Type="http://schemas.openxmlformats.org/officeDocument/2006/relationships/slideLayout" Target="../slideLayouts/slideLayout2.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g"/></Relationships>
</file>

<file path=ppt/slides/_rels/slide24.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2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g"/><Relationship Id="rId1" Type="http://schemas.openxmlformats.org/officeDocument/2006/relationships/slideLayout" Target="../slideLayouts/slideLayout2.xml"/><Relationship Id="rId4" Type="http://schemas.openxmlformats.org/officeDocument/2006/relationships/image" Target="../media/image71.jpg"/></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2.jpg"/><Relationship Id="rId7" Type="http://schemas.openxmlformats.org/officeDocument/2006/relationships/image" Target="../media/image7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g"/><Relationship Id="rId1" Type="http://schemas.openxmlformats.org/officeDocument/2006/relationships/slideLayout" Target="../slideLayouts/slideLayout4.xml"/><Relationship Id="rId4" Type="http://schemas.openxmlformats.org/officeDocument/2006/relationships/image" Target="../media/image8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90.jp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6.jpg"/><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5.jpg"/><Relationship Id="rId5" Type="http://schemas.openxmlformats.org/officeDocument/2006/relationships/image" Target="../media/image104.jpg"/><Relationship Id="rId4" Type="http://schemas.openxmlformats.org/officeDocument/2006/relationships/image" Target="../media/image103.jpg"/></Relationships>
</file>

<file path=ppt/slides/_rels/slide55.xml.rels><?xml version="1.0" encoding="UTF-8" standalone="yes"?>
<Relationships xmlns="http://schemas.openxmlformats.org/package/2006/relationships"><Relationship Id="rId3" Type="http://schemas.openxmlformats.org/officeDocument/2006/relationships/image" Target="../media/image108.jpg"/><Relationship Id="rId2" Type="http://schemas.openxmlformats.org/officeDocument/2006/relationships/image" Target="../media/image107.jpg"/><Relationship Id="rId1" Type="http://schemas.openxmlformats.org/officeDocument/2006/relationships/slideLayout" Target="../slideLayouts/slideLayout2.xml"/><Relationship Id="rId5" Type="http://schemas.openxmlformats.org/officeDocument/2006/relationships/image" Target="../media/image109.jpg"/><Relationship Id="rId4" Type="http://schemas.openxmlformats.org/officeDocument/2006/relationships/image" Target="../media/image100.jpg"/></Relationships>
</file>

<file path=ppt/slides/_rels/slide56.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image" Target="../media/image110.jpg"/><Relationship Id="rId1" Type="http://schemas.openxmlformats.org/officeDocument/2006/relationships/slideLayout" Target="../slideLayouts/slideLayout2.xml"/><Relationship Id="rId5" Type="http://schemas.openxmlformats.org/officeDocument/2006/relationships/image" Target="../media/image113.jpg"/><Relationship Id="rId4" Type="http://schemas.openxmlformats.org/officeDocument/2006/relationships/image" Target="../media/image112.jpg"/></Relationships>
</file>

<file path=ppt/slides/_rels/slide57.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6.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4.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0.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2.jpg"/><Relationship Id="rId2" Type="http://schemas.openxmlformats.org/officeDocument/2006/relationships/image" Target="../media/image121.jpg"/><Relationship Id="rId1" Type="http://schemas.openxmlformats.org/officeDocument/2006/relationships/slideLayout" Target="../slideLayouts/slideLayout2.xml"/><Relationship Id="rId4" Type="http://schemas.openxmlformats.org/officeDocument/2006/relationships/image" Target="../media/image123.jp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8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jpg"/><Relationship Id="rId1" Type="http://schemas.openxmlformats.org/officeDocument/2006/relationships/slideLayout" Target="../slideLayouts/slideLayout4.xml"/><Relationship Id="rId5" Type="http://schemas.openxmlformats.org/officeDocument/2006/relationships/image" Target="../media/image127.png"/><Relationship Id="rId4" Type="http://schemas.openxmlformats.org/officeDocument/2006/relationships/image" Target="../media/image126.jpg"/></Relationships>
</file>

<file path=ppt/slides/_rels/slide8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8.png"/><Relationship Id="rId1" Type="http://schemas.openxmlformats.org/officeDocument/2006/relationships/slideLayout" Target="../slideLayouts/slideLayout2.xml"/><Relationship Id="rId4" Type="http://schemas.openxmlformats.org/officeDocument/2006/relationships/hyperlink" Target="mailto:academy@vincotte.b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0" y="45"/>
              <a:ext cx="9143999" cy="685795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0"/>
              <a:ext cx="6073140" cy="685799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8177783" y="5894832"/>
              <a:ext cx="707135" cy="714756"/>
            </a:xfrm>
            <a:prstGeom prst="rect">
              <a:avLst/>
            </a:prstGeom>
            <a:blipFill>
              <a:blip r:embed="rId4" cstate="print"/>
              <a:stretch>
                <a:fillRect/>
              </a:stretch>
            </a:blipFill>
          </p:spPr>
          <p:txBody>
            <a:bodyPr wrap="square" lIns="0" tIns="0" rIns="0" bIns="0" rtlCol="0"/>
            <a:lstStyle/>
            <a:p>
              <a:endParaRPr/>
            </a:p>
          </p:txBody>
        </p:sp>
      </p:grpSp>
      <p:sp>
        <p:nvSpPr>
          <p:cNvPr id="6" name="object 6"/>
          <p:cNvSpPr txBox="1"/>
          <p:nvPr/>
        </p:nvSpPr>
        <p:spPr>
          <a:xfrm>
            <a:off x="281736" y="2152014"/>
            <a:ext cx="2830195" cy="4193540"/>
          </a:xfrm>
          <a:prstGeom prst="rect">
            <a:avLst/>
          </a:prstGeom>
        </p:spPr>
        <p:txBody>
          <a:bodyPr vert="horz" wrap="square" lIns="0" tIns="12065" rIns="0" bIns="0" rtlCol="0">
            <a:spAutoFit/>
          </a:bodyPr>
          <a:lstStyle/>
          <a:p>
            <a:pPr marL="12700" marR="5080">
              <a:lnSpc>
                <a:spcPct val="100000"/>
              </a:lnSpc>
              <a:spcBef>
                <a:spcPts val="95"/>
              </a:spcBef>
            </a:pPr>
            <a:r>
              <a:rPr sz="2800" b="1" spc="-5" dirty="0">
                <a:solidFill>
                  <a:srgbClr val="FFFFFF"/>
                </a:solidFill>
                <a:latin typeface="Arial"/>
                <a:cs typeface="Arial"/>
              </a:rPr>
              <a:t>Her</a:t>
            </a:r>
            <a:r>
              <a:rPr sz="2800" b="1" dirty="0">
                <a:solidFill>
                  <a:srgbClr val="FFFFFF"/>
                </a:solidFill>
                <a:latin typeface="Arial"/>
                <a:cs typeface="Arial"/>
              </a:rPr>
              <a:t>s</a:t>
            </a:r>
            <a:r>
              <a:rPr sz="2800" b="1" spc="-5" dirty="0">
                <a:solidFill>
                  <a:srgbClr val="FFFFFF"/>
                </a:solidFill>
                <a:latin typeface="Arial"/>
                <a:cs typeface="Arial"/>
              </a:rPr>
              <a:t>t</a:t>
            </a:r>
            <a:r>
              <a:rPr sz="2800" b="1" dirty="0">
                <a:solidFill>
                  <a:srgbClr val="FFFFFF"/>
                </a:solidFill>
                <a:latin typeface="Arial"/>
                <a:cs typeface="Arial"/>
              </a:rPr>
              <a:t>r</a:t>
            </a:r>
            <a:r>
              <a:rPr sz="2800" b="1" spc="-5" dirty="0">
                <a:solidFill>
                  <a:srgbClr val="FFFFFF"/>
                </a:solidFill>
                <a:latin typeface="Arial"/>
                <a:cs typeface="Arial"/>
              </a:rPr>
              <a:t>uctur</a:t>
            </a:r>
            <a:r>
              <a:rPr sz="2800" b="1" dirty="0">
                <a:solidFill>
                  <a:srgbClr val="FFFFFF"/>
                </a:solidFill>
                <a:latin typeface="Arial"/>
                <a:cs typeface="Arial"/>
              </a:rPr>
              <a:t>e</a:t>
            </a:r>
            <a:r>
              <a:rPr sz="2800" b="1" spc="-5" dirty="0">
                <a:solidFill>
                  <a:srgbClr val="FFFFFF"/>
                </a:solidFill>
                <a:latin typeface="Arial"/>
                <a:cs typeface="Arial"/>
              </a:rPr>
              <a:t>ring  van het</a:t>
            </a:r>
            <a:r>
              <a:rPr sz="2800" b="1" spc="-100" dirty="0">
                <a:solidFill>
                  <a:srgbClr val="FFFFFF"/>
                </a:solidFill>
                <a:latin typeface="Arial"/>
                <a:cs typeface="Arial"/>
              </a:rPr>
              <a:t> </a:t>
            </a:r>
            <a:r>
              <a:rPr sz="2800" b="1" spc="-5" dirty="0">
                <a:solidFill>
                  <a:srgbClr val="FFFFFF"/>
                </a:solidFill>
                <a:latin typeface="Arial"/>
                <a:cs typeface="Arial"/>
              </a:rPr>
              <a:t>AREI</a:t>
            </a:r>
            <a:endParaRPr sz="2800">
              <a:latin typeface="Arial"/>
              <a:cs typeface="Arial"/>
            </a:endParaRPr>
          </a:p>
          <a:p>
            <a:pPr>
              <a:lnSpc>
                <a:spcPct val="100000"/>
              </a:lnSpc>
            </a:pPr>
            <a:endParaRPr sz="3100">
              <a:latin typeface="Arial"/>
              <a:cs typeface="Arial"/>
            </a:endParaRPr>
          </a:p>
          <a:p>
            <a:pPr marL="12700">
              <a:lnSpc>
                <a:spcPct val="100000"/>
              </a:lnSpc>
              <a:spcBef>
                <a:spcPts val="1795"/>
              </a:spcBef>
            </a:pPr>
            <a:r>
              <a:rPr sz="3200" b="1" spc="-40" dirty="0">
                <a:solidFill>
                  <a:srgbClr val="FFFFFF"/>
                </a:solidFill>
                <a:latin typeface="Arial"/>
                <a:cs typeface="Arial"/>
              </a:rPr>
              <a:t>Wat</a:t>
            </a:r>
            <a:r>
              <a:rPr sz="3200" b="1" spc="-30" dirty="0">
                <a:solidFill>
                  <a:srgbClr val="FFFFFF"/>
                </a:solidFill>
                <a:latin typeface="Arial"/>
                <a:cs typeface="Arial"/>
              </a:rPr>
              <a:t> </a:t>
            </a:r>
            <a:r>
              <a:rPr sz="3200" b="1" dirty="0">
                <a:solidFill>
                  <a:srgbClr val="FFFFFF"/>
                </a:solidFill>
                <a:latin typeface="Arial"/>
                <a:cs typeface="Arial"/>
              </a:rPr>
              <a:t>nieuws?</a:t>
            </a:r>
            <a:endParaRPr sz="3200">
              <a:latin typeface="Arial"/>
              <a:cs typeface="Arial"/>
            </a:endParaRPr>
          </a:p>
          <a:p>
            <a:pPr>
              <a:lnSpc>
                <a:spcPct val="100000"/>
              </a:lnSpc>
              <a:spcBef>
                <a:spcPts val="35"/>
              </a:spcBef>
            </a:pPr>
            <a:endParaRPr sz="4650">
              <a:latin typeface="Arial"/>
              <a:cs typeface="Arial"/>
            </a:endParaRPr>
          </a:p>
          <a:p>
            <a:pPr marL="12700" marR="11430">
              <a:lnSpc>
                <a:spcPct val="100000"/>
              </a:lnSpc>
            </a:pPr>
            <a:r>
              <a:rPr sz="3200" b="1" spc="-15" dirty="0">
                <a:solidFill>
                  <a:srgbClr val="FFFFFF"/>
                </a:solidFill>
                <a:latin typeface="Arial"/>
                <a:cs typeface="Arial"/>
              </a:rPr>
              <a:t>Welke </a:t>
            </a:r>
            <a:r>
              <a:rPr sz="3200" b="1" spc="-5" dirty="0">
                <a:solidFill>
                  <a:srgbClr val="FFFFFF"/>
                </a:solidFill>
                <a:latin typeface="Arial"/>
                <a:cs typeface="Arial"/>
              </a:rPr>
              <a:t>impact  heeft </a:t>
            </a:r>
            <a:r>
              <a:rPr sz="3200" b="1" dirty="0">
                <a:solidFill>
                  <a:srgbClr val="FFFFFF"/>
                </a:solidFill>
                <a:latin typeface="Arial"/>
                <a:cs typeface="Arial"/>
              </a:rPr>
              <a:t>dit voor  ons </a:t>
            </a:r>
            <a:r>
              <a:rPr sz="3200" b="1" spc="-5" dirty="0">
                <a:solidFill>
                  <a:srgbClr val="FFFFFF"/>
                </a:solidFill>
                <a:latin typeface="Arial"/>
                <a:cs typeface="Arial"/>
              </a:rPr>
              <a:t>allemaal</a:t>
            </a:r>
            <a:r>
              <a:rPr sz="3200" b="1" spc="-90" dirty="0">
                <a:solidFill>
                  <a:srgbClr val="FFFFFF"/>
                </a:solidFill>
                <a:latin typeface="Arial"/>
                <a:cs typeface="Arial"/>
              </a:rPr>
              <a:t> </a:t>
            </a:r>
            <a:r>
              <a:rPr sz="3200" b="1" dirty="0">
                <a:solidFill>
                  <a:srgbClr val="FFFFFF"/>
                </a:solidFill>
                <a:latin typeface="Arial"/>
                <a:cs typeface="Arial"/>
              </a:rPr>
              <a:t>?</a:t>
            </a:r>
            <a:endParaRPr sz="3200">
              <a:latin typeface="Arial"/>
              <a:cs typeface="Arial"/>
            </a:endParaRPr>
          </a:p>
        </p:txBody>
      </p:sp>
      <p:sp>
        <p:nvSpPr>
          <p:cNvPr id="7" name="object 7"/>
          <p:cNvSpPr txBox="1"/>
          <p:nvPr/>
        </p:nvSpPr>
        <p:spPr>
          <a:xfrm>
            <a:off x="527405" y="443230"/>
            <a:ext cx="1076325" cy="464820"/>
          </a:xfrm>
          <a:prstGeom prst="rect">
            <a:avLst/>
          </a:prstGeom>
        </p:spPr>
        <p:txBody>
          <a:bodyPr vert="horz" wrap="square" lIns="0" tIns="12700" rIns="0" bIns="0" rtlCol="0">
            <a:spAutoFit/>
          </a:bodyPr>
          <a:lstStyle/>
          <a:p>
            <a:pPr marL="12700" marR="5080">
              <a:lnSpc>
                <a:spcPct val="120000"/>
              </a:lnSpc>
              <a:spcBef>
                <a:spcPts val="100"/>
              </a:spcBef>
            </a:pPr>
            <a:r>
              <a:rPr sz="1200" spc="-5" dirty="0">
                <a:solidFill>
                  <a:srgbClr val="FFFFFF"/>
                </a:solidFill>
                <a:latin typeface="Arial"/>
                <a:cs typeface="Arial"/>
              </a:rPr>
              <a:t>Datum</a:t>
            </a:r>
            <a:r>
              <a:rPr sz="1200" spc="-65" dirty="0">
                <a:solidFill>
                  <a:srgbClr val="FFFFFF"/>
                </a:solidFill>
                <a:latin typeface="Arial"/>
                <a:cs typeface="Arial"/>
              </a:rPr>
              <a:t> </a:t>
            </a:r>
            <a:r>
              <a:rPr sz="1200" spc="-5" dirty="0">
                <a:solidFill>
                  <a:srgbClr val="FFFFFF"/>
                </a:solidFill>
                <a:latin typeface="Arial"/>
                <a:cs typeface="Arial"/>
              </a:rPr>
              <a:t>09-2019  V01</a:t>
            </a:r>
            <a:endParaRPr sz="1200">
              <a:latin typeface="Arial"/>
              <a:cs typeface="Arial"/>
            </a:endParaRPr>
          </a:p>
        </p:txBody>
      </p:sp>
      <p:sp>
        <p:nvSpPr>
          <p:cNvPr id="8" name="object 8"/>
          <p:cNvSpPr txBox="1"/>
          <p:nvPr/>
        </p:nvSpPr>
        <p:spPr>
          <a:xfrm>
            <a:off x="3424173" y="339978"/>
            <a:ext cx="2185670" cy="84836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002C77"/>
                </a:solidFill>
                <a:latin typeface="Arial"/>
                <a:cs typeface="Arial"/>
              </a:rPr>
              <a:t>Uw</a:t>
            </a:r>
            <a:r>
              <a:rPr sz="1800" b="1" spc="-5" dirty="0">
                <a:solidFill>
                  <a:srgbClr val="002C77"/>
                </a:solidFill>
                <a:latin typeface="Arial"/>
                <a:cs typeface="Arial"/>
              </a:rPr>
              <a:t> technici</a:t>
            </a:r>
            <a:endParaRPr sz="1800">
              <a:latin typeface="Arial"/>
              <a:cs typeface="Arial"/>
            </a:endParaRPr>
          </a:p>
          <a:p>
            <a:pPr marL="12700" marR="5080">
              <a:lnSpc>
                <a:spcPct val="100000"/>
              </a:lnSpc>
            </a:pPr>
            <a:r>
              <a:rPr sz="1800" b="1" dirty="0">
                <a:solidFill>
                  <a:srgbClr val="002C77"/>
                </a:solidFill>
                <a:latin typeface="Arial"/>
                <a:cs typeface="Arial"/>
              </a:rPr>
              <a:t>zullen u </a:t>
            </a:r>
            <a:r>
              <a:rPr sz="1800" b="1" spc="-10" dirty="0">
                <a:solidFill>
                  <a:srgbClr val="002C77"/>
                </a:solidFill>
                <a:latin typeface="Arial"/>
                <a:cs typeface="Arial"/>
              </a:rPr>
              <a:t>verbazen</a:t>
            </a:r>
            <a:r>
              <a:rPr sz="1800" b="1" spc="-35" dirty="0">
                <a:solidFill>
                  <a:srgbClr val="002C77"/>
                </a:solidFill>
                <a:latin typeface="Arial"/>
                <a:cs typeface="Arial"/>
              </a:rPr>
              <a:t> </a:t>
            </a:r>
            <a:r>
              <a:rPr sz="1800" b="1" dirty="0">
                <a:solidFill>
                  <a:srgbClr val="002C77"/>
                </a:solidFill>
                <a:latin typeface="Arial"/>
                <a:cs typeface="Arial"/>
              </a:rPr>
              <a:t>...  En </a:t>
            </a:r>
            <a:r>
              <a:rPr sz="1800" b="1" spc="10" dirty="0">
                <a:solidFill>
                  <a:srgbClr val="002C77"/>
                </a:solidFill>
                <a:latin typeface="Arial"/>
                <a:cs typeface="Arial"/>
              </a:rPr>
              <a:t>wij</a:t>
            </a:r>
            <a:r>
              <a:rPr sz="1800" b="1" spc="-55" dirty="0">
                <a:solidFill>
                  <a:srgbClr val="002C77"/>
                </a:solidFill>
                <a:latin typeface="Arial"/>
                <a:cs typeface="Arial"/>
              </a:rPr>
              <a:t> </a:t>
            </a:r>
            <a:r>
              <a:rPr sz="1800" b="1" dirty="0">
                <a:solidFill>
                  <a:srgbClr val="002C77"/>
                </a:solidFill>
                <a:latin typeface="Arial"/>
                <a:cs typeface="Arial"/>
              </a:rPr>
              <a:t>ook!</a:t>
            </a:r>
            <a:endParaRPr sz="180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707123"/>
            <a:ext cx="9144000" cy="151130"/>
          </a:xfrm>
          <a:custGeom>
            <a:avLst/>
            <a:gdLst/>
            <a:ahLst/>
            <a:cxnLst/>
            <a:rect l="l" t="t" r="r" b="b"/>
            <a:pathLst>
              <a:path w="9144000" h="151129">
                <a:moveTo>
                  <a:pt x="9144000" y="150872"/>
                </a:moveTo>
                <a:lnTo>
                  <a:pt x="9144000" y="0"/>
                </a:lnTo>
                <a:lnTo>
                  <a:pt x="0" y="0"/>
                </a:lnTo>
                <a:lnTo>
                  <a:pt x="0" y="150872"/>
                </a:lnTo>
                <a:lnTo>
                  <a:pt x="9144000" y="150872"/>
                </a:lnTo>
                <a:close/>
              </a:path>
            </a:pathLst>
          </a:custGeom>
          <a:solidFill>
            <a:srgbClr val="0C62C5"/>
          </a:solidFill>
        </p:spPr>
        <p:txBody>
          <a:bodyPr wrap="square" lIns="0" tIns="0" rIns="0" bIns="0" rtlCol="0"/>
          <a:lstStyle/>
          <a:p>
            <a:endParaRPr/>
          </a:p>
        </p:txBody>
      </p:sp>
      <p:sp>
        <p:nvSpPr>
          <p:cNvPr id="3" name="object 3"/>
          <p:cNvSpPr/>
          <p:nvPr/>
        </p:nvSpPr>
        <p:spPr>
          <a:xfrm>
            <a:off x="8177783" y="5894832"/>
            <a:ext cx="707135" cy="71475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24586" y="1002499"/>
            <a:ext cx="7486365" cy="4315717"/>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791057" y="5466079"/>
            <a:ext cx="6979920" cy="100076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De grens van de installatie voor transmissie en distributie van elektrische  energie uitgebaat door de </a:t>
            </a:r>
            <a:r>
              <a:rPr sz="1600" spc="-10" dirty="0">
                <a:latin typeface="Arial"/>
                <a:cs typeface="Arial"/>
              </a:rPr>
              <a:t>netbeheerder, </a:t>
            </a:r>
            <a:r>
              <a:rPr sz="1600" spc="-5" dirty="0">
                <a:latin typeface="Arial"/>
                <a:cs typeface="Arial"/>
              </a:rPr>
              <a:t>als zijnde de exploitatiegrens tussen  de </a:t>
            </a:r>
            <a:r>
              <a:rPr sz="1600" spc="-10" dirty="0">
                <a:latin typeface="Arial"/>
                <a:cs typeface="Arial"/>
              </a:rPr>
              <a:t>netbeheerder </a:t>
            </a:r>
            <a:r>
              <a:rPr sz="1600" spc="-5" dirty="0">
                <a:latin typeface="Arial"/>
                <a:cs typeface="Arial"/>
              </a:rPr>
              <a:t>en de netgebruiker zoals bepaald in het aansluitingscontract  of in het</a:t>
            </a:r>
            <a:r>
              <a:rPr sz="1600" spc="10" dirty="0">
                <a:latin typeface="Arial"/>
                <a:cs typeface="Arial"/>
              </a:rPr>
              <a:t> </a:t>
            </a:r>
            <a:r>
              <a:rPr sz="1600" spc="-5" dirty="0">
                <a:latin typeface="Arial"/>
                <a:cs typeface="Arial"/>
              </a:rPr>
              <a:t>aansluitingsreglement.</a:t>
            </a:r>
            <a:endParaRPr sz="1600">
              <a:latin typeface="Arial"/>
              <a:cs typeface="Arial"/>
            </a:endParaRPr>
          </a:p>
        </p:txBody>
      </p:sp>
      <p:sp>
        <p:nvSpPr>
          <p:cNvPr id="7" name="object 7"/>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10</a:t>
            </a:fld>
            <a:endParaRPr dirty="0"/>
          </a:p>
        </p:txBody>
      </p:sp>
      <p:sp>
        <p:nvSpPr>
          <p:cNvPr id="6" name="object 6"/>
          <p:cNvSpPr txBox="1">
            <a:spLocks noGrp="1"/>
          </p:cNvSpPr>
          <p:nvPr>
            <p:ph type="title"/>
          </p:nvPr>
        </p:nvSpPr>
        <p:spPr>
          <a:xfrm>
            <a:off x="1274191" y="252476"/>
            <a:ext cx="661606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1°) Hoofdstuk </a:t>
            </a:r>
            <a:r>
              <a:rPr sz="2400" u="none" dirty="0"/>
              <a:t>1.5. Grenzen van de</a:t>
            </a:r>
            <a:r>
              <a:rPr sz="2400" u="none" spc="-70" dirty="0"/>
              <a:t> </a:t>
            </a:r>
            <a:r>
              <a:rPr sz="2400" u="none" dirty="0"/>
              <a:t>installaties</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1886" y="252476"/>
            <a:ext cx="3860800" cy="391160"/>
          </a:xfrm>
          <a:prstGeom prst="rect">
            <a:avLst/>
          </a:prstGeom>
        </p:spPr>
        <p:txBody>
          <a:bodyPr vert="horz" wrap="square" lIns="0" tIns="12700" rIns="0" bIns="0" rtlCol="0">
            <a:spAutoFit/>
          </a:bodyPr>
          <a:lstStyle/>
          <a:p>
            <a:pPr marL="12700">
              <a:lnSpc>
                <a:spcPct val="100000"/>
              </a:lnSpc>
              <a:spcBef>
                <a:spcPts val="100"/>
              </a:spcBef>
            </a:pPr>
            <a:r>
              <a:rPr sz="2400" spc="-5" dirty="0"/>
              <a:t>Wijzigingen aan </a:t>
            </a:r>
            <a:r>
              <a:rPr sz="2400" dirty="0"/>
              <a:t>de</a:t>
            </a:r>
            <a:r>
              <a:rPr sz="2400" spc="-100" dirty="0"/>
              <a:t> </a:t>
            </a:r>
            <a:r>
              <a:rPr sz="2400" dirty="0"/>
              <a:t>inhoud</a:t>
            </a:r>
            <a:endParaRPr sz="2400"/>
          </a:p>
        </p:txBody>
      </p:sp>
      <p:sp>
        <p:nvSpPr>
          <p:cNvPr id="3" name="object 3"/>
          <p:cNvSpPr txBox="1"/>
          <p:nvPr/>
        </p:nvSpPr>
        <p:spPr>
          <a:xfrm>
            <a:off x="527405" y="1080605"/>
            <a:ext cx="5965190" cy="2660015"/>
          </a:xfrm>
          <a:prstGeom prst="rect">
            <a:avLst/>
          </a:prstGeom>
        </p:spPr>
        <p:txBody>
          <a:bodyPr vert="horz" wrap="square" lIns="0" tIns="85090" rIns="0" bIns="0" rtlCol="0">
            <a:spAutoFit/>
          </a:bodyPr>
          <a:lstStyle/>
          <a:p>
            <a:pPr marL="355600" indent="-342900">
              <a:lnSpc>
                <a:spcPct val="100000"/>
              </a:lnSpc>
              <a:spcBef>
                <a:spcPts val="670"/>
              </a:spcBef>
              <a:buClr>
                <a:srgbClr val="002C77"/>
              </a:buClr>
              <a:buFont typeface="Wingdings"/>
              <a:buChar char=""/>
              <a:tabLst>
                <a:tab pos="354965" algn="l"/>
                <a:tab pos="355600" algn="l"/>
              </a:tabLst>
            </a:pPr>
            <a:r>
              <a:rPr sz="2400" spc="-30" dirty="0">
                <a:solidFill>
                  <a:srgbClr val="404040"/>
                </a:solidFill>
                <a:latin typeface="Arial"/>
                <a:cs typeface="Arial"/>
              </a:rPr>
              <a:t>Toevoeging </a:t>
            </a:r>
            <a:r>
              <a:rPr sz="2400" spc="-5" dirty="0">
                <a:solidFill>
                  <a:srgbClr val="404040"/>
                </a:solidFill>
                <a:latin typeface="Arial"/>
                <a:cs typeface="Arial"/>
              </a:rPr>
              <a:t>en wijziging van de</a:t>
            </a:r>
            <a:r>
              <a:rPr sz="2400" spc="120" dirty="0">
                <a:solidFill>
                  <a:srgbClr val="404040"/>
                </a:solidFill>
                <a:latin typeface="Arial"/>
                <a:cs typeface="Arial"/>
              </a:rPr>
              <a:t> </a:t>
            </a:r>
            <a:r>
              <a:rPr sz="2400" spc="-5" dirty="0">
                <a:solidFill>
                  <a:srgbClr val="FF0000"/>
                </a:solidFill>
                <a:latin typeface="Arial"/>
                <a:cs typeface="Arial"/>
              </a:rPr>
              <a:t>definities</a:t>
            </a:r>
            <a:r>
              <a:rPr sz="2400" spc="-5" dirty="0">
                <a:solidFill>
                  <a:srgbClr val="404040"/>
                </a:solidFill>
                <a:latin typeface="Arial"/>
                <a:cs typeface="Arial"/>
              </a:rPr>
              <a:t>:</a:t>
            </a:r>
            <a:endParaRPr sz="2400">
              <a:latin typeface="Arial"/>
              <a:cs typeface="Arial"/>
            </a:endParaRPr>
          </a:p>
          <a:p>
            <a:pPr marL="756285" lvl="1" indent="-287020">
              <a:lnSpc>
                <a:spcPct val="100000"/>
              </a:lnSpc>
              <a:spcBef>
                <a:spcPts val="484"/>
              </a:spcBef>
              <a:buClr>
                <a:srgbClr val="002C77"/>
              </a:buClr>
              <a:buChar char="-"/>
              <a:tabLst>
                <a:tab pos="756285" algn="l"/>
                <a:tab pos="756920" algn="l"/>
              </a:tabLst>
            </a:pPr>
            <a:r>
              <a:rPr sz="2000" dirty="0">
                <a:solidFill>
                  <a:srgbClr val="404040"/>
                </a:solidFill>
                <a:latin typeface="Arial"/>
                <a:cs typeface="Arial"/>
              </a:rPr>
              <a:t>Met betrekking tot huishoudelijke</a:t>
            </a:r>
            <a:r>
              <a:rPr sz="2000" spc="-125" dirty="0">
                <a:solidFill>
                  <a:srgbClr val="404040"/>
                </a:solidFill>
                <a:latin typeface="Arial"/>
                <a:cs typeface="Arial"/>
              </a:rPr>
              <a:t> </a:t>
            </a:r>
            <a:r>
              <a:rPr sz="2000" dirty="0">
                <a:solidFill>
                  <a:srgbClr val="404040"/>
                </a:solidFill>
                <a:latin typeface="Arial"/>
                <a:cs typeface="Arial"/>
              </a:rPr>
              <a:t>installaties</a:t>
            </a:r>
            <a:endParaRPr sz="2000">
              <a:latin typeface="Arial"/>
              <a:cs typeface="Arial"/>
            </a:endParaRPr>
          </a:p>
          <a:p>
            <a:pPr marL="469900">
              <a:lnSpc>
                <a:spcPct val="100000"/>
              </a:lnSpc>
              <a:spcBef>
                <a:spcPts val="480"/>
              </a:spcBef>
              <a:tabLst>
                <a:tab pos="756285" algn="l"/>
              </a:tabLst>
            </a:pPr>
            <a:r>
              <a:rPr sz="2000" dirty="0">
                <a:solidFill>
                  <a:srgbClr val="002C77"/>
                </a:solidFill>
                <a:latin typeface="Arial"/>
                <a:cs typeface="Arial"/>
              </a:rPr>
              <a:t>-	</a:t>
            </a:r>
            <a:r>
              <a:rPr sz="2000" spc="-30" dirty="0">
                <a:solidFill>
                  <a:srgbClr val="404040"/>
                </a:solidFill>
                <a:latin typeface="Arial"/>
                <a:cs typeface="Arial"/>
              </a:rPr>
              <a:t>Vaste </a:t>
            </a:r>
            <a:r>
              <a:rPr sz="2000" dirty="0">
                <a:solidFill>
                  <a:srgbClr val="404040"/>
                </a:solidFill>
                <a:latin typeface="Arial"/>
                <a:cs typeface="Arial"/>
              </a:rPr>
              <a:t>- tijdelijke - mobiele - verplaatsbare</a:t>
            </a:r>
            <a:r>
              <a:rPr sz="2000" spc="-114" dirty="0">
                <a:solidFill>
                  <a:srgbClr val="404040"/>
                </a:solidFill>
                <a:latin typeface="Arial"/>
                <a:cs typeface="Arial"/>
              </a:rPr>
              <a:t> </a:t>
            </a:r>
            <a:r>
              <a:rPr sz="2000" dirty="0">
                <a:solidFill>
                  <a:srgbClr val="404040"/>
                </a:solidFill>
                <a:latin typeface="Arial"/>
                <a:cs typeface="Arial"/>
              </a:rPr>
              <a:t>inst.</a:t>
            </a:r>
            <a:endParaRPr sz="2000">
              <a:latin typeface="Arial"/>
              <a:cs typeface="Arial"/>
            </a:endParaRPr>
          </a:p>
          <a:p>
            <a:pPr marL="756285" lvl="1" indent="-287020">
              <a:lnSpc>
                <a:spcPct val="100000"/>
              </a:lnSpc>
              <a:spcBef>
                <a:spcPts val="480"/>
              </a:spcBef>
              <a:buClr>
                <a:srgbClr val="002C77"/>
              </a:buClr>
              <a:buChar char="-"/>
              <a:tabLst>
                <a:tab pos="756285" algn="l"/>
                <a:tab pos="756920" algn="l"/>
              </a:tabLst>
            </a:pPr>
            <a:r>
              <a:rPr sz="2000" dirty="0">
                <a:solidFill>
                  <a:srgbClr val="404040"/>
                </a:solidFill>
                <a:latin typeface="Arial"/>
                <a:cs typeface="Arial"/>
              </a:rPr>
              <a:t>Kabel/geleider/leiding</a:t>
            </a:r>
            <a:endParaRPr sz="2000">
              <a:latin typeface="Arial"/>
              <a:cs typeface="Arial"/>
            </a:endParaRPr>
          </a:p>
          <a:p>
            <a:pPr marL="756285" lvl="1" indent="-287020">
              <a:lnSpc>
                <a:spcPct val="100000"/>
              </a:lnSpc>
              <a:spcBef>
                <a:spcPts val="480"/>
              </a:spcBef>
              <a:buClr>
                <a:srgbClr val="002C77"/>
              </a:buClr>
              <a:buChar char="-"/>
              <a:tabLst>
                <a:tab pos="756285" algn="l"/>
                <a:tab pos="756920" algn="l"/>
              </a:tabLst>
            </a:pPr>
            <a:r>
              <a:rPr sz="2000" spc="-10" dirty="0">
                <a:solidFill>
                  <a:srgbClr val="404040"/>
                </a:solidFill>
                <a:latin typeface="Arial"/>
                <a:cs typeface="Arial"/>
              </a:rPr>
              <a:t>Veiligheidsslot</a:t>
            </a:r>
            <a:endParaRPr sz="2000">
              <a:latin typeface="Arial"/>
              <a:cs typeface="Arial"/>
            </a:endParaRPr>
          </a:p>
          <a:p>
            <a:pPr marL="756285" lvl="1" indent="-287020">
              <a:lnSpc>
                <a:spcPct val="100000"/>
              </a:lnSpc>
              <a:spcBef>
                <a:spcPts val="484"/>
              </a:spcBef>
              <a:buClr>
                <a:srgbClr val="002C77"/>
              </a:buClr>
              <a:buChar char="-"/>
              <a:tabLst>
                <a:tab pos="756285" algn="l"/>
                <a:tab pos="756920" algn="l"/>
              </a:tabLst>
            </a:pPr>
            <a:r>
              <a:rPr sz="2000" dirty="0">
                <a:solidFill>
                  <a:srgbClr val="404040"/>
                </a:solidFill>
                <a:latin typeface="Arial"/>
                <a:cs typeface="Arial"/>
              </a:rPr>
              <a:t>Belangrijke</a:t>
            </a:r>
            <a:r>
              <a:rPr sz="2000" spc="-20" dirty="0">
                <a:solidFill>
                  <a:srgbClr val="404040"/>
                </a:solidFill>
                <a:latin typeface="Arial"/>
                <a:cs typeface="Arial"/>
              </a:rPr>
              <a:t> </a:t>
            </a:r>
            <a:r>
              <a:rPr sz="2000" dirty="0">
                <a:solidFill>
                  <a:srgbClr val="404040"/>
                </a:solidFill>
                <a:latin typeface="Arial"/>
                <a:cs typeface="Arial"/>
              </a:rPr>
              <a:t>wijziging</a:t>
            </a:r>
            <a:endParaRPr sz="2000">
              <a:latin typeface="Arial"/>
              <a:cs typeface="Arial"/>
            </a:endParaRPr>
          </a:p>
          <a:p>
            <a:pPr marL="469900">
              <a:lnSpc>
                <a:spcPct val="100000"/>
              </a:lnSpc>
              <a:spcBef>
                <a:spcPts val="480"/>
              </a:spcBef>
              <a:tabLst>
                <a:tab pos="756285" algn="l"/>
              </a:tabLst>
            </a:pPr>
            <a:r>
              <a:rPr sz="2000" dirty="0">
                <a:solidFill>
                  <a:srgbClr val="002C77"/>
                </a:solidFill>
                <a:latin typeface="Arial"/>
                <a:cs typeface="Arial"/>
              </a:rPr>
              <a:t>-	</a:t>
            </a:r>
            <a:r>
              <a:rPr sz="2000" dirty="0">
                <a:solidFill>
                  <a:srgbClr val="404040"/>
                </a:solidFill>
                <a:latin typeface="Arial"/>
                <a:cs typeface="Arial"/>
              </a:rPr>
              <a:t>…</a:t>
            </a:r>
            <a:endParaRPr sz="2000">
              <a:latin typeface="Arial"/>
              <a:cs typeface="Arial"/>
            </a:endParaRPr>
          </a:p>
        </p:txBody>
      </p:sp>
      <p:grpSp>
        <p:nvGrpSpPr>
          <p:cNvPr id="4" name="object 4"/>
          <p:cNvGrpSpPr/>
          <p:nvPr/>
        </p:nvGrpSpPr>
        <p:grpSpPr>
          <a:xfrm>
            <a:off x="912875" y="1996439"/>
            <a:ext cx="7905115" cy="3947160"/>
            <a:chOff x="912875" y="1996439"/>
            <a:chExt cx="7905115" cy="3947160"/>
          </a:xfrm>
        </p:grpSpPr>
        <p:sp>
          <p:nvSpPr>
            <p:cNvPr id="5" name="object 5"/>
            <p:cNvSpPr/>
            <p:nvPr/>
          </p:nvSpPr>
          <p:spPr>
            <a:xfrm>
              <a:off x="7301484" y="1996439"/>
              <a:ext cx="1516379" cy="1517903"/>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100828" y="2889503"/>
              <a:ext cx="1879092" cy="155752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912875" y="4233672"/>
              <a:ext cx="2019300" cy="15179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3284219" y="4143755"/>
              <a:ext cx="1495044" cy="1799844"/>
            </a:xfrm>
            <a:prstGeom prst="rect">
              <a:avLst/>
            </a:prstGeom>
            <a:blipFill>
              <a:blip r:embed="rId5" cstate="print"/>
              <a:stretch>
                <a:fillRect/>
              </a:stretch>
            </a:blipFill>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436" y="6391757"/>
            <a:ext cx="138430"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7E7E7E"/>
                </a:solidFill>
                <a:latin typeface="Arial"/>
                <a:cs typeface="Arial"/>
              </a:rPr>
              <a:t>72</a:t>
            </a:r>
            <a:endParaRPr sz="800">
              <a:latin typeface="Arial"/>
              <a:cs typeface="Arial"/>
            </a:endParaRPr>
          </a:p>
        </p:txBody>
      </p:sp>
      <p:grpSp>
        <p:nvGrpSpPr>
          <p:cNvPr id="3" name="object 3"/>
          <p:cNvGrpSpPr/>
          <p:nvPr/>
        </p:nvGrpSpPr>
        <p:grpSpPr>
          <a:xfrm>
            <a:off x="387095" y="1194816"/>
            <a:ext cx="8260080" cy="4875530"/>
            <a:chOff x="387095" y="1194816"/>
            <a:chExt cx="8260080" cy="4875530"/>
          </a:xfrm>
        </p:grpSpPr>
        <p:sp>
          <p:nvSpPr>
            <p:cNvPr id="4" name="object 4"/>
            <p:cNvSpPr/>
            <p:nvPr/>
          </p:nvSpPr>
          <p:spPr>
            <a:xfrm>
              <a:off x="387095" y="1194816"/>
              <a:ext cx="3656076" cy="487527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509516" y="1569719"/>
              <a:ext cx="4137659" cy="4136136"/>
            </a:xfrm>
            <a:prstGeom prst="rect">
              <a:avLst/>
            </a:prstGeom>
            <a:blipFill>
              <a:blip r:embed="rId3" cstate="print"/>
              <a:stretch>
                <a:fillRect/>
              </a:stretch>
            </a:blipFill>
          </p:spPr>
          <p:txBody>
            <a:bodyPr wrap="square" lIns="0" tIns="0" rIns="0" bIns="0" rtlCol="0"/>
            <a:lstStyle/>
            <a:p>
              <a:endParaRPr/>
            </a:p>
          </p:txBody>
        </p:sp>
      </p:grpSp>
      <p:sp>
        <p:nvSpPr>
          <p:cNvPr id="6" name="object 6"/>
          <p:cNvSpPr txBox="1">
            <a:spLocks noGrp="1"/>
          </p:cNvSpPr>
          <p:nvPr>
            <p:ph type="title"/>
          </p:nvPr>
        </p:nvSpPr>
        <p:spPr>
          <a:xfrm>
            <a:off x="465531" y="371094"/>
            <a:ext cx="7925434" cy="391160"/>
          </a:xfrm>
          <a:prstGeom prst="rect">
            <a:avLst/>
          </a:prstGeom>
        </p:spPr>
        <p:txBody>
          <a:bodyPr vert="horz" wrap="square" lIns="0" tIns="12700" rIns="0" bIns="0" rtlCol="0">
            <a:spAutoFit/>
          </a:bodyPr>
          <a:lstStyle/>
          <a:p>
            <a:pPr marL="12700">
              <a:lnSpc>
                <a:spcPct val="100000"/>
              </a:lnSpc>
              <a:spcBef>
                <a:spcPts val="100"/>
              </a:spcBef>
            </a:pPr>
            <a:r>
              <a:rPr sz="2400" u="none" dirty="0">
                <a:solidFill>
                  <a:srgbClr val="1F487C"/>
                </a:solidFill>
              </a:rPr>
              <a:t>Gewone plaatsen die </a:t>
            </a:r>
            <a:r>
              <a:rPr sz="2400" u="none" spc="-5" dirty="0">
                <a:solidFill>
                  <a:srgbClr val="1F487C"/>
                </a:solidFill>
              </a:rPr>
              <a:t>toegankelijk </a:t>
            </a:r>
            <a:r>
              <a:rPr sz="2400" u="none" dirty="0">
                <a:solidFill>
                  <a:srgbClr val="1F487C"/>
                </a:solidFill>
              </a:rPr>
              <a:t>zijn </a:t>
            </a:r>
            <a:r>
              <a:rPr sz="2400" u="none" spc="-5" dirty="0">
                <a:solidFill>
                  <a:srgbClr val="1F487C"/>
                </a:solidFill>
              </a:rPr>
              <a:t>voor het</a:t>
            </a:r>
            <a:r>
              <a:rPr sz="2400" u="none" spc="-75" dirty="0">
                <a:solidFill>
                  <a:srgbClr val="1F487C"/>
                </a:solidFill>
              </a:rPr>
              <a:t> </a:t>
            </a:r>
            <a:r>
              <a:rPr sz="2400" u="none" spc="-5" dirty="0">
                <a:solidFill>
                  <a:srgbClr val="1F487C"/>
                </a:solidFill>
              </a:rPr>
              <a:t>publiek</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1886" y="252476"/>
            <a:ext cx="3860800" cy="391160"/>
          </a:xfrm>
          <a:prstGeom prst="rect">
            <a:avLst/>
          </a:prstGeom>
        </p:spPr>
        <p:txBody>
          <a:bodyPr vert="horz" wrap="square" lIns="0" tIns="12700" rIns="0" bIns="0" rtlCol="0">
            <a:spAutoFit/>
          </a:bodyPr>
          <a:lstStyle/>
          <a:p>
            <a:pPr marL="12700">
              <a:lnSpc>
                <a:spcPct val="100000"/>
              </a:lnSpc>
              <a:spcBef>
                <a:spcPts val="100"/>
              </a:spcBef>
            </a:pPr>
            <a:r>
              <a:rPr sz="2400" spc="-5" dirty="0"/>
              <a:t>Wijzigingen aan </a:t>
            </a:r>
            <a:r>
              <a:rPr sz="2400" dirty="0"/>
              <a:t>de</a:t>
            </a:r>
            <a:r>
              <a:rPr sz="2400" spc="-100" dirty="0"/>
              <a:t> </a:t>
            </a:r>
            <a:r>
              <a:rPr sz="2400" dirty="0"/>
              <a:t>inhoud</a:t>
            </a:r>
            <a:endParaRPr sz="2400"/>
          </a:p>
        </p:txBody>
      </p:sp>
      <p:sp>
        <p:nvSpPr>
          <p:cNvPr id="3" name="object 3"/>
          <p:cNvSpPr txBox="1"/>
          <p:nvPr/>
        </p:nvSpPr>
        <p:spPr>
          <a:xfrm>
            <a:off x="137871" y="1739963"/>
            <a:ext cx="7806055" cy="2221230"/>
          </a:xfrm>
          <a:prstGeom prst="rect">
            <a:avLst/>
          </a:prstGeom>
        </p:spPr>
        <p:txBody>
          <a:bodyPr vert="horz" wrap="square" lIns="0" tIns="86360" rIns="0" bIns="0" rtlCol="0">
            <a:spAutoFit/>
          </a:bodyPr>
          <a:lstStyle/>
          <a:p>
            <a:pPr marL="355600" indent="-342900">
              <a:lnSpc>
                <a:spcPct val="100000"/>
              </a:lnSpc>
              <a:spcBef>
                <a:spcPts val="680"/>
              </a:spcBef>
              <a:buClr>
                <a:srgbClr val="002C77"/>
              </a:buClr>
              <a:buFont typeface="Wingdings"/>
              <a:buChar char=""/>
              <a:tabLst>
                <a:tab pos="354965" algn="l"/>
                <a:tab pos="355600" algn="l"/>
              </a:tabLst>
            </a:pPr>
            <a:r>
              <a:rPr sz="2400" spc="-5" dirty="0">
                <a:solidFill>
                  <a:srgbClr val="404040"/>
                </a:solidFill>
                <a:latin typeface="Arial"/>
                <a:cs typeface="Arial"/>
              </a:rPr>
              <a:t>Schema's </a:t>
            </a:r>
            <a:r>
              <a:rPr sz="2400" dirty="0">
                <a:solidFill>
                  <a:srgbClr val="404040"/>
                </a:solidFill>
                <a:latin typeface="Arial"/>
                <a:cs typeface="Arial"/>
              </a:rPr>
              <a:t>en markeringen:</a:t>
            </a:r>
            <a:r>
              <a:rPr sz="2400" spc="10" dirty="0">
                <a:solidFill>
                  <a:srgbClr val="404040"/>
                </a:solidFill>
                <a:latin typeface="Arial"/>
                <a:cs typeface="Arial"/>
              </a:rPr>
              <a:t> </a:t>
            </a:r>
            <a:r>
              <a:rPr sz="2400" dirty="0">
                <a:solidFill>
                  <a:srgbClr val="404040"/>
                </a:solidFill>
                <a:latin typeface="Arial"/>
                <a:cs typeface="Arial"/>
              </a:rPr>
              <a:t>voorschriften</a:t>
            </a:r>
            <a:endParaRPr sz="2400">
              <a:latin typeface="Arial"/>
              <a:cs typeface="Arial"/>
            </a:endParaRPr>
          </a:p>
          <a:p>
            <a:pPr marL="376555">
              <a:lnSpc>
                <a:spcPct val="100000"/>
              </a:lnSpc>
              <a:spcBef>
                <a:spcPts val="575"/>
              </a:spcBef>
            </a:pPr>
            <a:r>
              <a:rPr sz="2400" spc="-5" dirty="0">
                <a:solidFill>
                  <a:srgbClr val="404040"/>
                </a:solidFill>
                <a:latin typeface="Arial"/>
                <a:cs typeface="Arial"/>
              </a:rPr>
              <a:t>aanvullingen </a:t>
            </a:r>
            <a:r>
              <a:rPr sz="2400" dirty="0">
                <a:solidFill>
                  <a:srgbClr val="404040"/>
                </a:solidFill>
                <a:latin typeface="Arial"/>
                <a:cs typeface="Arial"/>
              </a:rPr>
              <a:t>+ </a:t>
            </a:r>
            <a:r>
              <a:rPr sz="2400" spc="-5" dirty="0">
                <a:solidFill>
                  <a:srgbClr val="404040"/>
                </a:solidFill>
                <a:latin typeface="Arial"/>
                <a:cs typeface="Arial"/>
              </a:rPr>
              <a:t>inhoud</a:t>
            </a:r>
            <a:r>
              <a:rPr sz="2400" spc="65" dirty="0">
                <a:solidFill>
                  <a:srgbClr val="404040"/>
                </a:solidFill>
                <a:latin typeface="Arial"/>
                <a:cs typeface="Arial"/>
              </a:rPr>
              <a:t> </a:t>
            </a:r>
            <a:r>
              <a:rPr sz="2400" spc="-5" dirty="0">
                <a:solidFill>
                  <a:srgbClr val="404040"/>
                </a:solidFill>
                <a:latin typeface="Arial"/>
                <a:cs typeface="Arial"/>
              </a:rPr>
              <a:t>vervolledigen</a:t>
            </a:r>
            <a:endParaRPr sz="2400">
              <a:latin typeface="Arial"/>
              <a:cs typeface="Arial"/>
            </a:endParaRPr>
          </a:p>
          <a:p>
            <a:pPr marL="355600" indent="-342900">
              <a:lnSpc>
                <a:spcPct val="100000"/>
              </a:lnSpc>
              <a:spcBef>
                <a:spcPts val="580"/>
              </a:spcBef>
              <a:buClr>
                <a:srgbClr val="002C77"/>
              </a:buClr>
              <a:buFont typeface="Wingdings"/>
              <a:buChar char=""/>
              <a:tabLst>
                <a:tab pos="354965" algn="l"/>
                <a:tab pos="355600" algn="l"/>
              </a:tabLst>
            </a:pPr>
            <a:r>
              <a:rPr sz="2400" dirty="0">
                <a:solidFill>
                  <a:srgbClr val="404040"/>
                </a:solidFill>
                <a:latin typeface="Arial"/>
                <a:cs typeface="Arial"/>
              </a:rPr>
              <a:t>Inst. </a:t>
            </a:r>
            <a:r>
              <a:rPr sz="2400" spc="-5" dirty="0">
                <a:solidFill>
                  <a:srgbClr val="404040"/>
                </a:solidFill>
                <a:latin typeface="Arial"/>
                <a:cs typeface="Arial"/>
              </a:rPr>
              <a:t>arbeidsplaatsen</a:t>
            </a:r>
            <a:r>
              <a:rPr sz="2400" spc="-5" dirty="0">
                <a:solidFill>
                  <a:srgbClr val="FF0000"/>
                </a:solidFill>
                <a:latin typeface="Arial"/>
                <a:cs typeface="Arial"/>
              </a:rPr>
              <a:t> </a:t>
            </a:r>
            <a:r>
              <a:rPr sz="2400" u="heavy" spc="-5" dirty="0">
                <a:solidFill>
                  <a:srgbClr val="FF0000"/>
                </a:solidFill>
                <a:uFill>
                  <a:solidFill>
                    <a:srgbClr val="FF0000"/>
                  </a:solidFill>
                </a:uFill>
                <a:latin typeface="Arial"/>
                <a:cs typeface="Arial"/>
              </a:rPr>
              <a:t>met/zonder</a:t>
            </a:r>
            <a:r>
              <a:rPr sz="2400" spc="-5" dirty="0">
                <a:solidFill>
                  <a:srgbClr val="FF0000"/>
                </a:solidFill>
                <a:latin typeface="Arial"/>
                <a:cs typeface="Arial"/>
              </a:rPr>
              <a:t> </a:t>
            </a:r>
            <a:r>
              <a:rPr sz="2400" spc="-5" dirty="0">
                <a:solidFill>
                  <a:srgbClr val="404040"/>
                </a:solidFill>
                <a:latin typeface="Arial"/>
                <a:cs typeface="Arial"/>
              </a:rPr>
              <a:t>BA4-BA5: </a:t>
            </a:r>
            <a:r>
              <a:rPr sz="2400" dirty="0">
                <a:solidFill>
                  <a:srgbClr val="404040"/>
                </a:solidFill>
                <a:latin typeface="Arial"/>
                <a:cs typeface="Arial"/>
              </a:rPr>
              <a:t>art.</a:t>
            </a:r>
            <a:r>
              <a:rPr sz="2400" spc="50" dirty="0">
                <a:solidFill>
                  <a:srgbClr val="404040"/>
                </a:solidFill>
                <a:latin typeface="Arial"/>
                <a:cs typeface="Arial"/>
              </a:rPr>
              <a:t> </a:t>
            </a:r>
            <a:r>
              <a:rPr sz="2400" spc="-5" dirty="0">
                <a:solidFill>
                  <a:srgbClr val="404040"/>
                </a:solidFill>
                <a:latin typeface="Arial"/>
                <a:cs typeface="Arial"/>
              </a:rPr>
              <a:t>87/88</a:t>
            </a:r>
            <a:endParaRPr sz="2400">
              <a:latin typeface="Arial"/>
              <a:cs typeface="Arial"/>
            </a:endParaRPr>
          </a:p>
          <a:p>
            <a:pPr>
              <a:lnSpc>
                <a:spcPct val="100000"/>
              </a:lnSpc>
              <a:spcBef>
                <a:spcPts val="5"/>
              </a:spcBef>
              <a:buClr>
                <a:srgbClr val="002C77"/>
              </a:buClr>
              <a:buFont typeface="Wingdings"/>
              <a:buChar char=""/>
            </a:pPr>
            <a:endParaRPr sz="3500">
              <a:latin typeface="Arial"/>
              <a:cs typeface="Arial"/>
            </a:endParaRPr>
          </a:p>
          <a:p>
            <a:pPr marL="1265555" lvl="1" indent="-344170">
              <a:lnSpc>
                <a:spcPct val="100000"/>
              </a:lnSpc>
              <a:spcBef>
                <a:spcPts val="5"/>
              </a:spcBef>
              <a:buClr>
                <a:srgbClr val="002C77"/>
              </a:buClr>
              <a:buFont typeface="Wingdings"/>
              <a:buChar char=""/>
              <a:tabLst>
                <a:tab pos="1265555" algn="l"/>
                <a:tab pos="1266190" algn="l"/>
              </a:tabLst>
            </a:pPr>
            <a:r>
              <a:rPr sz="2400" spc="-5" dirty="0">
                <a:solidFill>
                  <a:srgbClr val="404040"/>
                </a:solidFill>
                <a:latin typeface="Arial"/>
                <a:cs typeface="Arial"/>
              </a:rPr>
              <a:t>Automatisch wederinschakelende</a:t>
            </a:r>
            <a:r>
              <a:rPr sz="2400" spc="120" dirty="0">
                <a:solidFill>
                  <a:srgbClr val="404040"/>
                </a:solidFill>
                <a:latin typeface="Arial"/>
                <a:cs typeface="Arial"/>
              </a:rPr>
              <a:t> </a:t>
            </a:r>
            <a:r>
              <a:rPr sz="2400" spc="-5" dirty="0">
                <a:solidFill>
                  <a:srgbClr val="404040"/>
                </a:solidFill>
                <a:latin typeface="Arial"/>
                <a:cs typeface="Arial"/>
              </a:rPr>
              <a:t>voorzieningen</a:t>
            </a:r>
            <a:endParaRPr sz="2400">
              <a:latin typeface="Arial"/>
              <a:cs typeface="Arial"/>
            </a:endParaRPr>
          </a:p>
        </p:txBody>
      </p:sp>
      <p:grpSp>
        <p:nvGrpSpPr>
          <p:cNvPr id="4" name="object 4"/>
          <p:cNvGrpSpPr/>
          <p:nvPr/>
        </p:nvGrpSpPr>
        <p:grpSpPr>
          <a:xfrm>
            <a:off x="6182740" y="845692"/>
            <a:ext cx="2816860" cy="1551940"/>
            <a:chOff x="6182740" y="845692"/>
            <a:chExt cx="2816860" cy="1551940"/>
          </a:xfrm>
        </p:grpSpPr>
        <p:sp>
          <p:nvSpPr>
            <p:cNvPr id="5" name="object 5"/>
            <p:cNvSpPr/>
            <p:nvPr/>
          </p:nvSpPr>
          <p:spPr>
            <a:xfrm>
              <a:off x="6184391" y="847343"/>
              <a:ext cx="2813304" cy="151988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6183629" y="846581"/>
              <a:ext cx="2814955" cy="1550035"/>
            </a:xfrm>
            <a:custGeom>
              <a:avLst/>
              <a:gdLst/>
              <a:ahLst/>
              <a:cxnLst/>
              <a:rect l="l" t="t" r="r" b="b"/>
              <a:pathLst>
                <a:path w="2814954" h="1550035">
                  <a:moveTo>
                    <a:pt x="0" y="1549908"/>
                  </a:moveTo>
                  <a:lnTo>
                    <a:pt x="2814828" y="1549908"/>
                  </a:lnTo>
                  <a:lnTo>
                    <a:pt x="2814828" y="0"/>
                  </a:lnTo>
                  <a:lnTo>
                    <a:pt x="0" y="0"/>
                  </a:lnTo>
                  <a:lnTo>
                    <a:pt x="0" y="1549908"/>
                  </a:lnTo>
                  <a:close/>
                </a:path>
              </a:pathLst>
            </a:custGeom>
            <a:ln w="3175">
              <a:solidFill>
                <a:srgbClr val="000000"/>
              </a:solidFill>
            </a:ln>
          </p:spPr>
          <p:txBody>
            <a:bodyPr wrap="square" lIns="0" tIns="0" rIns="0" bIns="0" rtlCol="0"/>
            <a:lstStyle/>
            <a:p>
              <a:endParaRPr/>
            </a:p>
          </p:txBody>
        </p:sp>
      </p:grpSp>
      <p:grpSp>
        <p:nvGrpSpPr>
          <p:cNvPr id="7" name="object 7"/>
          <p:cNvGrpSpPr/>
          <p:nvPr/>
        </p:nvGrpSpPr>
        <p:grpSpPr>
          <a:xfrm>
            <a:off x="472440" y="4110228"/>
            <a:ext cx="6078220" cy="2182495"/>
            <a:chOff x="472440" y="4110228"/>
            <a:chExt cx="6078220" cy="2182495"/>
          </a:xfrm>
        </p:grpSpPr>
        <p:sp>
          <p:nvSpPr>
            <p:cNvPr id="8" name="object 8"/>
            <p:cNvSpPr/>
            <p:nvPr/>
          </p:nvSpPr>
          <p:spPr>
            <a:xfrm>
              <a:off x="472440" y="4110228"/>
              <a:ext cx="1812036" cy="218236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583179" y="4305300"/>
              <a:ext cx="1673351" cy="1133856"/>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4847843" y="4305300"/>
              <a:ext cx="1702307" cy="1152144"/>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302249" y="4493387"/>
              <a:ext cx="778510" cy="820419"/>
            </a:xfrm>
            <a:custGeom>
              <a:avLst/>
              <a:gdLst/>
              <a:ahLst/>
              <a:cxnLst/>
              <a:rect l="l" t="t" r="r" b="b"/>
              <a:pathLst>
                <a:path w="778510" h="820420">
                  <a:moveTo>
                    <a:pt x="738124" y="0"/>
                  </a:moveTo>
                  <a:lnTo>
                    <a:pt x="389127" y="369950"/>
                  </a:lnTo>
                  <a:lnTo>
                    <a:pt x="40132" y="0"/>
                  </a:lnTo>
                  <a:lnTo>
                    <a:pt x="0" y="37718"/>
                  </a:lnTo>
                  <a:lnTo>
                    <a:pt x="351282" y="410082"/>
                  </a:lnTo>
                  <a:lnTo>
                    <a:pt x="0" y="782447"/>
                  </a:lnTo>
                  <a:lnTo>
                    <a:pt x="40132" y="820166"/>
                  </a:lnTo>
                  <a:lnTo>
                    <a:pt x="389127" y="450214"/>
                  </a:lnTo>
                  <a:lnTo>
                    <a:pt x="738124" y="820166"/>
                  </a:lnTo>
                  <a:lnTo>
                    <a:pt x="778255" y="782447"/>
                  </a:lnTo>
                  <a:lnTo>
                    <a:pt x="426974" y="410082"/>
                  </a:lnTo>
                  <a:lnTo>
                    <a:pt x="778255" y="37718"/>
                  </a:lnTo>
                  <a:lnTo>
                    <a:pt x="738124" y="0"/>
                  </a:lnTo>
                  <a:close/>
                </a:path>
              </a:pathLst>
            </a:custGeom>
            <a:solidFill>
              <a:srgbClr val="FF0000"/>
            </a:solidFill>
          </p:spPr>
          <p:txBody>
            <a:bodyPr wrap="square" lIns="0" tIns="0" rIns="0" bIns="0" rtlCol="0"/>
            <a:lstStyle/>
            <a:p>
              <a:endParaRPr/>
            </a:p>
          </p:txBody>
        </p:sp>
        <p:sp>
          <p:nvSpPr>
            <p:cNvPr id="12" name="object 12"/>
            <p:cNvSpPr/>
            <p:nvPr/>
          </p:nvSpPr>
          <p:spPr>
            <a:xfrm>
              <a:off x="5302249" y="4493387"/>
              <a:ext cx="778510" cy="820419"/>
            </a:xfrm>
            <a:custGeom>
              <a:avLst/>
              <a:gdLst/>
              <a:ahLst/>
              <a:cxnLst/>
              <a:rect l="l" t="t" r="r" b="b"/>
              <a:pathLst>
                <a:path w="778510" h="820420">
                  <a:moveTo>
                    <a:pt x="0" y="37718"/>
                  </a:moveTo>
                  <a:lnTo>
                    <a:pt x="40132" y="0"/>
                  </a:lnTo>
                  <a:lnTo>
                    <a:pt x="389127" y="369950"/>
                  </a:lnTo>
                  <a:lnTo>
                    <a:pt x="738124" y="0"/>
                  </a:lnTo>
                  <a:lnTo>
                    <a:pt x="778255" y="37718"/>
                  </a:lnTo>
                  <a:lnTo>
                    <a:pt x="426974" y="410082"/>
                  </a:lnTo>
                  <a:lnTo>
                    <a:pt x="778255" y="782447"/>
                  </a:lnTo>
                  <a:lnTo>
                    <a:pt x="738124" y="820166"/>
                  </a:lnTo>
                  <a:lnTo>
                    <a:pt x="389127" y="450214"/>
                  </a:lnTo>
                  <a:lnTo>
                    <a:pt x="40132" y="820166"/>
                  </a:lnTo>
                  <a:lnTo>
                    <a:pt x="0" y="782447"/>
                  </a:lnTo>
                  <a:lnTo>
                    <a:pt x="351282" y="410082"/>
                  </a:lnTo>
                  <a:lnTo>
                    <a:pt x="0" y="37718"/>
                  </a:lnTo>
                  <a:close/>
                </a:path>
              </a:pathLst>
            </a:custGeom>
            <a:ln w="25908">
              <a:solidFill>
                <a:srgbClr val="FF0000"/>
              </a:solidFill>
            </a:ln>
          </p:spPr>
          <p:txBody>
            <a:bodyPr wrap="square" lIns="0" tIns="0" rIns="0" bIns="0" rtlCol="0"/>
            <a:lstStyle/>
            <a:p>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1886" y="252476"/>
            <a:ext cx="3860800" cy="391160"/>
          </a:xfrm>
          <a:prstGeom prst="rect">
            <a:avLst/>
          </a:prstGeom>
        </p:spPr>
        <p:txBody>
          <a:bodyPr vert="horz" wrap="square" lIns="0" tIns="12700" rIns="0" bIns="0" rtlCol="0">
            <a:spAutoFit/>
          </a:bodyPr>
          <a:lstStyle/>
          <a:p>
            <a:pPr marL="12700">
              <a:lnSpc>
                <a:spcPct val="100000"/>
              </a:lnSpc>
              <a:spcBef>
                <a:spcPts val="100"/>
              </a:spcBef>
            </a:pPr>
            <a:r>
              <a:rPr sz="2400" spc="-5" dirty="0"/>
              <a:t>Wijzigingen aan </a:t>
            </a:r>
            <a:r>
              <a:rPr sz="2400" dirty="0"/>
              <a:t>de</a:t>
            </a:r>
            <a:r>
              <a:rPr sz="2400" spc="-100" dirty="0"/>
              <a:t> </a:t>
            </a:r>
            <a:r>
              <a:rPr sz="2400" dirty="0"/>
              <a:t>inhoud</a:t>
            </a:r>
            <a:endParaRPr sz="2400"/>
          </a:p>
        </p:txBody>
      </p:sp>
      <p:sp>
        <p:nvSpPr>
          <p:cNvPr id="3" name="object 3"/>
          <p:cNvSpPr txBox="1"/>
          <p:nvPr/>
        </p:nvSpPr>
        <p:spPr>
          <a:xfrm>
            <a:off x="527405" y="1813382"/>
            <a:ext cx="7661275" cy="2075180"/>
          </a:xfrm>
          <a:prstGeom prst="rect">
            <a:avLst/>
          </a:prstGeom>
        </p:spPr>
        <p:txBody>
          <a:bodyPr vert="horz" wrap="square" lIns="0" tIns="12700" rIns="0" bIns="0" rtlCol="0">
            <a:spAutoFit/>
          </a:bodyPr>
          <a:lstStyle/>
          <a:p>
            <a:pPr marL="1628139" indent="-343535">
              <a:lnSpc>
                <a:spcPct val="100000"/>
              </a:lnSpc>
              <a:spcBef>
                <a:spcPts val="100"/>
              </a:spcBef>
              <a:buClr>
                <a:srgbClr val="002C77"/>
              </a:buClr>
              <a:buFont typeface="Wingdings"/>
              <a:buChar char=""/>
              <a:tabLst>
                <a:tab pos="1628139" algn="l"/>
                <a:tab pos="1628775" algn="l"/>
              </a:tabLst>
            </a:pPr>
            <a:r>
              <a:rPr sz="2400" spc="-5" dirty="0">
                <a:solidFill>
                  <a:srgbClr val="404040"/>
                </a:solidFill>
                <a:latin typeface="Arial"/>
                <a:cs typeface="Arial"/>
              </a:rPr>
              <a:t>Gemeenschappelijke aarding voor</a:t>
            </a:r>
            <a:r>
              <a:rPr sz="2400" spc="114" dirty="0">
                <a:solidFill>
                  <a:srgbClr val="404040"/>
                </a:solidFill>
                <a:latin typeface="Arial"/>
                <a:cs typeface="Arial"/>
              </a:rPr>
              <a:t> </a:t>
            </a:r>
            <a:r>
              <a:rPr sz="2400" spc="-5" dirty="0">
                <a:solidFill>
                  <a:srgbClr val="404040"/>
                </a:solidFill>
                <a:latin typeface="Arial"/>
                <a:cs typeface="Arial"/>
              </a:rPr>
              <a:t>meerdere</a:t>
            </a:r>
            <a:endParaRPr sz="2400">
              <a:latin typeface="Arial"/>
              <a:cs typeface="Arial"/>
            </a:endParaRPr>
          </a:p>
          <a:p>
            <a:pPr marL="1628139">
              <a:lnSpc>
                <a:spcPct val="100000"/>
              </a:lnSpc>
              <a:spcBef>
                <a:spcPts val="5"/>
              </a:spcBef>
            </a:pPr>
            <a:r>
              <a:rPr sz="2400" spc="-5" dirty="0">
                <a:solidFill>
                  <a:srgbClr val="404040"/>
                </a:solidFill>
                <a:latin typeface="Arial"/>
                <a:cs typeface="Arial"/>
              </a:rPr>
              <a:t>huishoudelijke</a:t>
            </a:r>
            <a:r>
              <a:rPr sz="2400" spc="50" dirty="0">
                <a:solidFill>
                  <a:srgbClr val="404040"/>
                </a:solidFill>
                <a:latin typeface="Arial"/>
                <a:cs typeface="Arial"/>
              </a:rPr>
              <a:t> </a:t>
            </a:r>
            <a:r>
              <a:rPr sz="2400" spc="-5" dirty="0">
                <a:solidFill>
                  <a:srgbClr val="404040"/>
                </a:solidFill>
                <a:latin typeface="Arial"/>
                <a:cs typeface="Arial"/>
              </a:rPr>
              <a:t>inst.</a:t>
            </a:r>
            <a:endParaRPr sz="2400">
              <a:latin typeface="Arial"/>
              <a:cs typeface="Arial"/>
            </a:endParaRPr>
          </a:p>
          <a:p>
            <a:pPr marL="355600" indent="-342900">
              <a:lnSpc>
                <a:spcPct val="100000"/>
              </a:lnSpc>
              <a:spcBef>
                <a:spcPts val="575"/>
              </a:spcBef>
              <a:buClr>
                <a:srgbClr val="002C77"/>
              </a:buClr>
              <a:buFont typeface="Wingdings"/>
              <a:buChar char=""/>
              <a:tabLst>
                <a:tab pos="354965" algn="l"/>
                <a:tab pos="355600" algn="l"/>
              </a:tabLst>
            </a:pPr>
            <a:r>
              <a:rPr sz="2400" spc="-5" dirty="0">
                <a:solidFill>
                  <a:srgbClr val="404040"/>
                </a:solidFill>
                <a:latin typeface="Arial"/>
                <a:cs typeface="Arial"/>
              </a:rPr>
              <a:t>Thermografie HS-lijnen </a:t>
            </a:r>
            <a:r>
              <a:rPr sz="2400" dirty="0">
                <a:solidFill>
                  <a:srgbClr val="404040"/>
                </a:solidFill>
                <a:latin typeface="Arial"/>
                <a:cs typeface="Arial"/>
              </a:rPr>
              <a:t>- </a:t>
            </a:r>
            <a:r>
              <a:rPr sz="2400" spc="-5" dirty="0">
                <a:solidFill>
                  <a:srgbClr val="404040"/>
                </a:solidFill>
                <a:latin typeface="Arial"/>
                <a:cs typeface="Arial"/>
              </a:rPr>
              <a:t>voorschriften</a:t>
            </a:r>
            <a:r>
              <a:rPr sz="2400" spc="70" dirty="0">
                <a:solidFill>
                  <a:srgbClr val="404040"/>
                </a:solidFill>
                <a:latin typeface="Arial"/>
                <a:cs typeface="Arial"/>
              </a:rPr>
              <a:t> </a:t>
            </a:r>
            <a:r>
              <a:rPr sz="2400" spc="-5" dirty="0">
                <a:solidFill>
                  <a:srgbClr val="404040"/>
                </a:solidFill>
                <a:latin typeface="Arial"/>
                <a:cs typeface="Arial"/>
              </a:rPr>
              <a:t>bijgewerkt</a:t>
            </a:r>
            <a:endParaRPr sz="2400">
              <a:latin typeface="Arial"/>
              <a:cs typeface="Arial"/>
            </a:endParaRPr>
          </a:p>
          <a:p>
            <a:pPr marL="355600" indent="-342900">
              <a:lnSpc>
                <a:spcPct val="100000"/>
              </a:lnSpc>
              <a:spcBef>
                <a:spcPts val="575"/>
              </a:spcBef>
              <a:buClr>
                <a:srgbClr val="002C77"/>
              </a:buClr>
              <a:buFont typeface="Wingdings"/>
              <a:buChar char=""/>
              <a:tabLst>
                <a:tab pos="354965" algn="l"/>
                <a:tab pos="355600" algn="l"/>
              </a:tabLst>
            </a:pPr>
            <a:r>
              <a:rPr sz="2400" spc="-10" dirty="0">
                <a:solidFill>
                  <a:srgbClr val="404040"/>
                </a:solidFill>
                <a:latin typeface="Arial"/>
                <a:cs typeface="Arial"/>
              </a:rPr>
              <a:t>Verduidelijkingen </a:t>
            </a:r>
            <a:r>
              <a:rPr sz="2400" dirty="0">
                <a:solidFill>
                  <a:srgbClr val="404040"/>
                </a:solidFill>
                <a:latin typeface="Arial"/>
                <a:cs typeface="Arial"/>
              </a:rPr>
              <a:t>op het vlak </a:t>
            </a:r>
            <a:r>
              <a:rPr sz="2400" spc="-5" dirty="0">
                <a:solidFill>
                  <a:srgbClr val="404040"/>
                </a:solidFill>
                <a:latin typeface="Arial"/>
                <a:cs typeface="Arial"/>
              </a:rPr>
              <a:t>van</a:t>
            </a:r>
            <a:r>
              <a:rPr sz="2400" spc="35" dirty="0">
                <a:solidFill>
                  <a:srgbClr val="404040"/>
                </a:solidFill>
                <a:latin typeface="Arial"/>
                <a:cs typeface="Arial"/>
              </a:rPr>
              <a:t> </a:t>
            </a:r>
            <a:r>
              <a:rPr sz="2400" spc="-5" dirty="0">
                <a:solidFill>
                  <a:srgbClr val="404040"/>
                </a:solidFill>
                <a:latin typeface="Arial"/>
                <a:cs typeface="Arial"/>
              </a:rPr>
              <a:t>periodiciteiten</a:t>
            </a:r>
            <a:endParaRPr sz="2400">
              <a:latin typeface="Arial"/>
              <a:cs typeface="Arial"/>
            </a:endParaRPr>
          </a:p>
          <a:p>
            <a:pPr marL="355600" indent="-342900">
              <a:lnSpc>
                <a:spcPct val="100000"/>
              </a:lnSpc>
              <a:spcBef>
                <a:spcPts val="580"/>
              </a:spcBef>
              <a:buClr>
                <a:srgbClr val="002C77"/>
              </a:buClr>
              <a:buFont typeface="Wingdings"/>
              <a:buChar char=""/>
              <a:tabLst>
                <a:tab pos="354965" algn="l"/>
                <a:tab pos="355600" algn="l"/>
              </a:tabLst>
            </a:pPr>
            <a:r>
              <a:rPr sz="2400" spc="-5" dirty="0">
                <a:solidFill>
                  <a:srgbClr val="404040"/>
                </a:solidFill>
                <a:latin typeface="Arial"/>
                <a:cs typeface="Arial"/>
              </a:rPr>
              <a:t>Eensgezindheid over gebruikte</a:t>
            </a:r>
            <a:r>
              <a:rPr sz="2400" spc="60" dirty="0">
                <a:solidFill>
                  <a:srgbClr val="404040"/>
                </a:solidFill>
                <a:latin typeface="Arial"/>
                <a:cs typeface="Arial"/>
              </a:rPr>
              <a:t> </a:t>
            </a:r>
            <a:r>
              <a:rPr sz="2400" spc="-5" dirty="0">
                <a:solidFill>
                  <a:srgbClr val="404040"/>
                </a:solidFill>
                <a:latin typeface="Arial"/>
                <a:cs typeface="Arial"/>
              </a:rPr>
              <a:t>begrippen</a:t>
            </a:r>
            <a:endParaRPr sz="2400">
              <a:latin typeface="Arial"/>
              <a:cs typeface="Arial"/>
            </a:endParaRPr>
          </a:p>
        </p:txBody>
      </p:sp>
      <p:sp>
        <p:nvSpPr>
          <p:cNvPr id="4" name="object 4"/>
          <p:cNvSpPr/>
          <p:nvPr/>
        </p:nvSpPr>
        <p:spPr>
          <a:xfrm>
            <a:off x="5442203" y="4158996"/>
            <a:ext cx="2246376" cy="2234184"/>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17347" y="470916"/>
            <a:ext cx="2540508" cy="127558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607819"/>
            <a:ext cx="9144000" cy="5250180"/>
            <a:chOff x="0" y="1607819"/>
            <a:chExt cx="9144000" cy="5250180"/>
          </a:xfrm>
        </p:grpSpPr>
        <p:sp>
          <p:nvSpPr>
            <p:cNvPr id="3" name="object 3"/>
            <p:cNvSpPr/>
            <p:nvPr/>
          </p:nvSpPr>
          <p:spPr>
            <a:xfrm>
              <a:off x="504444" y="1607819"/>
              <a:ext cx="8180832" cy="332079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367016" y="2197607"/>
              <a:ext cx="1440179" cy="1440180"/>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532632" y="3866387"/>
              <a:ext cx="4520184" cy="2488692"/>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531870" y="3865625"/>
              <a:ext cx="4521835" cy="2490470"/>
            </a:xfrm>
            <a:custGeom>
              <a:avLst/>
              <a:gdLst/>
              <a:ahLst/>
              <a:cxnLst/>
              <a:rect l="l" t="t" r="r" b="b"/>
              <a:pathLst>
                <a:path w="4521834" h="2490470">
                  <a:moveTo>
                    <a:pt x="0" y="2490216"/>
                  </a:moveTo>
                  <a:lnTo>
                    <a:pt x="4521708" y="2490216"/>
                  </a:lnTo>
                  <a:lnTo>
                    <a:pt x="4521708" y="0"/>
                  </a:lnTo>
                  <a:lnTo>
                    <a:pt x="0" y="0"/>
                  </a:lnTo>
                  <a:lnTo>
                    <a:pt x="0" y="2490216"/>
                  </a:lnTo>
                  <a:close/>
                </a:path>
              </a:pathLst>
            </a:custGeom>
            <a:ln w="3175">
              <a:solidFill>
                <a:srgbClr val="000000"/>
              </a:solidFill>
            </a:ln>
          </p:spPr>
          <p:txBody>
            <a:bodyPr wrap="square" lIns="0" tIns="0" rIns="0" bIns="0" rtlCol="0"/>
            <a:lstStyle/>
            <a:p>
              <a:endParaRPr/>
            </a:p>
          </p:txBody>
        </p:sp>
      </p:grpSp>
      <p:sp>
        <p:nvSpPr>
          <p:cNvPr id="7" name="object 7"/>
          <p:cNvSpPr txBox="1">
            <a:spLocks noGrp="1"/>
          </p:cNvSpPr>
          <p:nvPr>
            <p:ph type="title"/>
          </p:nvPr>
        </p:nvSpPr>
        <p:spPr>
          <a:xfrm>
            <a:off x="2625979" y="252476"/>
            <a:ext cx="3914140"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2°) </a:t>
            </a:r>
            <a:r>
              <a:rPr sz="2400" u="none" spc="-15" dirty="0"/>
              <a:t>Schema’s </a:t>
            </a:r>
            <a:r>
              <a:rPr sz="2400" u="none" spc="-5" dirty="0"/>
              <a:t>en</a:t>
            </a:r>
            <a:r>
              <a:rPr sz="2400" u="none" spc="-45" dirty="0"/>
              <a:t> </a:t>
            </a:r>
            <a:r>
              <a:rPr sz="2400" u="none" dirty="0"/>
              <a:t>markering</a:t>
            </a:r>
            <a:endParaRPr sz="2400"/>
          </a:p>
        </p:txBody>
      </p:sp>
      <p:sp>
        <p:nvSpPr>
          <p:cNvPr id="8" name="object 8"/>
          <p:cNvSpPr txBox="1"/>
          <p:nvPr/>
        </p:nvSpPr>
        <p:spPr>
          <a:xfrm>
            <a:off x="527405" y="1009269"/>
            <a:ext cx="3846829" cy="391160"/>
          </a:xfrm>
          <a:prstGeom prst="rect">
            <a:avLst/>
          </a:prstGeom>
        </p:spPr>
        <p:txBody>
          <a:bodyPr vert="horz" wrap="square" lIns="0" tIns="12700" rIns="0" bIns="0" rtlCol="0">
            <a:spAutoFit/>
          </a:bodyPr>
          <a:lstStyle/>
          <a:p>
            <a:pPr marL="355600" indent="-342900">
              <a:lnSpc>
                <a:spcPct val="100000"/>
              </a:lnSpc>
              <a:spcBef>
                <a:spcPts val="100"/>
              </a:spcBef>
              <a:buClr>
                <a:srgbClr val="002C77"/>
              </a:buClr>
              <a:buFont typeface="Wingdings"/>
              <a:buChar char=""/>
              <a:tabLst>
                <a:tab pos="354965" algn="l"/>
                <a:tab pos="355600" algn="l"/>
              </a:tabLst>
            </a:pPr>
            <a:r>
              <a:rPr sz="2400" spc="-5" dirty="0">
                <a:solidFill>
                  <a:srgbClr val="404040"/>
                </a:solidFill>
                <a:latin typeface="Arial"/>
                <a:cs typeface="Arial"/>
              </a:rPr>
              <a:t>Inhoud vervolledigen </a:t>
            </a:r>
            <a:r>
              <a:rPr sz="2400" dirty="0">
                <a:solidFill>
                  <a:srgbClr val="404040"/>
                </a:solidFill>
                <a:latin typeface="Arial"/>
                <a:cs typeface="Arial"/>
              </a:rPr>
              <a:t>:</a:t>
            </a:r>
            <a:r>
              <a:rPr sz="2400" spc="35" dirty="0">
                <a:solidFill>
                  <a:srgbClr val="404040"/>
                </a:solidFill>
                <a:latin typeface="Arial"/>
                <a:cs typeface="Arial"/>
              </a:rPr>
              <a:t> </a:t>
            </a:r>
            <a:r>
              <a:rPr sz="2400" dirty="0">
                <a:solidFill>
                  <a:srgbClr val="404040"/>
                </a:solidFill>
                <a:latin typeface="Arial"/>
                <a:cs typeface="Arial"/>
              </a:rPr>
              <a:t>vb.</a:t>
            </a:r>
            <a:endParaRPr sz="24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7766" y="33432"/>
            <a:ext cx="9144000" cy="6800215"/>
            <a:chOff x="0" y="57911"/>
            <a:chExt cx="9144000" cy="6800215"/>
          </a:xfrm>
        </p:grpSpPr>
        <p:sp>
          <p:nvSpPr>
            <p:cNvPr id="3" name="object 3"/>
            <p:cNvSpPr/>
            <p:nvPr/>
          </p:nvSpPr>
          <p:spPr>
            <a:xfrm>
              <a:off x="957072" y="1505711"/>
              <a:ext cx="7220711" cy="485241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039356" y="57911"/>
              <a:ext cx="1621536" cy="2314956"/>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2625979" y="252476"/>
            <a:ext cx="3914140"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2°) </a:t>
            </a:r>
            <a:r>
              <a:rPr sz="2400" u="none" spc="-15" dirty="0"/>
              <a:t>Schema’s </a:t>
            </a:r>
            <a:r>
              <a:rPr sz="2400" u="none" spc="-5" dirty="0"/>
              <a:t>en</a:t>
            </a:r>
            <a:r>
              <a:rPr sz="2400" u="none" spc="-45" dirty="0"/>
              <a:t> </a:t>
            </a:r>
            <a:r>
              <a:rPr sz="2400" u="none" dirty="0"/>
              <a:t>markering</a:t>
            </a:r>
            <a:endParaRPr sz="2400"/>
          </a:p>
        </p:txBody>
      </p:sp>
      <p:sp>
        <p:nvSpPr>
          <p:cNvPr id="6" name="object 6"/>
          <p:cNvSpPr txBox="1"/>
          <p:nvPr/>
        </p:nvSpPr>
        <p:spPr>
          <a:xfrm>
            <a:off x="527405" y="1009269"/>
            <a:ext cx="3846829" cy="391160"/>
          </a:xfrm>
          <a:prstGeom prst="rect">
            <a:avLst/>
          </a:prstGeom>
        </p:spPr>
        <p:txBody>
          <a:bodyPr vert="horz" wrap="square" lIns="0" tIns="12700" rIns="0" bIns="0" rtlCol="0">
            <a:spAutoFit/>
          </a:bodyPr>
          <a:lstStyle/>
          <a:p>
            <a:pPr marL="355600" indent="-342900">
              <a:lnSpc>
                <a:spcPct val="100000"/>
              </a:lnSpc>
              <a:spcBef>
                <a:spcPts val="100"/>
              </a:spcBef>
              <a:buClr>
                <a:srgbClr val="002C77"/>
              </a:buClr>
              <a:buFont typeface="Wingdings"/>
              <a:buChar char=""/>
              <a:tabLst>
                <a:tab pos="354965" algn="l"/>
                <a:tab pos="355600" algn="l"/>
              </a:tabLst>
            </a:pPr>
            <a:r>
              <a:rPr sz="2400" spc="-5" dirty="0">
                <a:solidFill>
                  <a:srgbClr val="404040"/>
                </a:solidFill>
                <a:latin typeface="Arial"/>
                <a:cs typeface="Arial"/>
              </a:rPr>
              <a:t>Inhoud vervolledigen </a:t>
            </a:r>
            <a:r>
              <a:rPr sz="2400" dirty="0">
                <a:solidFill>
                  <a:srgbClr val="404040"/>
                </a:solidFill>
                <a:latin typeface="Arial"/>
                <a:cs typeface="Arial"/>
              </a:rPr>
              <a:t>:</a:t>
            </a:r>
            <a:r>
              <a:rPr sz="2400" spc="35" dirty="0">
                <a:solidFill>
                  <a:srgbClr val="404040"/>
                </a:solidFill>
                <a:latin typeface="Arial"/>
                <a:cs typeface="Arial"/>
              </a:rPr>
              <a:t> </a:t>
            </a:r>
            <a:r>
              <a:rPr sz="2400" dirty="0">
                <a:solidFill>
                  <a:srgbClr val="404040"/>
                </a:solidFill>
                <a:latin typeface="Arial"/>
                <a:cs typeface="Arial"/>
              </a:rPr>
              <a:t>vb.</a:t>
            </a:r>
            <a:endParaRPr sz="24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76754" y="252476"/>
            <a:ext cx="521144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3°) </a:t>
            </a:r>
            <a:r>
              <a:rPr sz="2400" u="none" spc="-15" dirty="0"/>
              <a:t>Verwijdering </a:t>
            </a:r>
            <a:r>
              <a:rPr sz="2400" u="none" spc="-5" dirty="0"/>
              <a:t>verschil </a:t>
            </a:r>
            <a:r>
              <a:rPr sz="2400" u="none" dirty="0"/>
              <a:t>art. </a:t>
            </a:r>
            <a:r>
              <a:rPr sz="2400" u="none" spc="-10" dirty="0"/>
              <a:t>87 </a:t>
            </a:r>
            <a:r>
              <a:rPr sz="2400" u="none" dirty="0"/>
              <a:t>–</a:t>
            </a:r>
            <a:r>
              <a:rPr sz="2400" u="none" spc="30" dirty="0"/>
              <a:t> </a:t>
            </a:r>
            <a:r>
              <a:rPr sz="2400" u="none" spc="-10" dirty="0"/>
              <a:t>88</a:t>
            </a:r>
            <a:endParaRPr sz="2400"/>
          </a:p>
        </p:txBody>
      </p:sp>
      <p:sp>
        <p:nvSpPr>
          <p:cNvPr id="3" name="object 3"/>
          <p:cNvSpPr txBox="1"/>
          <p:nvPr/>
        </p:nvSpPr>
        <p:spPr>
          <a:xfrm>
            <a:off x="527304" y="1559506"/>
            <a:ext cx="7576184" cy="3300095"/>
          </a:xfrm>
          <a:prstGeom prst="rect">
            <a:avLst/>
          </a:prstGeom>
        </p:spPr>
        <p:txBody>
          <a:bodyPr vert="horz" wrap="square" lIns="0" tIns="48895" rIns="0" bIns="0" rtlCol="0">
            <a:spAutoFit/>
          </a:bodyPr>
          <a:lstStyle/>
          <a:p>
            <a:pPr marL="355600" indent="-343535">
              <a:lnSpc>
                <a:spcPct val="100000"/>
              </a:lnSpc>
              <a:spcBef>
                <a:spcPts val="385"/>
              </a:spcBef>
              <a:buClr>
                <a:srgbClr val="002C77"/>
              </a:buClr>
              <a:buFont typeface="Wingdings"/>
              <a:buChar char=""/>
              <a:tabLst>
                <a:tab pos="355600" algn="l"/>
                <a:tab pos="356235" algn="l"/>
              </a:tabLst>
            </a:pPr>
            <a:r>
              <a:rPr sz="2400" spc="-5" dirty="0">
                <a:solidFill>
                  <a:srgbClr val="404040"/>
                </a:solidFill>
                <a:latin typeface="Arial"/>
                <a:cs typeface="Arial"/>
              </a:rPr>
              <a:t>Bescherming tegen </a:t>
            </a:r>
            <a:r>
              <a:rPr sz="2400" dirty="0">
                <a:solidFill>
                  <a:srgbClr val="404040"/>
                </a:solidFill>
                <a:latin typeface="Arial"/>
                <a:cs typeface="Arial"/>
              </a:rPr>
              <a:t>O.A.</a:t>
            </a:r>
            <a:r>
              <a:rPr sz="2400" spc="-5" dirty="0">
                <a:solidFill>
                  <a:srgbClr val="404040"/>
                </a:solidFill>
                <a:latin typeface="Arial"/>
                <a:cs typeface="Arial"/>
              </a:rPr>
              <a:t> </a:t>
            </a:r>
            <a:r>
              <a:rPr sz="2400" dirty="0">
                <a:solidFill>
                  <a:srgbClr val="404040"/>
                </a:solidFill>
                <a:latin typeface="Arial"/>
                <a:cs typeface="Arial"/>
              </a:rPr>
              <a:t>:</a:t>
            </a:r>
            <a:endParaRPr sz="2400">
              <a:latin typeface="Arial"/>
              <a:cs typeface="Arial"/>
            </a:endParaRPr>
          </a:p>
          <a:p>
            <a:pPr marL="756285" lvl="1" indent="-287020">
              <a:lnSpc>
                <a:spcPct val="100000"/>
              </a:lnSpc>
              <a:spcBef>
                <a:spcPts val="245"/>
              </a:spcBef>
              <a:buClr>
                <a:srgbClr val="002C77"/>
              </a:buClr>
              <a:buChar char="-"/>
              <a:tabLst>
                <a:tab pos="756285" algn="l"/>
                <a:tab pos="756920" algn="l"/>
              </a:tabLst>
            </a:pPr>
            <a:r>
              <a:rPr sz="2000" dirty="0">
                <a:solidFill>
                  <a:srgbClr val="404040"/>
                </a:solidFill>
                <a:latin typeface="Arial"/>
                <a:cs typeface="Arial"/>
              </a:rPr>
              <a:t>Art. 86 : huishoudelijke</a:t>
            </a:r>
            <a:r>
              <a:rPr sz="2000" spc="-75" dirty="0">
                <a:solidFill>
                  <a:srgbClr val="404040"/>
                </a:solidFill>
                <a:latin typeface="Arial"/>
                <a:cs typeface="Arial"/>
              </a:rPr>
              <a:t> </a:t>
            </a:r>
            <a:r>
              <a:rPr sz="2000" dirty="0">
                <a:solidFill>
                  <a:srgbClr val="404040"/>
                </a:solidFill>
                <a:latin typeface="Arial"/>
                <a:cs typeface="Arial"/>
              </a:rPr>
              <a:t>installaties</a:t>
            </a:r>
            <a:endParaRPr sz="2000">
              <a:latin typeface="Arial"/>
              <a:cs typeface="Arial"/>
            </a:endParaRPr>
          </a:p>
          <a:p>
            <a:pPr marL="756285" lvl="1" indent="-287020">
              <a:lnSpc>
                <a:spcPct val="100000"/>
              </a:lnSpc>
              <a:spcBef>
                <a:spcPts val="240"/>
              </a:spcBef>
              <a:buClr>
                <a:srgbClr val="002C77"/>
              </a:buClr>
              <a:buChar char="-"/>
              <a:tabLst>
                <a:tab pos="756285" algn="l"/>
                <a:tab pos="756920" algn="l"/>
              </a:tabLst>
            </a:pPr>
            <a:r>
              <a:rPr sz="2000" dirty="0">
                <a:solidFill>
                  <a:srgbClr val="404040"/>
                </a:solidFill>
                <a:latin typeface="Arial"/>
                <a:cs typeface="Arial"/>
              </a:rPr>
              <a:t>Art. 87 : installaties in werkruimten</a:t>
            </a:r>
            <a:r>
              <a:rPr sz="2000" dirty="0">
                <a:solidFill>
                  <a:srgbClr val="FF0000"/>
                </a:solidFill>
                <a:latin typeface="Arial"/>
                <a:cs typeface="Arial"/>
              </a:rPr>
              <a:t> </a:t>
            </a:r>
            <a:r>
              <a:rPr sz="2000" u="heavy" dirty="0">
                <a:solidFill>
                  <a:srgbClr val="FF0000"/>
                </a:solidFill>
                <a:uFill>
                  <a:solidFill>
                    <a:srgbClr val="FF0000"/>
                  </a:solidFill>
                </a:uFill>
                <a:latin typeface="Arial"/>
                <a:cs typeface="Arial"/>
              </a:rPr>
              <a:t>zonder</a:t>
            </a:r>
            <a:r>
              <a:rPr sz="2000" spc="-155" dirty="0">
                <a:solidFill>
                  <a:srgbClr val="FF0000"/>
                </a:solidFill>
                <a:latin typeface="Arial"/>
                <a:cs typeface="Arial"/>
              </a:rPr>
              <a:t> </a:t>
            </a:r>
            <a:r>
              <a:rPr sz="2000" spc="-5" dirty="0">
                <a:solidFill>
                  <a:srgbClr val="404040"/>
                </a:solidFill>
                <a:latin typeface="Arial"/>
                <a:cs typeface="Arial"/>
              </a:rPr>
              <a:t>BA4-BA5</a:t>
            </a:r>
            <a:endParaRPr sz="2000">
              <a:latin typeface="Arial"/>
              <a:cs typeface="Arial"/>
            </a:endParaRPr>
          </a:p>
          <a:p>
            <a:pPr marL="756285" lvl="1" indent="-287020">
              <a:lnSpc>
                <a:spcPct val="100000"/>
              </a:lnSpc>
              <a:spcBef>
                <a:spcPts val="244"/>
              </a:spcBef>
              <a:buClr>
                <a:srgbClr val="002C77"/>
              </a:buClr>
              <a:buChar char="-"/>
              <a:tabLst>
                <a:tab pos="756285" algn="l"/>
                <a:tab pos="756920" algn="l"/>
              </a:tabLst>
            </a:pPr>
            <a:r>
              <a:rPr sz="2000" dirty="0">
                <a:solidFill>
                  <a:srgbClr val="404040"/>
                </a:solidFill>
                <a:latin typeface="Arial"/>
                <a:cs typeface="Arial"/>
              </a:rPr>
              <a:t>Art. 88 : installaties in werkruimten</a:t>
            </a:r>
            <a:r>
              <a:rPr sz="2000" dirty="0">
                <a:solidFill>
                  <a:srgbClr val="FF0000"/>
                </a:solidFill>
                <a:latin typeface="Arial"/>
                <a:cs typeface="Arial"/>
              </a:rPr>
              <a:t> </a:t>
            </a:r>
            <a:r>
              <a:rPr sz="2000" u="heavy" dirty="0">
                <a:solidFill>
                  <a:srgbClr val="FF0000"/>
                </a:solidFill>
                <a:uFill>
                  <a:solidFill>
                    <a:srgbClr val="FF0000"/>
                  </a:solidFill>
                </a:uFill>
                <a:latin typeface="Arial"/>
                <a:cs typeface="Arial"/>
              </a:rPr>
              <a:t>met</a:t>
            </a:r>
            <a:r>
              <a:rPr sz="2000" spc="-135" dirty="0">
                <a:solidFill>
                  <a:srgbClr val="FF0000"/>
                </a:solidFill>
                <a:latin typeface="Arial"/>
                <a:cs typeface="Arial"/>
              </a:rPr>
              <a:t> </a:t>
            </a:r>
            <a:r>
              <a:rPr sz="2000" spc="-5" dirty="0">
                <a:solidFill>
                  <a:srgbClr val="404040"/>
                </a:solidFill>
                <a:latin typeface="Arial"/>
                <a:cs typeface="Arial"/>
              </a:rPr>
              <a:t>BA4-BA5</a:t>
            </a:r>
            <a:endParaRPr sz="2000">
              <a:latin typeface="Arial"/>
              <a:cs typeface="Arial"/>
            </a:endParaRPr>
          </a:p>
          <a:p>
            <a:pPr marL="3352165" marR="16510" indent="-2779395">
              <a:lnSpc>
                <a:spcPts val="2600"/>
              </a:lnSpc>
              <a:spcBef>
                <a:spcPts val="590"/>
              </a:spcBef>
            </a:pPr>
            <a:r>
              <a:rPr sz="2400" dirty="0">
                <a:solidFill>
                  <a:srgbClr val="136BFF"/>
                </a:solidFill>
                <a:latin typeface="Wingdings"/>
                <a:cs typeface="Wingdings"/>
              </a:rPr>
              <a:t></a:t>
            </a:r>
            <a:r>
              <a:rPr sz="2400" dirty="0">
                <a:solidFill>
                  <a:srgbClr val="136BFF"/>
                </a:solidFill>
                <a:latin typeface="Times New Roman"/>
                <a:cs typeface="Times New Roman"/>
              </a:rPr>
              <a:t> </a:t>
            </a:r>
            <a:r>
              <a:rPr sz="2400" spc="-5" dirty="0">
                <a:solidFill>
                  <a:srgbClr val="136BFF"/>
                </a:solidFill>
                <a:latin typeface="Arial"/>
                <a:cs typeface="Arial"/>
              </a:rPr>
              <a:t>Huishoudelijke installaties </a:t>
            </a:r>
            <a:r>
              <a:rPr sz="2400" dirty="0">
                <a:solidFill>
                  <a:srgbClr val="136BFF"/>
                </a:solidFill>
                <a:latin typeface="Arial"/>
                <a:cs typeface="Arial"/>
              </a:rPr>
              <a:t>&gt;&lt; </a:t>
            </a:r>
            <a:r>
              <a:rPr sz="2400" spc="-5" dirty="0">
                <a:solidFill>
                  <a:srgbClr val="136BFF"/>
                </a:solidFill>
                <a:latin typeface="Arial"/>
                <a:cs typeface="Arial"/>
              </a:rPr>
              <a:t>Niet-huishoudelijke  installaties</a:t>
            </a:r>
            <a:endParaRPr sz="2400">
              <a:latin typeface="Arial"/>
              <a:cs typeface="Arial"/>
            </a:endParaRPr>
          </a:p>
          <a:p>
            <a:pPr marL="355600" indent="-343535">
              <a:lnSpc>
                <a:spcPct val="100000"/>
              </a:lnSpc>
              <a:spcBef>
                <a:spcPts val="254"/>
              </a:spcBef>
              <a:buClr>
                <a:srgbClr val="002C77"/>
              </a:buClr>
              <a:buFont typeface="Wingdings"/>
              <a:buChar char=""/>
              <a:tabLst>
                <a:tab pos="355600" algn="l"/>
                <a:tab pos="356235" algn="l"/>
              </a:tabLst>
            </a:pPr>
            <a:r>
              <a:rPr sz="2400" spc="-5" dirty="0">
                <a:solidFill>
                  <a:srgbClr val="404040"/>
                </a:solidFill>
                <a:latin typeface="Arial"/>
                <a:cs typeface="Arial"/>
              </a:rPr>
              <a:t>Zonder BA4-BA5 </a:t>
            </a:r>
            <a:r>
              <a:rPr sz="2400" dirty="0">
                <a:solidFill>
                  <a:srgbClr val="404040"/>
                </a:solidFill>
                <a:latin typeface="Arial"/>
                <a:cs typeface="Arial"/>
              </a:rPr>
              <a:t>= met</a:t>
            </a:r>
            <a:r>
              <a:rPr sz="2400" spc="10" dirty="0">
                <a:solidFill>
                  <a:srgbClr val="404040"/>
                </a:solidFill>
                <a:latin typeface="Arial"/>
                <a:cs typeface="Arial"/>
              </a:rPr>
              <a:t> </a:t>
            </a:r>
            <a:r>
              <a:rPr sz="2400" spc="-5" dirty="0">
                <a:solidFill>
                  <a:srgbClr val="404040"/>
                </a:solidFill>
                <a:latin typeface="Arial"/>
                <a:cs typeface="Arial"/>
              </a:rPr>
              <a:t>BA4-BA5</a:t>
            </a:r>
            <a:endParaRPr sz="2400">
              <a:latin typeface="Arial"/>
              <a:cs typeface="Arial"/>
            </a:endParaRPr>
          </a:p>
          <a:p>
            <a:pPr marL="355600" marR="5080" indent="-343535">
              <a:lnSpc>
                <a:spcPts val="2590"/>
              </a:lnSpc>
              <a:spcBef>
                <a:spcPts val="615"/>
              </a:spcBef>
              <a:tabLst>
                <a:tab pos="355600" algn="l"/>
              </a:tabLst>
            </a:pPr>
            <a:r>
              <a:rPr sz="2100" strike="sngStrike" spc="-5" dirty="0">
                <a:solidFill>
                  <a:srgbClr val="002C77"/>
                </a:solidFill>
                <a:latin typeface="Wingdings"/>
                <a:cs typeface="Wingdings"/>
              </a:rPr>
              <a:t></a:t>
            </a:r>
            <a:r>
              <a:rPr sz="2100" strike="sngStrike" spc="-5" dirty="0">
                <a:solidFill>
                  <a:srgbClr val="404040"/>
                </a:solidFill>
                <a:latin typeface="Wingdings"/>
                <a:cs typeface="Wingdings"/>
              </a:rPr>
              <a:t></a:t>
            </a:r>
            <a:r>
              <a:rPr sz="2100" strike="sngStrike" spc="-5" dirty="0">
                <a:solidFill>
                  <a:srgbClr val="404040"/>
                </a:solidFill>
                <a:latin typeface="Arial"/>
                <a:cs typeface="Arial"/>
              </a:rPr>
              <a:t>Huishoudelijke werkeenheid</a:t>
            </a:r>
            <a:r>
              <a:rPr sz="2100" strike="noStrike" spc="-5" dirty="0">
                <a:solidFill>
                  <a:srgbClr val="404040"/>
                </a:solidFill>
                <a:latin typeface="Arial"/>
                <a:cs typeface="Arial"/>
              </a:rPr>
              <a:t> </a:t>
            </a:r>
            <a:r>
              <a:rPr sz="2400" strike="noStrike" dirty="0">
                <a:solidFill>
                  <a:srgbClr val="404040"/>
                </a:solidFill>
                <a:latin typeface="Arial"/>
                <a:cs typeface="Arial"/>
              </a:rPr>
              <a:t>: </a:t>
            </a:r>
            <a:r>
              <a:rPr sz="2400" strike="noStrike" spc="-5" dirty="0">
                <a:solidFill>
                  <a:srgbClr val="404040"/>
                </a:solidFill>
                <a:latin typeface="Arial"/>
                <a:cs typeface="Arial"/>
              </a:rPr>
              <a:t>wordt aanzien als een niet-  huishoudelijke installatie maar opgelet periodiciteit</a:t>
            </a:r>
            <a:r>
              <a:rPr sz="2400" strike="noStrike" spc="195" dirty="0">
                <a:solidFill>
                  <a:srgbClr val="404040"/>
                </a:solidFill>
                <a:latin typeface="Arial"/>
                <a:cs typeface="Arial"/>
              </a:rPr>
              <a:t> </a:t>
            </a:r>
            <a:r>
              <a:rPr sz="2400" strike="noStrike" dirty="0">
                <a:solidFill>
                  <a:srgbClr val="404040"/>
                </a:solidFill>
                <a:latin typeface="Arial"/>
                <a:cs typeface="Arial"/>
              </a:rPr>
              <a:t>!</a:t>
            </a:r>
            <a:endParaRPr sz="2400">
              <a:latin typeface="Arial"/>
              <a:cs typeface="Arial"/>
            </a:endParaRPr>
          </a:p>
        </p:txBody>
      </p:sp>
      <p:grpSp>
        <p:nvGrpSpPr>
          <p:cNvPr id="4" name="object 4"/>
          <p:cNvGrpSpPr/>
          <p:nvPr/>
        </p:nvGrpSpPr>
        <p:grpSpPr>
          <a:xfrm>
            <a:off x="6934200" y="711708"/>
            <a:ext cx="2052955" cy="1899285"/>
            <a:chOff x="6934200" y="711708"/>
            <a:chExt cx="2052955" cy="1899285"/>
          </a:xfrm>
        </p:grpSpPr>
        <p:sp>
          <p:nvSpPr>
            <p:cNvPr id="5" name="object 5"/>
            <p:cNvSpPr/>
            <p:nvPr/>
          </p:nvSpPr>
          <p:spPr>
            <a:xfrm>
              <a:off x="7134336" y="862824"/>
              <a:ext cx="793032" cy="61207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7915655" y="893064"/>
              <a:ext cx="836676" cy="56540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6947153" y="724662"/>
              <a:ext cx="2026920" cy="904240"/>
            </a:xfrm>
            <a:custGeom>
              <a:avLst/>
              <a:gdLst/>
              <a:ahLst/>
              <a:cxnLst/>
              <a:rect l="l" t="t" r="r" b="b"/>
              <a:pathLst>
                <a:path w="2026920" h="904239">
                  <a:moveTo>
                    <a:pt x="0" y="451865"/>
                  </a:moveTo>
                  <a:lnTo>
                    <a:pt x="7896" y="395185"/>
                  </a:lnTo>
                  <a:lnTo>
                    <a:pt x="30953" y="340606"/>
                  </a:lnTo>
                  <a:lnTo>
                    <a:pt x="68221" y="288550"/>
                  </a:lnTo>
                  <a:lnTo>
                    <a:pt x="118748" y="239443"/>
                  </a:lnTo>
                  <a:lnTo>
                    <a:pt x="181586" y="193706"/>
                  </a:lnTo>
                  <a:lnTo>
                    <a:pt x="217324" y="172235"/>
                  </a:lnTo>
                  <a:lnTo>
                    <a:pt x="255784" y="151765"/>
                  </a:lnTo>
                  <a:lnTo>
                    <a:pt x="296846" y="132349"/>
                  </a:lnTo>
                  <a:lnTo>
                    <a:pt x="340392" y="114041"/>
                  </a:lnTo>
                  <a:lnTo>
                    <a:pt x="386303" y="96894"/>
                  </a:lnTo>
                  <a:lnTo>
                    <a:pt x="434461" y="80960"/>
                  </a:lnTo>
                  <a:lnTo>
                    <a:pt x="484746" y="66292"/>
                  </a:lnTo>
                  <a:lnTo>
                    <a:pt x="537040" y="52943"/>
                  </a:lnTo>
                  <a:lnTo>
                    <a:pt x="591224" y="40967"/>
                  </a:lnTo>
                  <a:lnTo>
                    <a:pt x="647179" y="30416"/>
                  </a:lnTo>
                  <a:lnTo>
                    <a:pt x="704787" y="21342"/>
                  </a:lnTo>
                  <a:lnTo>
                    <a:pt x="763929" y="13800"/>
                  </a:lnTo>
                  <a:lnTo>
                    <a:pt x="824486" y="7842"/>
                  </a:lnTo>
                  <a:lnTo>
                    <a:pt x="886339" y="3520"/>
                  </a:lnTo>
                  <a:lnTo>
                    <a:pt x="949370" y="889"/>
                  </a:lnTo>
                  <a:lnTo>
                    <a:pt x="1013460" y="0"/>
                  </a:lnTo>
                  <a:lnTo>
                    <a:pt x="1077549" y="889"/>
                  </a:lnTo>
                  <a:lnTo>
                    <a:pt x="1140580" y="3520"/>
                  </a:lnTo>
                  <a:lnTo>
                    <a:pt x="1202433" y="7842"/>
                  </a:lnTo>
                  <a:lnTo>
                    <a:pt x="1262990" y="13800"/>
                  </a:lnTo>
                  <a:lnTo>
                    <a:pt x="1322132" y="21342"/>
                  </a:lnTo>
                  <a:lnTo>
                    <a:pt x="1379740" y="30416"/>
                  </a:lnTo>
                  <a:lnTo>
                    <a:pt x="1435695" y="40967"/>
                  </a:lnTo>
                  <a:lnTo>
                    <a:pt x="1489879" y="52943"/>
                  </a:lnTo>
                  <a:lnTo>
                    <a:pt x="1542173" y="66292"/>
                  </a:lnTo>
                  <a:lnTo>
                    <a:pt x="1592458" y="80960"/>
                  </a:lnTo>
                  <a:lnTo>
                    <a:pt x="1640616" y="96894"/>
                  </a:lnTo>
                  <a:lnTo>
                    <a:pt x="1686527" y="114041"/>
                  </a:lnTo>
                  <a:lnTo>
                    <a:pt x="1730073" y="132349"/>
                  </a:lnTo>
                  <a:lnTo>
                    <a:pt x="1771135" y="151765"/>
                  </a:lnTo>
                  <a:lnTo>
                    <a:pt x="1809595" y="172235"/>
                  </a:lnTo>
                  <a:lnTo>
                    <a:pt x="1845333" y="193706"/>
                  </a:lnTo>
                  <a:lnTo>
                    <a:pt x="1878231" y="216127"/>
                  </a:lnTo>
                  <a:lnTo>
                    <a:pt x="1935033" y="263601"/>
                  </a:lnTo>
                  <a:lnTo>
                    <a:pt x="1979049" y="314236"/>
                  </a:lnTo>
                  <a:lnTo>
                    <a:pt x="2009330" y="367606"/>
                  </a:lnTo>
                  <a:lnTo>
                    <a:pt x="2024926" y="423289"/>
                  </a:lnTo>
                  <a:lnTo>
                    <a:pt x="2026920" y="451865"/>
                  </a:lnTo>
                  <a:lnTo>
                    <a:pt x="2024926" y="480442"/>
                  </a:lnTo>
                  <a:lnTo>
                    <a:pt x="2009330" y="536125"/>
                  </a:lnTo>
                  <a:lnTo>
                    <a:pt x="1979049" y="589495"/>
                  </a:lnTo>
                  <a:lnTo>
                    <a:pt x="1935033" y="640130"/>
                  </a:lnTo>
                  <a:lnTo>
                    <a:pt x="1878231" y="687604"/>
                  </a:lnTo>
                  <a:lnTo>
                    <a:pt x="1845333" y="710025"/>
                  </a:lnTo>
                  <a:lnTo>
                    <a:pt x="1809595" y="731496"/>
                  </a:lnTo>
                  <a:lnTo>
                    <a:pt x="1771135" y="751966"/>
                  </a:lnTo>
                  <a:lnTo>
                    <a:pt x="1730073" y="771382"/>
                  </a:lnTo>
                  <a:lnTo>
                    <a:pt x="1686527" y="789690"/>
                  </a:lnTo>
                  <a:lnTo>
                    <a:pt x="1640616" y="806837"/>
                  </a:lnTo>
                  <a:lnTo>
                    <a:pt x="1592458" y="822771"/>
                  </a:lnTo>
                  <a:lnTo>
                    <a:pt x="1542173" y="837439"/>
                  </a:lnTo>
                  <a:lnTo>
                    <a:pt x="1489879" y="850788"/>
                  </a:lnTo>
                  <a:lnTo>
                    <a:pt x="1435695" y="862764"/>
                  </a:lnTo>
                  <a:lnTo>
                    <a:pt x="1379740" y="873315"/>
                  </a:lnTo>
                  <a:lnTo>
                    <a:pt x="1322132" y="882389"/>
                  </a:lnTo>
                  <a:lnTo>
                    <a:pt x="1262990" y="889931"/>
                  </a:lnTo>
                  <a:lnTo>
                    <a:pt x="1202433" y="895889"/>
                  </a:lnTo>
                  <a:lnTo>
                    <a:pt x="1140580" y="900211"/>
                  </a:lnTo>
                  <a:lnTo>
                    <a:pt x="1077549" y="902842"/>
                  </a:lnTo>
                  <a:lnTo>
                    <a:pt x="1013460" y="903732"/>
                  </a:lnTo>
                  <a:lnTo>
                    <a:pt x="949370" y="902842"/>
                  </a:lnTo>
                  <a:lnTo>
                    <a:pt x="886339" y="900211"/>
                  </a:lnTo>
                  <a:lnTo>
                    <a:pt x="824486" y="895889"/>
                  </a:lnTo>
                  <a:lnTo>
                    <a:pt x="763929" y="889931"/>
                  </a:lnTo>
                  <a:lnTo>
                    <a:pt x="704787" y="882389"/>
                  </a:lnTo>
                  <a:lnTo>
                    <a:pt x="647179" y="873315"/>
                  </a:lnTo>
                  <a:lnTo>
                    <a:pt x="591224" y="862764"/>
                  </a:lnTo>
                  <a:lnTo>
                    <a:pt x="537040" y="850788"/>
                  </a:lnTo>
                  <a:lnTo>
                    <a:pt x="484746" y="837439"/>
                  </a:lnTo>
                  <a:lnTo>
                    <a:pt x="434461" y="822771"/>
                  </a:lnTo>
                  <a:lnTo>
                    <a:pt x="386303" y="806837"/>
                  </a:lnTo>
                  <a:lnTo>
                    <a:pt x="340392" y="789690"/>
                  </a:lnTo>
                  <a:lnTo>
                    <a:pt x="296846" y="771382"/>
                  </a:lnTo>
                  <a:lnTo>
                    <a:pt x="255784" y="751966"/>
                  </a:lnTo>
                  <a:lnTo>
                    <a:pt x="217324" y="731496"/>
                  </a:lnTo>
                  <a:lnTo>
                    <a:pt x="181586" y="710025"/>
                  </a:lnTo>
                  <a:lnTo>
                    <a:pt x="148688" y="687604"/>
                  </a:lnTo>
                  <a:lnTo>
                    <a:pt x="91886" y="640130"/>
                  </a:lnTo>
                  <a:lnTo>
                    <a:pt x="47870" y="589495"/>
                  </a:lnTo>
                  <a:lnTo>
                    <a:pt x="17589" y="536125"/>
                  </a:lnTo>
                  <a:lnTo>
                    <a:pt x="1993" y="480442"/>
                  </a:lnTo>
                  <a:lnTo>
                    <a:pt x="0" y="451865"/>
                  </a:lnTo>
                  <a:close/>
                </a:path>
              </a:pathLst>
            </a:custGeom>
            <a:ln w="25907">
              <a:solidFill>
                <a:srgbClr val="054691"/>
              </a:solidFill>
            </a:ln>
          </p:spPr>
          <p:txBody>
            <a:bodyPr wrap="square" lIns="0" tIns="0" rIns="0" bIns="0" rtlCol="0"/>
            <a:lstStyle/>
            <a:p>
              <a:endParaRPr/>
            </a:p>
          </p:txBody>
        </p:sp>
        <p:sp>
          <p:nvSpPr>
            <p:cNvPr id="8" name="object 8"/>
            <p:cNvSpPr/>
            <p:nvPr/>
          </p:nvSpPr>
          <p:spPr>
            <a:xfrm>
              <a:off x="7266431" y="1796814"/>
              <a:ext cx="504860" cy="652856"/>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7927065" y="1885167"/>
              <a:ext cx="813857" cy="54029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8057641" y="1932305"/>
              <a:ext cx="534670" cy="462280"/>
            </a:xfrm>
            <a:custGeom>
              <a:avLst/>
              <a:gdLst/>
              <a:ahLst/>
              <a:cxnLst/>
              <a:rect l="l" t="t" r="r" b="b"/>
              <a:pathLst>
                <a:path w="534670" h="462280">
                  <a:moveTo>
                    <a:pt x="513206" y="0"/>
                  </a:moveTo>
                  <a:lnTo>
                    <a:pt x="267207" y="209550"/>
                  </a:lnTo>
                  <a:lnTo>
                    <a:pt x="21208" y="0"/>
                  </a:lnTo>
                  <a:lnTo>
                    <a:pt x="0" y="24892"/>
                  </a:lnTo>
                  <a:lnTo>
                    <a:pt x="242061" y="231012"/>
                  </a:lnTo>
                  <a:lnTo>
                    <a:pt x="0" y="437134"/>
                  </a:lnTo>
                  <a:lnTo>
                    <a:pt x="21208" y="462025"/>
                  </a:lnTo>
                  <a:lnTo>
                    <a:pt x="267207" y="252475"/>
                  </a:lnTo>
                  <a:lnTo>
                    <a:pt x="513206" y="462025"/>
                  </a:lnTo>
                  <a:lnTo>
                    <a:pt x="534415" y="437134"/>
                  </a:lnTo>
                  <a:lnTo>
                    <a:pt x="292353" y="231012"/>
                  </a:lnTo>
                  <a:lnTo>
                    <a:pt x="534415" y="24892"/>
                  </a:lnTo>
                  <a:lnTo>
                    <a:pt x="513206" y="0"/>
                  </a:lnTo>
                  <a:close/>
                </a:path>
              </a:pathLst>
            </a:custGeom>
            <a:solidFill>
              <a:srgbClr val="FF0000"/>
            </a:solidFill>
          </p:spPr>
          <p:txBody>
            <a:bodyPr wrap="square" lIns="0" tIns="0" rIns="0" bIns="0" rtlCol="0"/>
            <a:lstStyle/>
            <a:p>
              <a:endParaRPr/>
            </a:p>
          </p:txBody>
        </p:sp>
        <p:sp>
          <p:nvSpPr>
            <p:cNvPr id="11" name="object 11"/>
            <p:cNvSpPr/>
            <p:nvPr/>
          </p:nvSpPr>
          <p:spPr>
            <a:xfrm>
              <a:off x="8057641" y="1932305"/>
              <a:ext cx="534670" cy="462280"/>
            </a:xfrm>
            <a:custGeom>
              <a:avLst/>
              <a:gdLst/>
              <a:ahLst/>
              <a:cxnLst/>
              <a:rect l="l" t="t" r="r" b="b"/>
              <a:pathLst>
                <a:path w="534670" h="462280">
                  <a:moveTo>
                    <a:pt x="0" y="24892"/>
                  </a:moveTo>
                  <a:lnTo>
                    <a:pt x="21208" y="0"/>
                  </a:lnTo>
                  <a:lnTo>
                    <a:pt x="267207" y="209550"/>
                  </a:lnTo>
                  <a:lnTo>
                    <a:pt x="513206" y="0"/>
                  </a:lnTo>
                  <a:lnTo>
                    <a:pt x="534415" y="24892"/>
                  </a:lnTo>
                  <a:lnTo>
                    <a:pt x="292353" y="231012"/>
                  </a:lnTo>
                  <a:lnTo>
                    <a:pt x="534415" y="437134"/>
                  </a:lnTo>
                  <a:lnTo>
                    <a:pt x="513206" y="462025"/>
                  </a:lnTo>
                  <a:lnTo>
                    <a:pt x="267207" y="252475"/>
                  </a:lnTo>
                  <a:lnTo>
                    <a:pt x="21208" y="462025"/>
                  </a:lnTo>
                  <a:lnTo>
                    <a:pt x="0" y="437134"/>
                  </a:lnTo>
                  <a:lnTo>
                    <a:pt x="242061" y="231012"/>
                  </a:lnTo>
                  <a:lnTo>
                    <a:pt x="0" y="24892"/>
                  </a:lnTo>
                  <a:close/>
                </a:path>
              </a:pathLst>
            </a:custGeom>
            <a:ln w="25908">
              <a:solidFill>
                <a:srgbClr val="FF0000"/>
              </a:solidFill>
            </a:ln>
          </p:spPr>
          <p:txBody>
            <a:bodyPr wrap="square" lIns="0" tIns="0" rIns="0" bIns="0" rtlCol="0"/>
            <a:lstStyle/>
            <a:p>
              <a:endParaRPr/>
            </a:p>
          </p:txBody>
        </p:sp>
        <p:sp>
          <p:nvSpPr>
            <p:cNvPr id="12" name="object 12"/>
            <p:cNvSpPr/>
            <p:nvPr/>
          </p:nvSpPr>
          <p:spPr>
            <a:xfrm>
              <a:off x="6947153" y="1693925"/>
              <a:ext cx="2026920" cy="904240"/>
            </a:xfrm>
            <a:custGeom>
              <a:avLst/>
              <a:gdLst/>
              <a:ahLst/>
              <a:cxnLst/>
              <a:rect l="l" t="t" r="r" b="b"/>
              <a:pathLst>
                <a:path w="2026920" h="904239">
                  <a:moveTo>
                    <a:pt x="0" y="451865"/>
                  </a:moveTo>
                  <a:lnTo>
                    <a:pt x="7896" y="395185"/>
                  </a:lnTo>
                  <a:lnTo>
                    <a:pt x="30953" y="340606"/>
                  </a:lnTo>
                  <a:lnTo>
                    <a:pt x="68221" y="288550"/>
                  </a:lnTo>
                  <a:lnTo>
                    <a:pt x="118748" y="239443"/>
                  </a:lnTo>
                  <a:lnTo>
                    <a:pt x="181586" y="193706"/>
                  </a:lnTo>
                  <a:lnTo>
                    <a:pt x="217324" y="172235"/>
                  </a:lnTo>
                  <a:lnTo>
                    <a:pt x="255784" y="151765"/>
                  </a:lnTo>
                  <a:lnTo>
                    <a:pt x="296846" y="132349"/>
                  </a:lnTo>
                  <a:lnTo>
                    <a:pt x="340392" y="114041"/>
                  </a:lnTo>
                  <a:lnTo>
                    <a:pt x="386303" y="96894"/>
                  </a:lnTo>
                  <a:lnTo>
                    <a:pt x="434461" y="80960"/>
                  </a:lnTo>
                  <a:lnTo>
                    <a:pt x="484746" y="66292"/>
                  </a:lnTo>
                  <a:lnTo>
                    <a:pt x="537040" y="52943"/>
                  </a:lnTo>
                  <a:lnTo>
                    <a:pt x="591224" y="40967"/>
                  </a:lnTo>
                  <a:lnTo>
                    <a:pt x="647179" y="30416"/>
                  </a:lnTo>
                  <a:lnTo>
                    <a:pt x="704787" y="21342"/>
                  </a:lnTo>
                  <a:lnTo>
                    <a:pt x="763929" y="13800"/>
                  </a:lnTo>
                  <a:lnTo>
                    <a:pt x="824486" y="7842"/>
                  </a:lnTo>
                  <a:lnTo>
                    <a:pt x="886339" y="3520"/>
                  </a:lnTo>
                  <a:lnTo>
                    <a:pt x="949370" y="889"/>
                  </a:lnTo>
                  <a:lnTo>
                    <a:pt x="1013460" y="0"/>
                  </a:lnTo>
                  <a:lnTo>
                    <a:pt x="1077549" y="889"/>
                  </a:lnTo>
                  <a:lnTo>
                    <a:pt x="1140580" y="3520"/>
                  </a:lnTo>
                  <a:lnTo>
                    <a:pt x="1202433" y="7842"/>
                  </a:lnTo>
                  <a:lnTo>
                    <a:pt x="1262990" y="13800"/>
                  </a:lnTo>
                  <a:lnTo>
                    <a:pt x="1322132" y="21342"/>
                  </a:lnTo>
                  <a:lnTo>
                    <a:pt x="1379740" y="30416"/>
                  </a:lnTo>
                  <a:lnTo>
                    <a:pt x="1435695" y="40967"/>
                  </a:lnTo>
                  <a:lnTo>
                    <a:pt x="1489879" y="52943"/>
                  </a:lnTo>
                  <a:lnTo>
                    <a:pt x="1542173" y="66292"/>
                  </a:lnTo>
                  <a:lnTo>
                    <a:pt x="1592458" y="80960"/>
                  </a:lnTo>
                  <a:lnTo>
                    <a:pt x="1640616" y="96894"/>
                  </a:lnTo>
                  <a:lnTo>
                    <a:pt x="1686527" y="114041"/>
                  </a:lnTo>
                  <a:lnTo>
                    <a:pt x="1730073" y="132349"/>
                  </a:lnTo>
                  <a:lnTo>
                    <a:pt x="1771135" y="151765"/>
                  </a:lnTo>
                  <a:lnTo>
                    <a:pt x="1809595" y="172235"/>
                  </a:lnTo>
                  <a:lnTo>
                    <a:pt x="1845333" y="193706"/>
                  </a:lnTo>
                  <a:lnTo>
                    <a:pt x="1878231" y="216127"/>
                  </a:lnTo>
                  <a:lnTo>
                    <a:pt x="1935033" y="263601"/>
                  </a:lnTo>
                  <a:lnTo>
                    <a:pt x="1979049" y="314236"/>
                  </a:lnTo>
                  <a:lnTo>
                    <a:pt x="2009330" y="367606"/>
                  </a:lnTo>
                  <a:lnTo>
                    <a:pt x="2024926" y="423289"/>
                  </a:lnTo>
                  <a:lnTo>
                    <a:pt x="2026920" y="451865"/>
                  </a:lnTo>
                  <a:lnTo>
                    <a:pt x="2024926" y="480442"/>
                  </a:lnTo>
                  <a:lnTo>
                    <a:pt x="2009330" y="536125"/>
                  </a:lnTo>
                  <a:lnTo>
                    <a:pt x="1979049" y="589495"/>
                  </a:lnTo>
                  <a:lnTo>
                    <a:pt x="1935033" y="640130"/>
                  </a:lnTo>
                  <a:lnTo>
                    <a:pt x="1878231" y="687604"/>
                  </a:lnTo>
                  <a:lnTo>
                    <a:pt x="1845333" y="710025"/>
                  </a:lnTo>
                  <a:lnTo>
                    <a:pt x="1809595" y="731496"/>
                  </a:lnTo>
                  <a:lnTo>
                    <a:pt x="1771135" y="751966"/>
                  </a:lnTo>
                  <a:lnTo>
                    <a:pt x="1730073" y="771382"/>
                  </a:lnTo>
                  <a:lnTo>
                    <a:pt x="1686527" y="789690"/>
                  </a:lnTo>
                  <a:lnTo>
                    <a:pt x="1640616" y="806837"/>
                  </a:lnTo>
                  <a:lnTo>
                    <a:pt x="1592458" y="822771"/>
                  </a:lnTo>
                  <a:lnTo>
                    <a:pt x="1542173" y="837439"/>
                  </a:lnTo>
                  <a:lnTo>
                    <a:pt x="1489879" y="850788"/>
                  </a:lnTo>
                  <a:lnTo>
                    <a:pt x="1435695" y="862764"/>
                  </a:lnTo>
                  <a:lnTo>
                    <a:pt x="1379740" y="873315"/>
                  </a:lnTo>
                  <a:lnTo>
                    <a:pt x="1322132" y="882389"/>
                  </a:lnTo>
                  <a:lnTo>
                    <a:pt x="1262990" y="889931"/>
                  </a:lnTo>
                  <a:lnTo>
                    <a:pt x="1202433" y="895889"/>
                  </a:lnTo>
                  <a:lnTo>
                    <a:pt x="1140580" y="900211"/>
                  </a:lnTo>
                  <a:lnTo>
                    <a:pt x="1077549" y="902842"/>
                  </a:lnTo>
                  <a:lnTo>
                    <a:pt x="1013460" y="903732"/>
                  </a:lnTo>
                  <a:lnTo>
                    <a:pt x="949370" y="902842"/>
                  </a:lnTo>
                  <a:lnTo>
                    <a:pt x="886339" y="900211"/>
                  </a:lnTo>
                  <a:lnTo>
                    <a:pt x="824486" y="895889"/>
                  </a:lnTo>
                  <a:lnTo>
                    <a:pt x="763929" y="889931"/>
                  </a:lnTo>
                  <a:lnTo>
                    <a:pt x="704787" y="882389"/>
                  </a:lnTo>
                  <a:lnTo>
                    <a:pt x="647179" y="873315"/>
                  </a:lnTo>
                  <a:lnTo>
                    <a:pt x="591224" y="862764"/>
                  </a:lnTo>
                  <a:lnTo>
                    <a:pt x="537040" y="850788"/>
                  </a:lnTo>
                  <a:lnTo>
                    <a:pt x="484746" y="837439"/>
                  </a:lnTo>
                  <a:lnTo>
                    <a:pt x="434461" y="822771"/>
                  </a:lnTo>
                  <a:lnTo>
                    <a:pt x="386303" y="806837"/>
                  </a:lnTo>
                  <a:lnTo>
                    <a:pt x="340392" y="789690"/>
                  </a:lnTo>
                  <a:lnTo>
                    <a:pt x="296846" y="771382"/>
                  </a:lnTo>
                  <a:lnTo>
                    <a:pt x="255784" y="751966"/>
                  </a:lnTo>
                  <a:lnTo>
                    <a:pt x="217324" y="731496"/>
                  </a:lnTo>
                  <a:lnTo>
                    <a:pt x="181586" y="710025"/>
                  </a:lnTo>
                  <a:lnTo>
                    <a:pt x="148688" y="687604"/>
                  </a:lnTo>
                  <a:lnTo>
                    <a:pt x="91886" y="640130"/>
                  </a:lnTo>
                  <a:lnTo>
                    <a:pt x="47870" y="589495"/>
                  </a:lnTo>
                  <a:lnTo>
                    <a:pt x="17589" y="536125"/>
                  </a:lnTo>
                  <a:lnTo>
                    <a:pt x="1993" y="480442"/>
                  </a:lnTo>
                  <a:lnTo>
                    <a:pt x="0" y="451865"/>
                  </a:lnTo>
                  <a:close/>
                </a:path>
              </a:pathLst>
            </a:custGeom>
            <a:ln w="25907">
              <a:solidFill>
                <a:srgbClr val="054691"/>
              </a:solidFill>
            </a:ln>
          </p:spPr>
          <p:txBody>
            <a:bodyPr wrap="square" lIns="0" tIns="0" rIns="0" bIns="0" rtlCol="0"/>
            <a:lstStyle/>
            <a:p>
              <a:endParaRPr/>
            </a:p>
          </p:txBody>
        </p:sp>
      </p:grpSp>
      <p:sp>
        <p:nvSpPr>
          <p:cNvPr id="13" name="object 13"/>
          <p:cNvSpPr/>
          <p:nvPr/>
        </p:nvSpPr>
        <p:spPr>
          <a:xfrm>
            <a:off x="3211067" y="4905755"/>
            <a:ext cx="2705100" cy="1685544"/>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3250" y="252476"/>
            <a:ext cx="6417310"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4°) MB </a:t>
            </a:r>
            <a:r>
              <a:rPr sz="2400" u="none" dirty="0"/>
              <a:t>in </a:t>
            </a:r>
            <a:r>
              <a:rPr sz="2400" u="none" spc="-5" dirty="0"/>
              <a:t>uitvoering van… </a:t>
            </a:r>
            <a:r>
              <a:rPr sz="2400" u="none" dirty="0"/>
              <a:t>&amp; </a:t>
            </a:r>
            <a:r>
              <a:rPr sz="2400" u="none" spc="-20" dirty="0"/>
              <a:t>Nota’s </a:t>
            </a:r>
            <a:r>
              <a:rPr sz="2400" u="none" spc="-5" dirty="0"/>
              <a:t>aan</a:t>
            </a:r>
            <a:r>
              <a:rPr sz="2400" u="none" spc="-10" dirty="0"/>
              <a:t> </a:t>
            </a:r>
            <a:r>
              <a:rPr sz="2400" u="none" dirty="0"/>
              <a:t>E.O.</a:t>
            </a:r>
            <a:endParaRPr sz="2400"/>
          </a:p>
        </p:txBody>
      </p:sp>
      <p:sp>
        <p:nvSpPr>
          <p:cNvPr id="3" name="object 3"/>
          <p:cNvSpPr txBox="1"/>
          <p:nvPr/>
        </p:nvSpPr>
        <p:spPr>
          <a:xfrm>
            <a:off x="527405" y="1315974"/>
            <a:ext cx="6335395" cy="1781810"/>
          </a:xfrm>
          <a:prstGeom prst="rect">
            <a:avLst/>
          </a:prstGeom>
        </p:spPr>
        <p:txBody>
          <a:bodyPr vert="horz" wrap="square" lIns="0" tIns="85725" rIns="0" bIns="0" rtlCol="0">
            <a:spAutoFit/>
          </a:bodyPr>
          <a:lstStyle/>
          <a:p>
            <a:pPr marL="355600" indent="-342900">
              <a:lnSpc>
                <a:spcPct val="100000"/>
              </a:lnSpc>
              <a:spcBef>
                <a:spcPts val="675"/>
              </a:spcBef>
              <a:buClr>
                <a:srgbClr val="002C77"/>
              </a:buClr>
              <a:buFont typeface="Wingdings"/>
              <a:buChar char=""/>
              <a:tabLst>
                <a:tab pos="354965" algn="l"/>
                <a:tab pos="355600" algn="l"/>
              </a:tabLst>
            </a:pPr>
            <a:r>
              <a:rPr sz="2400" spc="-5" dirty="0">
                <a:solidFill>
                  <a:srgbClr val="404040"/>
                </a:solidFill>
                <a:latin typeface="Arial"/>
                <a:cs typeface="Arial"/>
              </a:rPr>
              <a:t>Opgelijst</a:t>
            </a:r>
            <a:endParaRPr sz="2400">
              <a:latin typeface="Arial"/>
              <a:cs typeface="Arial"/>
            </a:endParaRPr>
          </a:p>
          <a:p>
            <a:pPr marL="355600" indent="-342900">
              <a:lnSpc>
                <a:spcPct val="100000"/>
              </a:lnSpc>
              <a:spcBef>
                <a:spcPts val="575"/>
              </a:spcBef>
              <a:buClr>
                <a:srgbClr val="002C77"/>
              </a:buClr>
              <a:buFont typeface="Wingdings"/>
              <a:buChar char=""/>
              <a:tabLst>
                <a:tab pos="354965" algn="l"/>
                <a:tab pos="355600" algn="l"/>
              </a:tabLst>
            </a:pPr>
            <a:r>
              <a:rPr sz="2400" spc="-5" dirty="0">
                <a:solidFill>
                  <a:srgbClr val="404040"/>
                </a:solidFill>
                <a:latin typeface="Arial"/>
                <a:cs typeface="Arial"/>
              </a:rPr>
              <a:t>Nagezien </a:t>
            </a:r>
            <a:r>
              <a:rPr sz="2400" dirty="0">
                <a:solidFill>
                  <a:srgbClr val="404040"/>
                </a:solidFill>
                <a:latin typeface="Arial"/>
                <a:cs typeface="Arial"/>
              </a:rPr>
              <a:t>of </a:t>
            </a:r>
            <a:r>
              <a:rPr sz="2400" spc="-5" dirty="0">
                <a:solidFill>
                  <a:srgbClr val="404040"/>
                </a:solidFill>
                <a:latin typeface="Arial"/>
                <a:cs typeface="Arial"/>
              </a:rPr>
              <a:t>nog van toepassing </a:t>
            </a:r>
            <a:r>
              <a:rPr sz="2400" dirty="0">
                <a:solidFill>
                  <a:srgbClr val="404040"/>
                </a:solidFill>
                <a:latin typeface="Arial"/>
                <a:cs typeface="Arial"/>
              </a:rPr>
              <a:t>/ </a:t>
            </a:r>
            <a:r>
              <a:rPr sz="2400" spc="-5" dirty="0">
                <a:solidFill>
                  <a:srgbClr val="404040"/>
                </a:solidFill>
                <a:latin typeface="Arial"/>
                <a:cs typeface="Arial"/>
              </a:rPr>
              <a:t>up </a:t>
            </a:r>
            <a:r>
              <a:rPr sz="2400" dirty="0">
                <a:solidFill>
                  <a:srgbClr val="404040"/>
                </a:solidFill>
                <a:latin typeface="Arial"/>
                <a:cs typeface="Arial"/>
              </a:rPr>
              <a:t>to</a:t>
            </a:r>
            <a:r>
              <a:rPr sz="2400" spc="75" dirty="0">
                <a:solidFill>
                  <a:srgbClr val="404040"/>
                </a:solidFill>
                <a:latin typeface="Arial"/>
                <a:cs typeface="Arial"/>
              </a:rPr>
              <a:t> </a:t>
            </a:r>
            <a:r>
              <a:rPr sz="2400" spc="-5" dirty="0">
                <a:solidFill>
                  <a:srgbClr val="404040"/>
                </a:solidFill>
                <a:latin typeface="Arial"/>
                <a:cs typeface="Arial"/>
              </a:rPr>
              <a:t>date</a:t>
            </a:r>
            <a:endParaRPr sz="2400">
              <a:latin typeface="Arial"/>
              <a:cs typeface="Arial"/>
            </a:endParaRPr>
          </a:p>
          <a:p>
            <a:pPr marL="355600" indent="-342900">
              <a:lnSpc>
                <a:spcPct val="100000"/>
              </a:lnSpc>
              <a:spcBef>
                <a:spcPts val="575"/>
              </a:spcBef>
              <a:buClr>
                <a:srgbClr val="002C77"/>
              </a:buClr>
              <a:buFont typeface="Wingdings"/>
              <a:buChar char=""/>
              <a:tabLst>
                <a:tab pos="354965" algn="l"/>
                <a:tab pos="355600" algn="l"/>
              </a:tabLst>
            </a:pPr>
            <a:r>
              <a:rPr sz="2400" spc="-5" dirty="0">
                <a:solidFill>
                  <a:srgbClr val="404040"/>
                </a:solidFill>
                <a:latin typeface="Arial"/>
                <a:cs typeface="Arial"/>
              </a:rPr>
              <a:t>Inhoud </a:t>
            </a:r>
            <a:r>
              <a:rPr sz="2400" dirty="0">
                <a:solidFill>
                  <a:srgbClr val="404040"/>
                </a:solidFill>
                <a:latin typeface="Arial"/>
                <a:cs typeface="Arial"/>
              </a:rPr>
              <a:t>geïntegreerd in tekst van</a:t>
            </a:r>
            <a:r>
              <a:rPr sz="2400" spc="-160" dirty="0">
                <a:solidFill>
                  <a:srgbClr val="404040"/>
                </a:solidFill>
                <a:latin typeface="Arial"/>
                <a:cs typeface="Arial"/>
              </a:rPr>
              <a:t> </a:t>
            </a:r>
            <a:r>
              <a:rPr sz="2400" spc="-5" dirty="0">
                <a:solidFill>
                  <a:srgbClr val="404040"/>
                </a:solidFill>
                <a:latin typeface="Arial"/>
                <a:cs typeface="Arial"/>
              </a:rPr>
              <a:t>AREI</a:t>
            </a:r>
            <a:endParaRPr sz="2400">
              <a:latin typeface="Arial"/>
              <a:cs typeface="Arial"/>
            </a:endParaRPr>
          </a:p>
          <a:p>
            <a:pPr marL="355600" indent="-342900">
              <a:lnSpc>
                <a:spcPct val="100000"/>
              </a:lnSpc>
              <a:spcBef>
                <a:spcPts val="580"/>
              </a:spcBef>
              <a:buClr>
                <a:srgbClr val="002C77"/>
              </a:buClr>
              <a:buFont typeface="Wingdings"/>
              <a:buChar char=""/>
              <a:tabLst>
                <a:tab pos="354965" algn="l"/>
                <a:tab pos="355600" algn="l"/>
              </a:tabLst>
            </a:pPr>
            <a:r>
              <a:rPr sz="2400" dirty="0">
                <a:solidFill>
                  <a:srgbClr val="404040"/>
                </a:solidFill>
                <a:latin typeface="Arial"/>
                <a:cs typeface="Arial"/>
              </a:rPr>
              <a:t>B.S. &amp; </a:t>
            </a:r>
            <a:r>
              <a:rPr sz="2400" spc="-15" dirty="0">
                <a:solidFill>
                  <a:srgbClr val="404040"/>
                </a:solidFill>
                <a:latin typeface="Arial"/>
                <a:cs typeface="Arial"/>
              </a:rPr>
              <a:t>Nota’s</a:t>
            </a:r>
            <a:r>
              <a:rPr sz="2400" spc="-10" dirty="0">
                <a:solidFill>
                  <a:srgbClr val="404040"/>
                </a:solidFill>
                <a:latin typeface="Arial"/>
                <a:cs typeface="Arial"/>
              </a:rPr>
              <a:t> </a:t>
            </a:r>
            <a:r>
              <a:rPr sz="2400" spc="-5" dirty="0">
                <a:solidFill>
                  <a:srgbClr val="404040"/>
                </a:solidFill>
                <a:latin typeface="Arial"/>
                <a:cs typeface="Arial"/>
              </a:rPr>
              <a:t>verwijderd.</a:t>
            </a:r>
            <a:endParaRPr sz="2400">
              <a:latin typeface="Arial"/>
              <a:cs typeface="Arial"/>
            </a:endParaRPr>
          </a:p>
        </p:txBody>
      </p:sp>
      <p:sp>
        <p:nvSpPr>
          <p:cNvPr id="4" name="object 4"/>
          <p:cNvSpPr/>
          <p:nvPr/>
        </p:nvSpPr>
        <p:spPr>
          <a:xfrm>
            <a:off x="2819400" y="3444240"/>
            <a:ext cx="3535679" cy="27111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34516"/>
            <a:ext cx="9144000" cy="5923915"/>
            <a:chOff x="0" y="934516"/>
            <a:chExt cx="9144000" cy="5923915"/>
          </a:xfrm>
        </p:grpSpPr>
        <p:sp>
          <p:nvSpPr>
            <p:cNvPr id="3" name="object 3"/>
            <p:cNvSpPr/>
            <p:nvPr/>
          </p:nvSpPr>
          <p:spPr>
            <a:xfrm>
              <a:off x="0" y="3465576"/>
              <a:ext cx="1726692" cy="18303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592568" y="934516"/>
              <a:ext cx="1444752" cy="124569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60575" y="1013459"/>
              <a:ext cx="6031991" cy="366674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560575" y="4849368"/>
              <a:ext cx="6031991" cy="32766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1147673" y="282955"/>
            <a:ext cx="6869430" cy="360680"/>
          </a:xfrm>
          <a:prstGeom prst="rect">
            <a:avLst/>
          </a:prstGeom>
        </p:spPr>
        <p:txBody>
          <a:bodyPr vert="horz" wrap="square" lIns="0" tIns="12065" rIns="0" bIns="0" rtlCol="0">
            <a:spAutoFit/>
          </a:bodyPr>
          <a:lstStyle/>
          <a:p>
            <a:pPr marL="12700">
              <a:lnSpc>
                <a:spcPct val="100000"/>
              </a:lnSpc>
              <a:spcBef>
                <a:spcPts val="95"/>
              </a:spcBef>
            </a:pPr>
            <a:r>
              <a:rPr u="none" spc="-5" dirty="0"/>
              <a:t>5°) </a:t>
            </a:r>
            <a:r>
              <a:rPr u="none" spc="-20" dirty="0"/>
              <a:t>Toevoeging </a:t>
            </a:r>
            <a:r>
              <a:rPr u="none" spc="-5" dirty="0"/>
              <a:t>en </a:t>
            </a:r>
            <a:r>
              <a:rPr u="none" dirty="0"/>
              <a:t>wijziging </a:t>
            </a:r>
            <a:r>
              <a:rPr u="none" spc="-5" dirty="0"/>
              <a:t>van def. :</a:t>
            </a:r>
            <a:r>
              <a:rPr u="none" spc="160" dirty="0"/>
              <a:t> </a:t>
            </a:r>
            <a:r>
              <a:rPr u="none" spc="-5" dirty="0"/>
              <a:t>huishoudelijk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73048" y="2485085"/>
            <a:ext cx="7419975" cy="1245235"/>
          </a:xfrm>
          <a:prstGeom prst="rect">
            <a:avLst/>
          </a:prstGeom>
        </p:spPr>
        <p:txBody>
          <a:bodyPr vert="horz" wrap="square" lIns="0" tIns="12065" rIns="0" bIns="0" rtlCol="0">
            <a:spAutoFit/>
          </a:bodyPr>
          <a:lstStyle/>
          <a:p>
            <a:pPr marL="2864485" marR="5080" indent="-2852420">
              <a:lnSpc>
                <a:spcPct val="100000"/>
              </a:lnSpc>
              <a:spcBef>
                <a:spcPts val="95"/>
              </a:spcBef>
            </a:pPr>
            <a:r>
              <a:rPr sz="4000" u="none" spc="-5" dirty="0"/>
              <a:t>Belangrijkste wijzigingen </a:t>
            </a:r>
            <a:r>
              <a:rPr sz="4000" u="none" dirty="0"/>
              <a:t>in </a:t>
            </a:r>
            <a:r>
              <a:rPr sz="4000" u="none" spc="-5" dirty="0"/>
              <a:t>de  inhoud</a:t>
            </a:r>
            <a:endParaRPr sz="4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99744"/>
            <a:ext cx="9144000" cy="5858510"/>
            <a:chOff x="0" y="999744"/>
            <a:chExt cx="9144000" cy="5858510"/>
          </a:xfrm>
        </p:grpSpPr>
        <p:sp>
          <p:nvSpPr>
            <p:cNvPr id="3" name="object 3"/>
            <p:cNvSpPr/>
            <p:nvPr/>
          </p:nvSpPr>
          <p:spPr>
            <a:xfrm>
              <a:off x="7629143" y="1188720"/>
              <a:ext cx="1456944" cy="172364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09728" y="1132332"/>
              <a:ext cx="1281684" cy="1062227"/>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560575" y="999744"/>
              <a:ext cx="6031991" cy="276606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133344" y="4299203"/>
              <a:ext cx="2496311" cy="1871472"/>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6100571" y="4183379"/>
              <a:ext cx="2677668" cy="1574292"/>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544068" y="4200144"/>
              <a:ext cx="1970532" cy="1970532"/>
            </a:xfrm>
            <a:prstGeom prst="rect">
              <a:avLst/>
            </a:prstGeom>
            <a:blipFill>
              <a:blip r:embed="rId7"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935532" y="252476"/>
            <a:ext cx="729424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5°) </a:t>
            </a:r>
            <a:r>
              <a:rPr sz="2400" u="none" spc="-25" dirty="0"/>
              <a:t>Toevoeging </a:t>
            </a:r>
            <a:r>
              <a:rPr sz="2400" u="none" spc="-5" dirty="0"/>
              <a:t>en </a:t>
            </a:r>
            <a:r>
              <a:rPr sz="2400" u="none" dirty="0"/>
              <a:t>wijziging van def. : </a:t>
            </a:r>
            <a:r>
              <a:rPr sz="2400" u="none" spc="-5" dirty="0"/>
              <a:t>tijd. </a:t>
            </a:r>
            <a:r>
              <a:rPr sz="2400" u="none" dirty="0"/>
              <a:t>-</a:t>
            </a:r>
            <a:r>
              <a:rPr sz="2400" u="none" spc="-80" dirty="0"/>
              <a:t> </a:t>
            </a:r>
            <a:r>
              <a:rPr sz="2400" u="none" dirty="0"/>
              <a:t>mobiel</a:t>
            </a:r>
            <a:endParaRPr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61415" y="2479040"/>
            <a:ext cx="4771390" cy="756920"/>
          </a:xfrm>
          <a:prstGeom prst="rect">
            <a:avLst/>
          </a:prstGeom>
        </p:spPr>
        <p:txBody>
          <a:bodyPr vert="horz" wrap="square" lIns="0" tIns="12700" rIns="0" bIns="0" rtlCol="0">
            <a:spAutoFit/>
          </a:bodyPr>
          <a:lstStyle/>
          <a:p>
            <a:pPr marL="12700" marR="5080">
              <a:lnSpc>
                <a:spcPct val="100000"/>
              </a:lnSpc>
              <a:spcBef>
                <a:spcPts val="100"/>
              </a:spcBef>
            </a:pPr>
            <a:r>
              <a:rPr sz="2400" dirty="0">
                <a:latin typeface="Times New Roman"/>
                <a:cs typeface="Times New Roman"/>
              </a:rPr>
              <a:t>Aanpassing van de definities in</a:t>
            </a:r>
            <a:r>
              <a:rPr sz="2400" spc="-140" dirty="0">
                <a:latin typeface="Times New Roman"/>
                <a:cs typeface="Times New Roman"/>
              </a:rPr>
              <a:t> </a:t>
            </a:r>
            <a:r>
              <a:rPr sz="2400" dirty="0">
                <a:latin typeface="Times New Roman"/>
                <a:cs typeface="Times New Roman"/>
              </a:rPr>
              <a:t>functie  van de internationale</a:t>
            </a:r>
            <a:r>
              <a:rPr sz="2400" spc="-60" dirty="0">
                <a:latin typeface="Times New Roman"/>
                <a:cs typeface="Times New Roman"/>
              </a:rPr>
              <a:t> </a:t>
            </a:r>
            <a:r>
              <a:rPr sz="2400" dirty="0">
                <a:latin typeface="Times New Roman"/>
                <a:cs typeface="Times New Roman"/>
              </a:rPr>
              <a:t>definities</a:t>
            </a:r>
            <a:endParaRPr sz="2400">
              <a:latin typeface="Times New Roman"/>
              <a:cs typeface="Times New Roman"/>
            </a:endParaRPr>
          </a:p>
        </p:txBody>
      </p:sp>
      <p:sp>
        <p:nvSpPr>
          <p:cNvPr id="3" name="object 3"/>
          <p:cNvSpPr txBox="1">
            <a:spLocks noGrp="1"/>
          </p:cNvSpPr>
          <p:nvPr>
            <p:ph type="title"/>
          </p:nvPr>
        </p:nvSpPr>
        <p:spPr>
          <a:xfrm>
            <a:off x="1010513" y="252476"/>
            <a:ext cx="7143750"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5°) </a:t>
            </a:r>
            <a:r>
              <a:rPr sz="2400" u="none" spc="-25" dirty="0"/>
              <a:t>Toevoeging </a:t>
            </a:r>
            <a:r>
              <a:rPr sz="2400" u="none" spc="-5" dirty="0"/>
              <a:t>en </a:t>
            </a:r>
            <a:r>
              <a:rPr sz="2400" u="none" dirty="0"/>
              <a:t>wijziging van def. :</a:t>
            </a:r>
            <a:r>
              <a:rPr sz="2400" u="none" spc="-25" dirty="0"/>
              <a:t> </a:t>
            </a:r>
            <a:r>
              <a:rPr sz="2400" u="none" spc="-5" dirty="0"/>
              <a:t>leidingen…</a:t>
            </a:r>
            <a:endParaRPr sz="2400"/>
          </a:p>
        </p:txBody>
      </p:sp>
      <p:sp>
        <p:nvSpPr>
          <p:cNvPr id="4" name="object 4"/>
          <p:cNvSpPr/>
          <p:nvPr/>
        </p:nvSpPr>
        <p:spPr>
          <a:xfrm>
            <a:off x="783336" y="882396"/>
            <a:ext cx="7577328" cy="341223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923032" y="4579620"/>
            <a:ext cx="3300984" cy="1761744"/>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20268" y="1964435"/>
            <a:ext cx="7904988" cy="2772156"/>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10513" y="252476"/>
            <a:ext cx="7143750"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5°) </a:t>
            </a:r>
            <a:r>
              <a:rPr sz="2400" u="none" spc="-25" dirty="0"/>
              <a:t>Toevoeging </a:t>
            </a:r>
            <a:r>
              <a:rPr sz="2400" u="none" spc="-5" dirty="0"/>
              <a:t>en </a:t>
            </a:r>
            <a:r>
              <a:rPr sz="2400" u="none" dirty="0"/>
              <a:t>wijziging van def. :</a:t>
            </a:r>
            <a:r>
              <a:rPr sz="2400" u="none" spc="-25" dirty="0"/>
              <a:t> </a:t>
            </a:r>
            <a:r>
              <a:rPr sz="2400" u="none" spc="-5" dirty="0"/>
              <a:t>leidingen…</a:t>
            </a:r>
            <a:endParaRPr sz="2400"/>
          </a:p>
        </p:txBody>
      </p:sp>
      <p:sp>
        <p:nvSpPr>
          <p:cNvPr id="4" name="object 4"/>
          <p:cNvSpPr/>
          <p:nvPr/>
        </p:nvSpPr>
        <p:spPr>
          <a:xfrm>
            <a:off x="1299972" y="915924"/>
            <a:ext cx="2356861" cy="71973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224271" y="1014983"/>
            <a:ext cx="3128772" cy="54254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9158" y="252476"/>
            <a:ext cx="636587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6°) </a:t>
            </a:r>
            <a:r>
              <a:rPr sz="2400" u="none" spc="-10" dirty="0"/>
              <a:t>Veiligheidsslot </a:t>
            </a:r>
            <a:r>
              <a:rPr sz="2400" u="none" dirty="0"/>
              <a:t>: definitie +</a:t>
            </a:r>
            <a:r>
              <a:rPr sz="2400" u="none" spc="-75" dirty="0"/>
              <a:t> </a:t>
            </a:r>
            <a:r>
              <a:rPr sz="2400" u="none" spc="-5" dirty="0"/>
              <a:t>voorschriften</a:t>
            </a:r>
            <a:endParaRPr sz="2400"/>
          </a:p>
        </p:txBody>
      </p:sp>
      <p:sp>
        <p:nvSpPr>
          <p:cNvPr id="3" name="object 3"/>
          <p:cNvSpPr txBox="1"/>
          <p:nvPr/>
        </p:nvSpPr>
        <p:spPr>
          <a:xfrm>
            <a:off x="527405" y="1675066"/>
            <a:ext cx="8094980" cy="2221230"/>
          </a:xfrm>
          <a:prstGeom prst="rect">
            <a:avLst/>
          </a:prstGeom>
        </p:spPr>
        <p:txBody>
          <a:bodyPr vert="horz" wrap="square" lIns="0" tIns="67945" rIns="0" bIns="0" rtlCol="0">
            <a:spAutoFit/>
          </a:bodyPr>
          <a:lstStyle/>
          <a:p>
            <a:pPr marL="12700">
              <a:lnSpc>
                <a:spcPct val="100000"/>
              </a:lnSpc>
              <a:spcBef>
                <a:spcPts val="535"/>
              </a:spcBef>
            </a:pPr>
            <a:r>
              <a:rPr sz="1800" b="1" spc="-10" dirty="0">
                <a:solidFill>
                  <a:srgbClr val="FF0000"/>
                </a:solidFill>
                <a:latin typeface="Arial"/>
                <a:cs typeface="Arial"/>
              </a:rPr>
              <a:t>Afdeling</a:t>
            </a:r>
            <a:r>
              <a:rPr sz="1800" b="1" spc="40" dirty="0">
                <a:solidFill>
                  <a:srgbClr val="FF0000"/>
                </a:solidFill>
                <a:latin typeface="Arial"/>
                <a:cs typeface="Arial"/>
              </a:rPr>
              <a:t> </a:t>
            </a:r>
            <a:r>
              <a:rPr sz="1800" b="1" dirty="0">
                <a:solidFill>
                  <a:srgbClr val="FF0000"/>
                </a:solidFill>
                <a:latin typeface="Arial"/>
                <a:cs typeface="Arial"/>
              </a:rPr>
              <a:t>2.4.1.</a:t>
            </a:r>
            <a:endParaRPr sz="1800" dirty="0">
              <a:latin typeface="Arial"/>
              <a:cs typeface="Arial"/>
            </a:endParaRPr>
          </a:p>
          <a:p>
            <a:pPr marL="12700">
              <a:lnSpc>
                <a:spcPct val="100000"/>
              </a:lnSpc>
              <a:spcBef>
                <a:spcPts val="434"/>
              </a:spcBef>
            </a:pPr>
            <a:r>
              <a:rPr sz="1800" b="1" spc="-10" dirty="0">
                <a:solidFill>
                  <a:srgbClr val="404040"/>
                </a:solidFill>
                <a:latin typeface="Arial"/>
                <a:cs typeface="Arial"/>
              </a:rPr>
              <a:t>Veiligheidsslot: </a:t>
            </a:r>
            <a:r>
              <a:rPr sz="1800" spc="-10" dirty="0">
                <a:solidFill>
                  <a:srgbClr val="404040"/>
                </a:solidFill>
                <a:latin typeface="Arial"/>
                <a:cs typeface="Arial"/>
              </a:rPr>
              <a:t>Wordt </a:t>
            </a:r>
            <a:r>
              <a:rPr sz="1800" spc="-5" dirty="0">
                <a:solidFill>
                  <a:srgbClr val="404040"/>
                </a:solidFill>
                <a:latin typeface="Arial"/>
                <a:cs typeface="Arial"/>
              </a:rPr>
              <a:t>niet als veiligheidsslot</a:t>
            </a:r>
            <a:r>
              <a:rPr sz="1800" spc="70" dirty="0">
                <a:solidFill>
                  <a:srgbClr val="404040"/>
                </a:solidFill>
                <a:latin typeface="Arial"/>
                <a:cs typeface="Arial"/>
              </a:rPr>
              <a:t> </a:t>
            </a:r>
            <a:r>
              <a:rPr sz="1800" spc="-10" dirty="0">
                <a:solidFill>
                  <a:srgbClr val="404040"/>
                </a:solidFill>
                <a:latin typeface="Arial"/>
                <a:cs typeface="Arial"/>
              </a:rPr>
              <a:t>beschouwd:</a:t>
            </a:r>
            <a:endParaRPr sz="1800" dirty="0">
              <a:latin typeface="Arial"/>
              <a:cs typeface="Arial"/>
            </a:endParaRPr>
          </a:p>
          <a:p>
            <a:pPr marL="756285" indent="-287020">
              <a:lnSpc>
                <a:spcPct val="100000"/>
              </a:lnSpc>
              <a:spcBef>
                <a:spcPts val="430"/>
              </a:spcBef>
              <a:buClr>
                <a:srgbClr val="002C77"/>
              </a:buClr>
              <a:buFont typeface="Arial"/>
              <a:buChar char="-"/>
              <a:tabLst>
                <a:tab pos="756285" algn="l"/>
                <a:tab pos="756920" algn="l"/>
              </a:tabLst>
            </a:pPr>
            <a:r>
              <a:rPr sz="1800" b="1" dirty="0">
                <a:solidFill>
                  <a:srgbClr val="404040"/>
                </a:solidFill>
                <a:latin typeface="Arial"/>
                <a:cs typeface="Arial"/>
              </a:rPr>
              <a:t>sloten die </a:t>
            </a:r>
            <a:r>
              <a:rPr sz="1800" b="1" spc="-5" dirty="0">
                <a:solidFill>
                  <a:srgbClr val="404040"/>
                </a:solidFill>
                <a:latin typeface="Arial"/>
                <a:cs typeface="Arial"/>
              </a:rPr>
              <a:t>met een </a:t>
            </a:r>
            <a:r>
              <a:rPr sz="1800" b="1" spc="-10" dirty="0">
                <a:solidFill>
                  <a:srgbClr val="404040"/>
                </a:solidFill>
                <a:latin typeface="Arial"/>
                <a:cs typeface="Arial"/>
              </a:rPr>
              <a:t>universele </a:t>
            </a:r>
            <a:r>
              <a:rPr sz="1800" b="1" spc="-5" dirty="0">
                <a:solidFill>
                  <a:srgbClr val="404040"/>
                </a:solidFill>
                <a:latin typeface="Arial"/>
                <a:cs typeface="Arial"/>
              </a:rPr>
              <a:t>sleutel </a:t>
            </a:r>
            <a:r>
              <a:rPr sz="1800" b="1" dirty="0">
                <a:solidFill>
                  <a:srgbClr val="404040"/>
                </a:solidFill>
                <a:latin typeface="Arial"/>
                <a:cs typeface="Arial"/>
              </a:rPr>
              <a:t>kunnen geopend</a:t>
            </a:r>
            <a:r>
              <a:rPr sz="1800" b="1" spc="50" dirty="0">
                <a:solidFill>
                  <a:srgbClr val="404040"/>
                </a:solidFill>
                <a:latin typeface="Arial"/>
                <a:cs typeface="Arial"/>
              </a:rPr>
              <a:t> </a:t>
            </a:r>
            <a:r>
              <a:rPr sz="1800" b="1" dirty="0">
                <a:solidFill>
                  <a:srgbClr val="404040"/>
                </a:solidFill>
                <a:latin typeface="Arial"/>
                <a:cs typeface="Arial"/>
              </a:rPr>
              <a:t>worden;</a:t>
            </a:r>
            <a:endParaRPr sz="1800" dirty="0">
              <a:latin typeface="Arial"/>
              <a:cs typeface="Arial"/>
            </a:endParaRPr>
          </a:p>
          <a:p>
            <a:pPr marL="756285" indent="-287020">
              <a:lnSpc>
                <a:spcPct val="100000"/>
              </a:lnSpc>
              <a:spcBef>
                <a:spcPts val="434"/>
              </a:spcBef>
              <a:buClr>
                <a:srgbClr val="002C77"/>
              </a:buClr>
              <a:buFont typeface="Arial"/>
              <a:buChar char="-"/>
              <a:tabLst>
                <a:tab pos="756285" algn="l"/>
                <a:tab pos="756920" algn="l"/>
              </a:tabLst>
            </a:pPr>
            <a:r>
              <a:rPr sz="1800" b="1" dirty="0">
                <a:solidFill>
                  <a:srgbClr val="404040"/>
                </a:solidFill>
                <a:latin typeface="Arial"/>
                <a:cs typeface="Arial"/>
              </a:rPr>
              <a:t>sloten die </a:t>
            </a:r>
            <a:r>
              <a:rPr sz="1800" b="1" spc="-5" dirty="0">
                <a:solidFill>
                  <a:srgbClr val="404040"/>
                </a:solidFill>
                <a:latin typeface="Arial"/>
                <a:cs typeface="Arial"/>
              </a:rPr>
              <a:t>gemakkelijk met </a:t>
            </a:r>
            <a:r>
              <a:rPr sz="1800" b="1" dirty="0">
                <a:solidFill>
                  <a:srgbClr val="404040"/>
                </a:solidFill>
                <a:latin typeface="Arial"/>
                <a:cs typeface="Arial"/>
              </a:rPr>
              <a:t>behulp </a:t>
            </a:r>
            <a:r>
              <a:rPr sz="1800" b="1" spc="-20" dirty="0">
                <a:solidFill>
                  <a:srgbClr val="404040"/>
                </a:solidFill>
                <a:latin typeface="Arial"/>
                <a:cs typeface="Arial"/>
              </a:rPr>
              <a:t>van </a:t>
            </a:r>
            <a:r>
              <a:rPr sz="1800" b="1" spc="-5" dirty="0">
                <a:solidFill>
                  <a:srgbClr val="404040"/>
                </a:solidFill>
                <a:latin typeface="Arial"/>
                <a:cs typeface="Arial"/>
              </a:rPr>
              <a:t>een handgereedschap</a:t>
            </a:r>
            <a:r>
              <a:rPr sz="1800" b="1" spc="75" dirty="0">
                <a:solidFill>
                  <a:srgbClr val="404040"/>
                </a:solidFill>
                <a:latin typeface="Arial"/>
                <a:cs typeface="Arial"/>
              </a:rPr>
              <a:t> </a:t>
            </a:r>
            <a:r>
              <a:rPr sz="1800" b="1" dirty="0">
                <a:solidFill>
                  <a:srgbClr val="404040"/>
                </a:solidFill>
                <a:latin typeface="Arial"/>
                <a:cs typeface="Arial"/>
              </a:rPr>
              <a:t>(tang,</a:t>
            </a:r>
            <a:endParaRPr sz="1800" dirty="0">
              <a:latin typeface="Arial"/>
              <a:cs typeface="Arial"/>
            </a:endParaRPr>
          </a:p>
          <a:p>
            <a:pPr marL="756285">
              <a:lnSpc>
                <a:spcPct val="100000"/>
              </a:lnSpc>
            </a:pPr>
            <a:r>
              <a:rPr sz="1800" b="1" spc="-15" dirty="0">
                <a:solidFill>
                  <a:srgbClr val="404040"/>
                </a:solidFill>
                <a:latin typeface="Arial"/>
                <a:cs typeface="Arial"/>
              </a:rPr>
              <a:t>schroevendraaier, </a:t>
            </a:r>
            <a:r>
              <a:rPr sz="1800" b="1" dirty="0">
                <a:solidFill>
                  <a:srgbClr val="404040"/>
                </a:solidFill>
                <a:latin typeface="Arial"/>
                <a:cs typeface="Arial"/>
              </a:rPr>
              <a:t>…) </a:t>
            </a:r>
            <a:r>
              <a:rPr sz="1800" b="1" spc="-5" dirty="0">
                <a:solidFill>
                  <a:srgbClr val="404040"/>
                </a:solidFill>
                <a:latin typeface="Arial"/>
                <a:cs typeface="Arial"/>
              </a:rPr>
              <a:t>kunnen </a:t>
            </a:r>
            <a:r>
              <a:rPr sz="1800" b="1" dirty="0">
                <a:solidFill>
                  <a:srgbClr val="404040"/>
                </a:solidFill>
                <a:latin typeface="Arial"/>
                <a:cs typeface="Arial"/>
              </a:rPr>
              <a:t>geopend</a:t>
            </a:r>
            <a:r>
              <a:rPr sz="1800" b="1" spc="40" dirty="0">
                <a:solidFill>
                  <a:srgbClr val="404040"/>
                </a:solidFill>
                <a:latin typeface="Arial"/>
                <a:cs typeface="Arial"/>
              </a:rPr>
              <a:t> </a:t>
            </a:r>
            <a:r>
              <a:rPr sz="1800" b="1" dirty="0">
                <a:solidFill>
                  <a:srgbClr val="404040"/>
                </a:solidFill>
                <a:latin typeface="Arial"/>
                <a:cs typeface="Arial"/>
              </a:rPr>
              <a:t>worden.</a:t>
            </a:r>
            <a:endParaRPr sz="1800" dirty="0">
              <a:latin typeface="Arial"/>
              <a:cs typeface="Arial"/>
            </a:endParaRPr>
          </a:p>
          <a:p>
            <a:pPr marL="12700" marR="956944">
              <a:lnSpc>
                <a:spcPct val="100000"/>
              </a:lnSpc>
              <a:spcBef>
                <a:spcPts val="430"/>
              </a:spcBef>
            </a:pPr>
            <a:r>
              <a:rPr sz="1800" spc="-15" dirty="0">
                <a:solidFill>
                  <a:srgbClr val="404040"/>
                </a:solidFill>
                <a:latin typeface="Arial"/>
                <a:cs typeface="Arial"/>
              </a:rPr>
              <a:t>Voorbeelden </a:t>
            </a:r>
            <a:r>
              <a:rPr sz="1800" spc="-5" dirty="0">
                <a:solidFill>
                  <a:srgbClr val="404040"/>
                </a:solidFill>
                <a:latin typeface="Arial"/>
                <a:cs typeface="Arial"/>
              </a:rPr>
              <a:t>van sloten die niet als veiligheidsslot </a:t>
            </a:r>
            <a:r>
              <a:rPr sz="1800" spc="-10" dirty="0">
                <a:solidFill>
                  <a:srgbClr val="404040"/>
                </a:solidFill>
                <a:latin typeface="Arial"/>
                <a:cs typeface="Arial"/>
              </a:rPr>
              <a:t>beschouwd worden:  </a:t>
            </a:r>
            <a:r>
              <a:rPr sz="1800" spc="-5" dirty="0">
                <a:solidFill>
                  <a:srgbClr val="404040"/>
                </a:solidFill>
                <a:latin typeface="Arial"/>
                <a:cs typeface="Arial"/>
              </a:rPr>
              <a:t>dubbelbaardslot, driekantslot, vierkant-slot,</a:t>
            </a:r>
            <a:r>
              <a:rPr sz="1800" spc="90" dirty="0">
                <a:solidFill>
                  <a:srgbClr val="404040"/>
                </a:solidFill>
                <a:latin typeface="Arial"/>
                <a:cs typeface="Arial"/>
              </a:rPr>
              <a:t> </a:t>
            </a:r>
            <a:r>
              <a:rPr sz="1800" dirty="0">
                <a:solidFill>
                  <a:srgbClr val="404040"/>
                </a:solidFill>
                <a:latin typeface="Arial"/>
                <a:cs typeface="Arial"/>
              </a:rPr>
              <a:t>…</a:t>
            </a:r>
            <a:endParaRPr sz="1800" dirty="0">
              <a:latin typeface="Arial"/>
              <a:cs typeface="Arial"/>
            </a:endParaRPr>
          </a:p>
        </p:txBody>
      </p:sp>
      <p:sp>
        <p:nvSpPr>
          <p:cNvPr id="4" name="object 4"/>
          <p:cNvSpPr/>
          <p:nvPr/>
        </p:nvSpPr>
        <p:spPr>
          <a:xfrm>
            <a:off x="4046524" y="985025"/>
            <a:ext cx="1267880" cy="931644"/>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76200" y="4260934"/>
            <a:ext cx="8798560" cy="2330450"/>
            <a:chOff x="115823" y="4215384"/>
            <a:chExt cx="8798560" cy="2330450"/>
          </a:xfrm>
        </p:grpSpPr>
        <p:sp>
          <p:nvSpPr>
            <p:cNvPr id="6" name="object 6"/>
            <p:cNvSpPr/>
            <p:nvPr/>
          </p:nvSpPr>
          <p:spPr>
            <a:xfrm>
              <a:off x="115823" y="4215384"/>
              <a:ext cx="2279904" cy="227990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159507" y="4625340"/>
              <a:ext cx="2305812" cy="1728216"/>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146803" y="4352544"/>
              <a:ext cx="2142744" cy="2142744"/>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7036307" y="4277868"/>
              <a:ext cx="1877568" cy="1252728"/>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6464808" y="5423916"/>
              <a:ext cx="1545336" cy="1121664"/>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097779" y="4215384"/>
              <a:ext cx="1542287" cy="912876"/>
            </a:xfrm>
            <a:prstGeom prst="rect">
              <a:avLst/>
            </a:prstGeom>
            <a:blipFill>
              <a:blip r:embed="rId8" cstate="print"/>
              <a:stretch>
                <a:fillRect/>
              </a:stretch>
            </a:blipFill>
          </p:spPr>
          <p:txBody>
            <a:bodyPr wrap="square" lIns="0" tIns="0" rIns="0" bIns="0" rtlCol="0"/>
            <a:lstStyle/>
            <a:p>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99158" y="252476"/>
            <a:ext cx="636587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6°) </a:t>
            </a:r>
            <a:r>
              <a:rPr sz="2400" u="none" spc="-10" dirty="0"/>
              <a:t>Veiligheidsslot </a:t>
            </a:r>
            <a:r>
              <a:rPr sz="2400" u="none" dirty="0"/>
              <a:t>: definitie +</a:t>
            </a:r>
            <a:r>
              <a:rPr sz="2400" u="none" spc="-75" dirty="0"/>
              <a:t> </a:t>
            </a:r>
            <a:r>
              <a:rPr sz="2400" u="none" spc="-5" dirty="0"/>
              <a:t>voorschriften</a:t>
            </a:r>
            <a:endParaRPr sz="2400"/>
          </a:p>
        </p:txBody>
      </p:sp>
      <p:sp>
        <p:nvSpPr>
          <p:cNvPr id="3" name="object 3"/>
          <p:cNvSpPr txBox="1"/>
          <p:nvPr/>
        </p:nvSpPr>
        <p:spPr>
          <a:xfrm>
            <a:off x="527405" y="733196"/>
            <a:ext cx="7940040" cy="4171950"/>
          </a:xfrm>
          <a:prstGeom prst="rect">
            <a:avLst/>
          </a:prstGeom>
        </p:spPr>
        <p:txBody>
          <a:bodyPr vert="horz" wrap="square" lIns="0" tIns="61594" rIns="0" bIns="0" rtlCol="0">
            <a:spAutoFit/>
          </a:bodyPr>
          <a:lstStyle/>
          <a:p>
            <a:pPr marL="12700">
              <a:lnSpc>
                <a:spcPct val="100000"/>
              </a:lnSpc>
              <a:spcBef>
                <a:spcPts val="484"/>
              </a:spcBef>
              <a:tabLst>
                <a:tab pos="469265" algn="l"/>
              </a:tabLst>
            </a:pPr>
            <a:r>
              <a:rPr sz="1600" spc="-5" dirty="0">
                <a:solidFill>
                  <a:srgbClr val="404040"/>
                </a:solidFill>
                <a:latin typeface="Arial"/>
                <a:cs typeface="Arial"/>
              </a:rPr>
              <a:t>d.	</a:t>
            </a:r>
            <a:r>
              <a:rPr sz="1600" spc="-25" dirty="0">
                <a:solidFill>
                  <a:srgbClr val="404040"/>
                </a:solidFill>
                <a:latin typeface="Arial"/>
                <a:cs typeface="Arial"/>
              </a:rPr>
              <a:t>Voor </a:t>
            </a:r>
            <a:r>
              <a:rPr sz="1600" spc="-5" dirty="0">
                <a:solidFill>
                  <a:srgbClr val="404040"/>
                </a:solidFill>
                <a:latin typeface="Arial"/>
                <a:cs typeface="Arial"/>
              </a:rPr>
              <a:t>het publiek toegankelijke </a:t>
            </a:r>
            <a:r>
              <a:rPr sz="1600" spc="-10" dirty="0">
                <a:solidFill>
                  <a:srgbClr val="404040"/>
                </a:solidFill>
                <a:latin typeface="Arial"/>
                <a:cs typeface="Arial"/>
              </a:rPr>
              <a:t>gewone</a:t>
            </a:r>
            <a:r>
              <a:rPr sz="1600" dirty="0">
                <a:solidFill>
                  <a:srgbClr val="404040"/>
                </a:solidFill>
                <a:latin typeface="Arial"/>
                <a:cs typeface="Arial"/>
              </a:rPr>
              <a:t> </a:t>
            </a:r>
            <a:r>
              <a:rPr sz="1600" spc="-5" dirty="0">
                <a:solidFill>
                  <a:srgbClr val="404040"/>
                </a:solidFill>
                <a:latin typeface="Arial"/>
                <a:cs typeface="Arial"/>
              </a:rPr>
              <a:t>ruimten</a:t>
            </a:r>
            <a:endParaRPr sz="1600" dirty="0">
              <a:latin typeface="Arial"/>
              <a:cs typeface="Arial"/>
            </a:endParaRPr>
          </a:p>
          <a:p>
            <a:pPr marL="12700" marR="5080">
              <a:lnSpc>
                <a:spcPct val="100000"/>
              </a:lnSpc>
              <a:spcBef>
                <a:spcPts val="380"/>
              </a:spcBef>
            </a:pPr>
            <a:r>
              <a:rPr sz="1600" spc="-5" dirty="0">
                <a:solidFill>
                  <a:srgbClr val="404040"/>
                </a:solidFill>
                <a:latin typeface="Arial"/>
                <a:cs typeface="Arial"/>
              </a:rPr>
              <a:t>In de voor het publiek toegankelijke </a:t>
            </a:r>
            <a:r>
              <a:rPr sz="1600" spc="-10" dirty="0">
                <a:solidFill>
                  <a:srgbClr val="404040"/>
                </a:solidFill>
                <a:latin typeface="Arial"/>
                <a:cs typeface="Arial"/>
              </a:rPr>
              <a:t>gewone </a:t>
            </a:r>
            <a:r>
              <a:rPr sz="1600" spc="-5" dirty="0">
                <a:solidFill>
                  <a:srgbClr val="404040"/>
                </a:solidFill>
                <a:latin typeface="Arial"/>
                <a:cs typeface="Arial"/>
              </a:rPr>
              <a:t>ruimten moeten de genaakbare delen van  omhulsels en hindernissen zo opgevat </a:t>
            </a:r>
            <a:r>
              <a:rPr sz="1600" dirty="0">
                <a:solidFill>
                  <a:srgbClr val="404040"/>
                </a:solidFill>
                <a:latin typeface="Arial"/>
                <a:cs typeface="Arial"/>
              </a:rPr>
              <a:t>zijn </a:t>
            </a:r>
            <a:r>
              <a:rPr sz="1600" spc="-5" dirty="0">
                <a:solidFill>
                  <a:srgbClr val="404040"/>
                </a:solidFill>
                <a:latin typeface="Arial"/>
                <a:cs typeface="Arial"/>
              </a:rPr>
              <a:t>dat zij niet </a:t>
            </a:r>
            <a:r>
              <a:rPr sz="1600" dirty="0">
                <a:solidFill>
                  <a:srgbClr val="404040"/>
                </a:solidFill>
                <a:latin typeface="Arial"/>
                <a:cs typeface="Arial"/>
              </a:rPr>
              <a:t>langs </a:t>
            </a:r>
            <a:r>
              <a:rPr sz="1600" spc="-5" dirty="0">
                <a:solidFill>
                  <a:srgbClr val="404040"/>
                </a:solidFill>
                <a:latin typeface="Arial"/>
                <a:cs typeface="Arial"/>
              </a:rPr>
              <a:t>buiten kunnen </a:t>
            </a:r>
            <a:r>
              <a:rPr sz="1600" spc="-10" dirty="0">
                <a:solidFill>
                  <a:srgbClr val="404040"/>
                </a:solidFill>
                <a:latin typeface="Arial"/>
                <a:cs typeface="Arial"/>
              </a:rPr>
              <a:t>worden  </a:t>
            </a:r>
            <a:r>
              <a:rPr sz="1600" spc="-5" dirty="0">
                <a:solidFill>
                  <a:srgbClr val="404040"/>
                </a:solidFill>
                <a:latin typeface="Arial"/>
                <a:cs typeface="Arial"/>
              </a:rPr>
              <a:t>gedemonteerd. De deur of deuren die ze bevatten moeten gesloten zijn door middel van  </a:t>
            </a:r>
            <a:r>
              <a:rPr sz="1600" b="1" spc="-5" dirty="0">
                <a:solidFill>
                  <a:srgbClr val="0000FF"/>
                </a:solidFill>
                <a:latin typeface="Arial"/>
                <a:cs typeface="Arial"/>
              </a:rPr>
              <a:t>een veiligheidsslot </a:t>
            </a:r>
            <a:r>
              <a:rPr sz="1600" spc="-5" dirty="0">
                <a:solidFill>
                  <a:srgbClr val="404040"/>
                </a:solidFill>
                <a:latin typeface="Arial"/>
                <a:cs typeface="Arial"/>
              </a:rPr>
              <a:t>of van elke ander sluitsysteem dat ten minste dezelfde waarborgen  biedt. </a:t>
            </a:r>
            <a:r>
              <a:rPr sz="1600" spc="-25" dirty="0">
                <a:solidFill>
                  <a:srgbClr val="404040"/>
                </a:solidFill>
                <a:latin typeface="Arial"/>
                <a:cs typeface="Arial"/>
              </a:rPr>
              <a:t>Voor </a:t>
            </a:r>
            <a:r>
              <a:rPr sz="1600" spc="-5" dirty="0">
                <a:solidFill>
                  <a:srgbClr val="404040"/>
                </a:solidFill>
                <a:latin typeface="Arial"/>
                <a:cs typeface="Arial"/>
              </a:rPr>
              <a:t>lage en zeer lage spanning </a:t>
            </a:r>
            <a:r>
              <a:rPr sz="1600" spc="-5" dirty="0">
                <a:solidFill>
                  <a:srgbClr val="FF0000"/>
                </a:solidFill>
                <a:latin typeface="Arial"/>
                <a:cs typeface="Arial"/>
              </a:rPr>
              <a:t>is het toegelaten sloten te plaatsen die niet als  veiligheidsslot beschouwd worden</a:t>
            </a:r>
            <a:r>
              <a:rPr sz="1600" spc="-5" dirty="0">
                <a:solidFill>
                  <a:srgbClr val="404040"/>
                </a:solidFill>
                <a:latin typeface="Arial"/>
                <a:cs typeface="Arial"/>
              </a:rPr>
              <a:t>, op</a:t>
            </a:r>
            <a:r>
              <a:rPr sz="1600" spc="10" dirty="0">
                <a:solidFill>
                  <a:srgbClr val="404040"/>
                </a:solidFill>
                <a:latin typeface="Arial"/>
                <a:cs typeface="Arial"/>
              </a:rPr>
              <a:t> </a:t>
            </a:r>
            <a:r>
              <a:rPr sz="1600" spc="-5" dirty="0">
                <a:solidFill>
                  <a:srgbClr val="404040"/>
                </a:solidFill>
                <a:latin typeface="Arial"/>
                <a:cs typeface="Arial"/>
              </a:rPr>
              <a:t>voorwaarde:</a:t>
            </a:r>
            <a:endParaRPr sz="1600" dirty="0">
              <a:latin typeface="Arial"/>
              <a:cs typeface="Arial"/>
            </a:endParaRPr>
          </a:p>
          <a:p>
            <a:pPr marL="287020" indent="-274320">
              <a:lnSpc>
                <a:spcPct val="100000"/>
              </a:lnSpc>
              <a:spcBef>
                <a:spcPts val="390"/>
              </a:spcBef>
              <a:buChar char="-"/>
              <a:tabLst>
                <a:tab pos="286385" algn="l"/>
                <a:tab pos="287020" algn="l"/>
              </a:tabLst>
            </a:pPr>
            <a:r>
              <a:rPr sz="1600" dirty="0">
                <a:solidFill>
                  <a:srgbClr val="404040"/>
                </a:solidFill>
                <a:latin typeface="Arial"/>
                <a:cs typeface="Arial"/>
              </a:rPr>
              <a:t>hetzij </a:t>
            </a:r>
            <a:r>
              <a:rPr sz="1600" spc="-5" dirty="0">
                <a:solidFill>
                  <a:srgbClr val="404040"/>
                </a:solidFill>
                <a:latin typeface="Arial"/>
                <a:cs typeface="Arial"/>
              </a:rPr>
              <a:t>dat de </a:t>
            </a:r>
            <a:r>
              <a:rPr sz="1600" dirty="0">
                <a:solidFill>
                  <a:srgbClr val="404040"/>
                </a:solidFill>
                <a:latin typeface="Arial"/>
                <a:cs typeface="Arial"/>
              </a:rPr>
              <a:t>slot </a:t>
            </a:r>
            <a:r>
              <a:rPr sz="1600" spc="-5" dirty="0">
                <a:solidFill>
                  <a:srgbClr val="404040"/>
                </a:solidFill>
                <a:latin typeface="Arial"/>
                <a:cs typeface="Arial"/>
              </a:rPr>
              <a:t>op een minimumhoogte van 2,5 m ligt en dat vaste elementen in</a:t>
            </a:r>
            <a:r>
              <a:rPr sz="1600" spc="145" dirty="0">
                <a:solidFill>
                  <a:srgbClr val="404040"/>
                </a:solidFill>
                <a:latin typeface="Arial"/>
                <a:cs typeface="Arial"/>
              </a:rPr>
              <a:t> </a:t>
            </a:r>
            <a:r>
              <a:rPr sz="1600" spc="-5" dirty="0">
                <a:solidFill>
                  <a:srgbClr val="404040"/>
                </a:solidFill>
                <a:latin typeface="Arial"/>
                <a:cs typeface="Arial"/>
              </a:rPr>
              <a:t>de</a:t>
            </a:r>
            <a:endParaRPr sz="1600" dirty="0">
              <a:latin typeface="Arial"/>
              <a:cs typeface="Arial"/>
            </a:endParaRPr>
          </a:p>
          <a:p>
            <a:pPr marL="287020">
              <a:lnSpc>
                <a:spcPct val="100000"/>
              </a:lnSpc>
            </a:pPr>
            <a:r>
              <a:rPr sz="1600" spc="-5" dirty="0">
                <a:solidFill>
                  <a:srgbClr val="404040"/>
                </a:solidFill>
                <a:latin typeface="Arial"/>
                <a:cs typeface="Arial"/>
              </a:rPr>
              <a:t>buurt geen toegang tot het slot</a:t>
            </a:r>
            <a:r>
              <a:rPr sz="1600" spc="60" dirty="0">
                <a:solidFill>
                  <a:srgbClr val="404040"/>
                </a:solidFill>
                <a:latin typeface="Arial"/>
                <a:cs typeface="Arial"/>
              </a:rPr>
              <a:t> </a:t>
            </a:r>
            <a:r>
              <a:rPr sz="1600" spc="-5" dirty="0">
                <a:solidFill>
                  <a:srgbClr val="404040"/>
                </a:solidFill>
                <a:latin typeface="Arial"/>
                <a:cs typeface="Arial"/>
              </a:rPr>
              <a:t>geven;</a:t>
            </a:r>
            <a:endParaRPr sz="1600" dirty="0">
              <a:latin typeface="Arial"/>
              <a:cs typeface="Arial"/>
            </a:endParaRPr>
          </a:p>
          <a:p>
            <a:pPr marL="287020" marR="15875" indent="-274320">
              <a:lnSpc>
                <a:spcPct val="100000"/>
              </a:lnSpc>
              <a:spcBef>
                <a:spcPts val="385"/>
              </a:spcBef>
              <a:buChar char="-"/>
              <a:tabLst>
                <a:tab pos="286385" algn="l"/>
                <a:tab pos="287020" algn="l"/>
              </a:tabLst>
            </a:pPr>
            <a:r>
              <a:rPr sz="1600" spc="-5" dirty="0">
                <a:solidFill>
                  <a:srgbClr val="404040"/>
                </a:solidFill>
                <a:latin typeface="Arial"/>
                <a:cs typeface="Arial"/>
              </a:rPr>
              <a:t>hetzij dat er een of meerdere inwendige schermen aanwezig zijn die een  beschermingsgraad ten minste gelijk aan </a:t>
            </a:r>
            <a:r>
              <a:rPr sz="1600" dirty="0">
                <a:solidFill>
                  <a:srgbClr val="404040"/>
                </a:solidFill>
                <a:latin typeface="Arial"/>
                <a:cs typeface="Arial"/>
              </a:rPr>
              <a:t>IPXX-B </a:t>
            </a:r>
            <a:r>
              <a:rPr sz="1600" spc="-5" dirty="0">
                <a:solidFill>
                  <a:srgbClr val="404040"/>
                </a:solidFill>
                <a:latin typeface="Arial"/>
                <a:cs typeface="Arial"/>
              </a:rPr>
              <a:t>hebben, en die zo zijn aangebracht  dat de actieve delen niet toevallig kunnen worden aangeraakt zolang de deur of  deuren open zijn. Het scherm of de schermen </a:t>
            </a:r>
            <a:r>
              <a:rPr sz="1600" dirty="0">
                <a:solidFill>
                  <a:srgbClr val="404040"/>
                </a:solidFill>
                <a:latin typeface="Arial"/>
                <a:cs typeface="Arial"/>
              </a:rPr>
              <a:t>zijn </a:t>
            </a:r>
            <a:r>
              <a:rPr sz="1600" spc="-5" dirty="0">
                <a:solidFill>
                  <a:srgbClr val="404040"/>
                </a:solidFill>
                <a:latin typeface="Arial"/>
                <a:cs typeface="Arial"/>
              </a:rPr>
              <a:t>blijvend bevestigd en ze kunnen  slechts gedemonteerd worden met behulp van gereedschap of een</a:t>
            </a:r>
            <a:r>
              <a:rPr sz="1600" spc="110" dirty="0">
                <a:solidFill>
                  <a:srgbClr val="404040"/>
                </a:solidFill>
                <a:latin typeface="Arial"/>
                <a:cs typeface="Arial"/>
              </a:rPr>
              <a:t> </a:t>
            </a:r>
            <a:r>
              <a:rPr sz="1600" spc="-5" dirty="0">
                <a:solidFill>
                  <a:srgbClr val="404040"/>
                </a:solidFill>
                <a:latin typeface="Arial"/>
                <a:cs typeface="Arial"/>
              </a:rPr>
              <a:t>sleutel;</a:t>
            </a:r>
            <a:endParaRPr sz="1600" dirty="0">
              <a:latin typeface="Arial"/>
              <a:cs typeface="Arial"/>
            </a:endParaRPr>
          </a:p>
          <a:p>
            <a:pPr marL="287020" marR="215265" indent="-274320">
              <a:lnSpc>
                <a:spcPct val="100000"/>
              </a:lnSpc>
              <a:spcBef>
                <a:spcPts val="385"/>
              </a:spcBef>
              <a:buChar char="-"/>
              <a:tabLst>
                <a:tab pos="286385" algn="l"/>
                <a:tab pos="287020" algn="l"/>
              </a:tabLst>
            </a:pPr>
            <a:r>
              <a:rPr sz="1600" spc="-5" dirty="0">
                <a:solidFill>
                  <a:srgbClr val="404040"/>
                </a:solidFill>
                <a:latin typeface="Arial"/>
                <a:cs typeface="Arial"/>
              </a:rPr>
              <a:t>hetzij dat het betrokken elektrisch materieel in een ruimte van de elektrische dienst  geïnstalleerd</a:t>
            </a:r>
            <a:r>
              <a:rPr sz="1600" spc="-10" dirty="0">
                <a:solidFill>
                  <a:srgbClr val="404040"/>
                </a:solidFill>
                <a:latin typeface="Arial"/>
                <a:cs typeface="Arial"/>
              </a:rPr>
              <a:t> </a:t>
            </a:r>
            <a:r>
              <a:rPr sz="1600" dirty="0">
                <a:solidFill>
                  <a:srgbClr val="404040"/>
                </a:solidFill>
                <a:latin typeface="Arial"/>
                <a:cs typeface="Arial"/>
              </a:rPr>
              <a:t>is.</a:t>
            </a:r>
            <a:endParaRPr sz="1600" dirty="0">
              <a:latin typeface="Arial"/>
              <a:cs typeface="Arial"/>
            </a:endParaRPr>
          </a:p>
        </p:txBody>
      </p:sp>
      <p:grpSp>
        <p:nvGrpSpPr>
          <p:cNvPr id="4" name="object 4"/>
          <p:cNvGrpSpPr/>
          <p:nvPr/>
        </p:nvGrpSpPr>
        <p:grpSpPr>
          <a:xfrm>
            <a:off x="1014983" y="5032247"/>
            <a:ext cx="7078980" cy="1403985"/>
            <a:chOff x="1014983" y="5032247"/>
            <a:chExt cx="7078980" cy="1403985"/>
          </a:xfrm>
        </p:grpSpPr>
        <p:sp>
          <p:nvSpPr>
            <p:cNvPr id="5" name="object 5"/>
            <p:cNvSpPr/>
            <p:nvPr/>
          </p:nvSpPr>
          <p:spPr>
            <a:xfrm>
              <a:off x="6033516" y="5047487"/>
              <a:ext cx="2060447" cy="1373124"/>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014983" y="5032247"/>
              <a:ext cx="1932431" cy="1403603"/>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642360" y="5126735"/>
              <a:ext cx="1853184" cy="1097280"/>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22575" y="252476"/>
            <a:ext cx="3519170"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7°) Belangrijke</a:t>
            </a:r>
            <a:r>
              <a:rPr sz="2400" u="none" spc="-30" dirty="0"/>
              <a:t> </a:t>
            </a:r>
            <a:r>
              <a:rPr sz="2400" u="none" dirty="0"/>
              <a:t>wijziging</a:t>
            </a:r>
            <a:endParaRPr sz="2400"/>
          </a:p>
        </p:txBody>
      </p:sp>
      <p:sp>
        <p:nvSpPr>
          <p:cNvPr id="3" name="object 3"/>
          <p:cNvSpPr txBox="1"/>
          <p:nvPr/>
        </p:nvSpPr>
        <p:spPr>
          <a:xfrm>
            <a:off x="527405" y="1066926"/>
            <a:ext cx="7837170" cy="3318510"/>
          </a:xfrm>
          <a:prstGeom prst="rect">
            <a:avLst/>
          </a:prstGeom>
        </p:spPr>
        <p:txBody>
          <a:bodyPr vert="horz" wrap="square" lIns="0" tIns="43180" rIns="0" bIns="0" rtlCol="0">
            <a:spAutoFit/>
          </a:bodyPr>
          <a:lstStyle/>
          <a:p>
            <a:pPr marL="12700" marR="1038225">
              <a:lnSpc>
                <a:spcPct val="90000"/>
              </a:lnSpc>
              <a:spcBef>
                <a:spcPts val="340"/>
              </a:spcBef>
              <a:buClr>
                <a:srgbClr val="002C77"/>
              </a:buClr>
              <a:buFont typeface="Wingdings"/>
              <a:buChar char=""/>
              <a:tabLst>
                <a:tab pos="354965" algn="l"/>
                <a:tab pos="355600" algn="l"/>
              </a:tabLst>
            </a:pPr>
            <a:r>
              <a:rPr sz="2000" b="1" dirty="0">
                <a:solidFill>
                  <a:srgbClr val="0000FF"/>
                </a:solidFill>
                <a:latin typeface="Arial"/>
                <a:cs typeface="Arial"/>
              </a:rPr>
              <a:t>Belangrijke wijziging of belangrijke uitbreiding </a:t>
            </a:r>
            <a:r>
              <a:rPr sz="2000" b="1" dirty="0">
                <a:solidFill>
                  <a:srgbClr val="404040"/>
                </a:solidFill>
                <a:latin typeface="Arial"/>
                <a:cs typeface="Arial"/>
              </a:rPr>
              <a:t>:  </a:t>
            </a:r>
            <a:r>
              <a:rPr sz="2000" dirty="0">
                <a:solidFill>
                  <a:srgbClr val="404040"/>
                </a:solidFill>
                <a:latin typeface="Arial"/>
                <a:cs typeface="Arial"/>
              </a:rPr>
              <a:t>wijziging of uitbreiding van een elektrische installatie die</a:t>
            </a:r>
            <a:r>
              <a:rPr sz="2000" spc="-130" dirty="0">
                <a:solidFill>
                  <a:srgbClr val="404040"/>
                </a:solidFill>
                <a:latin typeface="Arial"/>
                <a:cs typeface="Arial"/>
              </a:rPr>
              <a:t> </a:t>
            </a:r>
            <a:r>
              <a:rPr sz="2000" dirty="0">
                <a:solidFill>
                  <a:srgbClr val="404040"/>
                </a:solidFill>
                <a:latin typeface="Arial"/>
                <a:cs typeface="Arial"/>
              </a:rPr>
              <a:t>een  bijkomende impact (nog niet afgedekt door</a:t>
            </a:r>
            <a:r>
              <a:rPr sz="2000" spc="-160" dirty="0">
                <a:solidFill>
                  <a:srgbClr val="404040"/>
                </a:solidFill>
                <a:latin typeface="Arial"/>
                <a:cs typeface="Arial"/>
              </a:rPr>
              <a:t> </a:t>
            </a:r>
            <a:r>
              <a:rPr sz="2000" dirty="0">
                <a:solidFill>
                  <a:srgbClr val="404040"/>
                </a:solidFill>
                <a:latin typeface="Arial"/>
                <a:cs typeface="Arial"/>
              </a:rPr>
              <a:t>een</a:t>
            </a:r>
            <a:endParaRPr sz="2000">
              <a:latin typeface="Arial"/>
              <a:cs typeface="Arial"/>
            </a:endParaRPr>
          </a:p>
          <a:p>
            <a:pPr marL="12700">
              <a:lnSpc>
                <a:spcPts val="1680"/>
              </a:lnSpc>
              <a:spcBef>
                <a:spcPts val="5"/>
              </a:spcBef>
            </a:pPr>
            <a:r>
              <a:rPr sz="2000" dirty="0">
                <a:solidFill>
                  <a:srgbClr val="404040"/>
                </a:solidFill>
                <a:latin typeface="Arial"/>
                <a:cs typeface="Arial"/>
              </a:rPr>
              <a:t>gelijkvormigheidscontrole) op de veiligheid van personen of</a:t>
            </a:r>
            <a:r>
              <a:rPr sz="2000" spc="-114" dirty="0">
                <a:solidFill>
                  <a:srgbClr val="404040"/>
                </a:solidFill>
                <a:latin typeface="Arial"/>
                <a:cs typeface="Arial"/>
              </a:rPr>
              <a:t> </a:t>
            </a:r>
            <a:r>
              <a:rPr sz="2000" dirty="0">
                <a:solidFill>
                  <a:srgbClr val="404040"/>
                </a:solidFill>
                <a:latin typeface="Arial"/>
                <a:cs typeface="Arial"/>
              </a:rPr>
              <a:t>goederen</a:t>
            </a:r>
            <a:endParaRPr sz="2000">
              <a:latin typeface="Arial"/>
              <a:cs typeface="Arial"/>
            </a:endParaRPr>
          </a:p>
          <a:p>
            <a:pPr marL="12700">
              <a:lnSpc>
                <a:spcPts val="2160"/>
              </a:lnSpc>
            </a:pPr>
            <a:r>
              <a:rPr sz="2000" dirty="0">
                <a:solidFill>
                  <a:srgbClr val="404040"/>
                </a:solidFill>
                <a:latin typeface="Arial"/>
                <a:cs typeface="Arial"/>
              </a:rPr>
              <a:t>heeft.</a:t>
            </a:r>
            <a:endParaRPr sz="2000">
              <a:latin typeface="Arial"/>
              <a:cs typeface="Arial"/>
            </a:endParaRPr>
          </a:p>
          <a:p>
            <a:pPr>
              <a:lnSpc>
                <a:spcPct val="100000"/>
              </a:lnSpc>
            </a:pPr>
            <a:endParaRPr sz="2500">
              <a:latin typeface="Arial"/>
              <a:cs typeface="Arial"/>
            </a:endParaRPr>
          </a:p>
          <a:p>
            <a:pPr marL="190500" marR="193675">
              <a:lnSpc>
                <a:spcPct val="80000"/>
              </a:lnSpc>
              <a:spcBef>
                <a:spcPts val="5"/>
              </a:spcBef>
            </a:pPr>
            <a:r>
              <a:rPr sz="2000" spc="-10" dirty="0">
                <a:solidFill>
                  <a:srgbClr val="0000FF"/>
                </a:solidFill>
                <a:latin typeface="Arial"/>
                <a:cs typeface="Arial"/>
              </a:rPr>
              <a:t>Voorbeelden </a:t>
            </a:r>
            <a:r>
              <a:rPr sz="2000" dirty="0">
                <a:solidFill>
                  <a:srgbClr val="0000FF"/>
                </a:solidFill>
                <a:latin typeface="Arial"/>
                <a:cs typeface="Arial"/>
              </a:rPr>
              <a:t>van belangrijke wijziging of belangrijke uitbreiding: -</a:t>
            </a:r>
            <a:r>
              <a:rPr sz="2000" spc="-114" dirty="0">
                <a:solidFill>
                  <a:srgbClr val="0000FF"/>
                </a:solidFill>
                <a:latin typeface="Arial"/>
                <a:cs typeface="Arial"/>
              </a:rPr>
              <a:t> </a:t>
            </a:r>
            <a:r>
              <a:rPr sz="2000" dirty="0">
                <a:solidFill>
                  <a:srgbClr val="0000FF"/>
                </a:solidFill>
                <a:latin typeface="Arial"/>
                <a:cs typeface="Arial"/>
              </a:rPr>
              <a:t>-  </a:t>
            </a:r>
            <a:r>
              <a:rPr sz="2000" dirty="0">
                <a:solidFill>
                  <a:srgbClr val="404040"/>
                </a:solidFill>
                <a:latin typeface="Arial"/>
                <a:cs typeface="Arial"/>
              </a:rPr>
              <a:t>wijziging </a:t>
            </a:r>
            <a:r>
              <a:rPr sz="2000" spc="-5" dirty="0">
                <a:solidFill>
                  <a:srgbClr val="404040"/>
                </a:solidFill>
                <a:latin typeface="Arial"/>
                <a:cs typeface="Arial"/>
              </a:rPr>
              <a:t>van </a:t>
            </a:r>
            <a:r>
              <a:rPr sz="2000" dirty="0">
                <a:solidFill>
                  <a:srgbClr val="404040"/>
                </a:solidFill>
                <a:latin typeface="Arial"/>
                <a:cs typeface="Arial"/>
              </a:rPr>
              <a:t>het</a:t>
            </a:r>
            <a:r>
              <a:rPr sz="2000" spc="-20" dirty="0">
                <a:solidFill>
                  <a:srgbClr val="404040"/>
                </a:solidFill>
                <a:latin typeface="Arial"/>
                <a:cs typeface="Arial"/>
              </a:rPr>
              <a:t> </a:t>
            </a:r>
            <a:r>
              <a:rPr sz="2000" dirty="0">
                <a:solidFill>
                  <a:srgbClr val="404040"/>
                </a:solidFill>
                <a:latin typeface="Arial"/>
                <a:cs typeface="Arial"/>
              </a:rPr>
              <a:t>aardverbindingssysteem,</a:t>
            </a:r>
            <a:endParaRPr sz="2000">
              <a:latin typeface="Arial"/>
              <a:cs typeface="Arial"/>
            </a:endParaRPr>
          </a:p>
          <a:p>
            <a:pPr marL="190500">
              <a:lnSpc>
                <a:spcPts val="2160"/>
              </a:lnSpc>
            </a:pPr>
            <a:r>
              <a:rPr sz="2000" dirty="0">
                <a:solidFill>
                  <a:srgbClr val="404040"/>
                </a:solidFill>
                <a:latin typeface="Arial"/>
                <a:cs typeface="Arial"/>
              </a:rPr>
              <a:t>overschrijding </a:t>
            </a:r>
            <a:r>
              <a:rPr sz="2000" spc="-5" dirty="0">
                <a:solidFill>
                  <a:srgbClr val="404040"/>
                </a:solidFill>
                <a:latin typeface="Arial"/>
                <a:cs typeface="Arial"/>
              </a:rPr>
              <a:t>van </a:t>
            </a:r>
            <a:r>
              <a:rPr sz="2000" dirty="0">
                <a:solidFill>
                  <a:srgbClr val="404040"/>
                </a:solidFill>
                <a:latin typeface="Arial"/>
                <a:cs typeface="Arial"/>
              </a:rPr>
              <a:t>het toegelaten kortsluitvermogen voor</a:t>
            </a:r>
            <a:r>
              <a:rPr sz="2000" spc="-165" dirty="0">
                <a:solidFill>
                  <a:srgbClr val="404040"/>
                </a:solidFill>
                <a:latin typeface="Arial"/>
                <a:cs typeface="Arial"/>
              </a:rPr>
              <a:t> </a:t>
            </a:r>
            <a:r>
              <a:rPr sz="2000" dirty="0">
                <a:solidFill>
                  <a:srgbClr val="404040"/>
                </a:solidFill>
                <a:latin typeface="Arial"/>
                <a:cs typeface="Arial"/>
              </a:rPr>
              <a:t>het</a:t>
            </a:r>
            <a:endParaRPr sz="2000">
              <a:latin typeface="Arial"/>
              <a:cs typeface="Arial"/>
            </a:endParaRPr>
          </a:p>
          <a:p>
            <a:pPr marL="190500">
              <a:lnSpc>
                <a:spcPts val="2160"/>
              </a:lnSpc>
            </a:pPr>
            <a:r>
              <a:rPr sz="2000" dirty="0">
                <a:solidFill>
                  <a:srgbClr val="404040"/>
                </a:solidFill>
                <a:latin typeface="Arial"/>
                <a:cs typeface="Arial"/>
              </a:rPr>
              <a:t>geïnstalleerd</a:t>
            </a:r>
            <a:r>
              <a:rPr sz="2000" spc="-40" dirty="0">
                <a:solidFill>
                  <a:srgbClr val="404040"/>
                </a:solidFill>
                <a:latin typeface="Arial"/>
                <a:cs typeface="Arial"/>
              </a:rPr>
              <a:t> </a:t>
            </a:r>
            <a:r>
              <a:rPr sz="2000" dirty="0">
                <a:solidFill>
                  <a:srgbClr val="404040"/>
                </a:solidFill>
                <a:latin typeface="Arial"/>
                <a:cs typeface="Arial"/>
              </a:rPr>
              <a:t>materieel,</a:t>
            </a:r>
            <a:endParaRPr sz="2000">
              <a:latin typeface="Arial"/>
              <a:cs typeface="Arial"/>
            </a:endParaRPr>
          </a:p>
          <a:p>
            <a:pPr marL="190500" marR="833755">
              <a:lnSpc>
                <a:spcPct val="80000"/>
              </a:lnSpc>
              <a:spcBef>
                <a:spcPts val="480"/>
              </a:spcBef>
            </a:pPr>
            <a:r>
              <a:rPr sz="2000" dirty="0">
                <a:solidFill>
                  <a:srgbClr val="404040"/>
                </a:solidFill>
                <a:latin typeface="Arial"/>
                <a:cs typeface="Arial"/>
              </a:rPr>
              <a:t>niet-identieke vervanging van een schakel- en verdeelbord,  </a:t>
            </a:r>
            <a:r>
              <a:rPr sz="2000" spc="-5" dirty="0">
                <a:solidFill>
                  <a:srgbClr val="404040"/>
                </a:solidFill>
                <a:latin typeface="Arial"/>
                <a:cs typeface="Arial"/>
              </a:rPr>
              <a:t>toevoeging </a:t>
            </a:r>
            <a:r>
              <a:rPr sz="2000" dirty="0">
                <a:solidFill>
                  <a:srgbClr val="404040"/>
                </a:solidFill>
                <a:latin typeface="Arial"/>
                <a:cs typeface="Arial"/>
              </a:rPr>
              <a:t>van </a:t>
            </a:r>
            <a:r>
              <a:rPr sz="2000" spc="-5" dirty="0">
                <a:solidFill>
                  <a:srgbClr val="404040"/>
                </a:solidFill>
                <a:latin typeface="Arial"/>
                <a:cs typeface="Arial"/>
              </a:rPr>
              <a:t>een </a:t>
            </a:r>
            <a:r>
              <a:rPr sz="2000" dirty="0">
                <a:solidFill>
                  <a:srgbClr val="404040"/>
                </a:solidFill>
                <a:latin typeface="Arial"/>
                <a:cs typeface="Arial"/>
              </a:rPr>
              <a:t>kring </a:t>
            </a:r>
            <a:r>
              <a:rPr sz="2000" spc="-5" dirty="0">
                <a:solidFill>
                  <a:srgbClr val="404040"/>
                </a:solidFill>
                <a:latin typeface="Arial"/>
                <a:cs typeface="Arial"/>
              </a:rPr>
              <a:t>in een huishoudelijke installatie,</a:t>
            </a:r>
            <a:r>
              <a:rPr sz="2000" spc="-35" dirty="0">
                <a:solidFill>
                  <a:srgbClr val="404040"/>
                </a:solidFill>
                <a:latin typeface="Arial"/>
                <a:cs typeface="Arial"/>
              </a:rPr>
              <a:t> </a:t>
            </a:r>
            <a:r>
              <a:rPr sz="2000" dirty="0">
                <a:solidFill>
                  <a:srgbClr val="404040"/>
                </a:solidFill>
                <a:latin typeface="Arial"/>
                <a:cs typeface="Arial"/>
              </a:rPr>
              <a:t>…</a:t>
            </a:r>
            <a:endParaRPr sz="2000">
              <a:latin typeface="Arial"/>
              <a:cs typeface="Arial"/>
            </a:endParaRPr>
          </a:p>
        </p:txBody>
      </p:sp>
      <p:sp>
        <p:nvSpPr>
          <p:cNvPr id="4" name="object 4"/>
          <p:cNvSpPr/>
          <p:nvPr/>
        </p:nvSpPr>
        <p:spPr>
          <a:xfrm>
            <a:off x="3517391" y="4655820"/>
            <a:ext cx="2130552" cy="1744980"/>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3601973" y="5938265"/>
            <a:ext cx="1950720" cy="356870"/>
          </a:xfrm>
          <a:prstGeom prst="rect">
            <a:avLst/>
          </a:prstGeom>
          <a:solidFill>
            <a:srgbClr val="FFFF00"/>
          </a:solidFill>
          <a:ln w="28955">
            <a:solidFill>
              <a:srgbClr val="333333"/>
            </a:solidFill>
          </a:ln>
        </p:spPr>
        <p:txBody>
          <a:bodyPr vert="horz" wrap="square" lIns="0" tIns="41275" rIns="0" bIns="0" rtlCol="0">
            <a:spAutoFit/>
          </a:bodyPr>
          <a:lstStyle/>
          <a:p>
            <a:pPr marL="376555">
              <a:lnSpc>
                <a:spcPct val="100000"/>
              </a:lnSpc>
              <a:spcBef>
                <a:spcPts val="325"/>
              </a:spcBef>
            </a:pPr>
            <a:r>
              <a:rPr sz="1200" b="1" spc="-10" dirty="0">
                <a:solidFill>
                  <a:srgbClr val="FF0000"/>
                </a:solidFill>
                <a:latin typeface="Times New Roman"/>
                <a:cs typeface="Times New Roman"/>
              </a:rPr>
              <a:t>Wijz. </a:t>
            </a:r>
            <a:r>
              <a:rPr sz="1200" b="1" dirty="0">
                <a:solidFill>
                  <a:srgbClr val="FF0000"/>
                </a:solidFill>
                <a:latin typeface="Times New Roman"/>
                <a:cs typeface="Times New Roman"/>
              </a:rPr>
              <a:t>/</a:t>
            </a:r>
            <a:r>
              <a:rPr sz="1200" b="1" spc="25" dirty="0">
                <a:solidFill>
                  <a:srgbClr val="FF0000"/>
                </a:solidFill>
                <a:latin typeface="Times New Roman"/>
                <a:cs typeface="Times New Roman"/>
              </a:rPr>
              <a:t> </a:t>
            </a:r>
            <a:r>
              <a:rPr sz="1200" b="1" spc="-5" dirty="0">
                <a:solidFill>
                  <a:srgbClr val="FF0000"/>
                </a:solidFill>
                <a:latin typeface="Times New Roman"/>
                <a:cs typeface="Times New Roman"/>
              </a:rPr>
              <a:t>uitbreiding</a:t>
            </a:r>
            <a:endParaRPr sz="1200">
              <a:latin typeface="Times New Roman"/>
              <a:cs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3730" y="252476"/>
            <a:ext cx="635698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8°) </a:t>
            </a:r>
            <a:r>
              <a:rPr sz="2400" u="none" spc="-20" dirty="0"/>
              <a:t>Toestellen </a:t>
            </a:r>
            <a:r>
              <a:rPr sz="2400" u="none" spc="-5" dirty="0"/>
              <a:t>voor </a:t>
            </a:r>
            <a:r>
              <a:rPr sz="2400" u="none" dirty="0"/>
              <a:t>auto.</a:t>
            </a:r>
            <a:r>
              <a:rPr sz="2400" u="none" spc="-55" dirty="0"/>
              <a:t> </a:t>
            </a:r>
            <a:r>
              <a:rPr sz="2400" u="none" dirty="0"/>
              <a:t>wederinschakeling</a:t>
            </a:r>
            <a:endParaRPr sz="2400"/>
          </a:p>
        </p:txBody>
      </p:sp>
      <p:sp>
        <p:nvSpPr>
          <p:cNvPr id="3" name="object 3"/>
          <p:cNvSpPr txBox="1"/>
          <p:nvPr/>
        </p:nvSpPr>
        <p:spPr>
          <a:xfrm>
            <a:off x="527405" y="840486"/>
            <a:ext cx="8075930" cy="3303270"/>
          </a:xfrm>
          <a:prstGeom prst="rect">
            <a:avLst/>
          </a:prstGeom>
        </p:spPr>
        <p:txBody>
          <a:bodyPr vert="horz" wrap="square" lIns="0" tIns="13335" rIns="0" bIns="0" rtlCol="0">
            <a:spAutoFit/>
          </a:bodyPr>
          <a:lstStyle/>
          <a:p>
            <a:pPr marL="256540" indent="-243840">
              <a:lnSpc>
                <a:spcPct val="100000"/>
              </a:lnSpc>
              <a:spcBef>
                <a:spcPts val="105"/>
              </a:spcBef>
              <a:buAutoNum type="alphaLcParenR"/>
              <a:tabLst>
                <a:tab pos="256540" algn="l"/>
              </a:tabLst>
            </a:pPr>
            <a:r>
              <a:rPr sz="1700" b="1" spc="-5" dirty="0">
                <a:solidFill>
                  <a:srgbClr val="404040"/>
                </a:solidFill>
                <a:latin typeface="Arial"/>
                <a:cs typeface="Arial"/>
              </a:rPr>
              <a:t>Algemeenheden</a:t>
            </a:r>
            <a:endParaRPr sz="1700">
              <a:latin typeface="Arial"/>
              <a:cs typeface="Arial"/>
            </a:endParaRPr>
          </a:p>
          <a:p>
            <a:pPr marL="12700" marR="5080">
              <a:lnSpc>
                <a:spcPct val="80000"/>
              </a:lnSpc>
              <a:spcBef>
                <a:spcPts val="405"/>
              </a:spcBef>
            </a:pPr>
            <a:r>
              <a:rPr sz="1700" dirty="0">
                <a:solidFill>
                  <a:srgbClr val="404040"/>
                </a:solidFill>
                <a:latin typeface="Arial"/>
                <a:cs typeface="Arial"/>
              </a:rPr>
              <a:t>De toestellen voor automatische wederinschakeling zijn bedoeld om  beschermingsinrichtingen (automatische schakelaar en </a:t>
            </a:r>
            <a:r>
              <a:rPr sz="1700" spc="-5" dirty="0">
                <a:solidFill>
                  <a:srgbClr val="404040"/>
                </a:solidFill>
                <a:latin typeface="Arial"/>
                <a:cs typeface="Arial"/>
              </a:rPr>
              <a:t>differentieelstroominrichting)  </a:t>
            </a:r>
            <a:r>
              <a:rPr sz="1700" dirty="0">
                <a:solidFill>
                  <a:srgbClr val="404040"/>
                </a:solidFill>
                <a:latin typeface="Arial"/>
                <a:cs typeface="Arial"/>
              </a:rPr>
              <a:t>na een uitschakeling door een </a:t>
            </a:r>
            <a:r>
              <a:rPr sz="1700" spc="-5" dirty="0">
                <a:solidFill>
                  <a:srgbClr val="404040"/>
                </a:solidFill>
                <a:latin typeface="Arial"/>
                <a:cs typeface="Arial"/>
              </a:rPr>
              <a:t>fout </a:t>
            </a:r>
            <a:r>
              <a:rPr sz="1700" dirty="0">
                <a:solidFill>
                  <a:srgbClr val="404040"/>
                </a:solidFill>
                <a:latin typeface="Arial"/>
                <a:cs typeface="Arial"/>
              </a:rPr>
              <a:t>automatische </a:t>
            </a:r>
            <a:r>
              <a:rPr sz="1700" spc="-5" dirty="0">
                <a:solidFill>
                  <a:srgbClr val="404040"/>
                </a:solidFill>
                <a:latin typeface="Arial"/>
                <a:cs typeface="Arial"/>
              </a:rPr>
              <a:t>terug </a:t>
            </a:r>
            <a:r>
              <a:rPr sz="1700" dirty="0">
                <a:solidFill>
                  <a:srgbClr val="404040"/>
                </a:solidFill>
                <a:latin typeface="Arial"/>
                <a:cs typeface="Arial"/>
              </a:rPr>
              <a:t>in </a:t>
            </a:r>
            <a:r>
              <a:rPr sz="1700" spc="-5" dirty="0">
                <a:solidFill>
                  <a:srgbClr val="404040"/>
                </a:solidFill>
                <a:latin typeface="Arial"/>
                <a:cs typeface="Arial"/>
              </a:rPr>
              <a:t>te </a:t>
            </a:r>
            <a:r>
              <a:rPr sz="1700" dirty="0">
                <a:solidFill>
                  <a:srgbClr val="404040"/>
                </a:solidFill>
                <a:latin typeface="Arial"/>
                <a:cs typeface="Arial"/>
              </a:rPr>
              <a:t>schakelen om zo de  </a:t>
            </a:r>
            <a:r>
              <a:rPr sz="1700" spc="-5" dirty="0">
                <a:solidFill>
                  <a:srgbClr val="404040"/>
                </a:solidFill>
                <a:latin typeface="Arial"/>
                <a:cs typeface="Arial"/>
              </a:rPr>
              <a:t>bedrijfscontinuïteit </a:t>
            </a:r>
            <a:r>
              <a:rPr sz="1700" dirty="0">
                <a:solidFill>
                  <a:srgbClr val="404040"/>
                </a:solidFill>
                <a:latin typeface="Arial"/>
                <a:cs typeface="Arial"/>
              </a:rPr>
              <a:t>te</a:t>
            </a:r>
            <a:r>
              <a:rPr sz="1700" spc="15" dirty="0">
                <a:solidFill>
                  <a:srgbClr val="404040"/>
                </a:solidFill>
                <a:latin typeface="Arial"/>
                <a:cs typeface="Arial"/>
              </a:rPr>
              <a:t> </a:t>
            </a:r>
            <a:r>
              <a:rPr sz="1700" dirty="0">
                <a:solidFill>
                  <a:srgbClr val="404040"/>
                </a:solidFill>
                <a:latin typeface="Arial"/>
                <a:cs typeface="Arial"/>
              </a:rPr>
              <a:t>herstellen.</a:t>
            </a:r>
            <a:endParaRPr sz="1700">
              <a:latin typeface="Arial"/>
              <a:cs typeface="Arial"/>
            </a:endParaRPr>
          </a:p>
          <a:p>
            <a:pPr>
              <a:lnSpc>
                <a:spcPct val="100000"/>
              </a:lnSpc>
              <a:spcBef>
                <a:spcPts val="30"/>
              </a:spcBef>
            </a:pPr>
            <a:endParaRPr sz="1750">
              <a:latin typeface="Arial"/>
              <a:cs typeface="Arial"/>
            </a:endParaRPr>
          </a:p>
          <a:p>
            <a:pPr marL="12700">
              <a:lnSpc>
                <a:spcPct val="100000"/>
              </a:lnSpc>
            </a:pPr>
            <a:r>
              <a:rPr sz="1700" dirty="0">
                <a:solidFill>
                  <a:srgbClr val="404040"/>
                </a:solidFill>
                <a:latin typeface="Arial"/>
                <a:cs typeface="Arial"/>
              </a:rPr>
              <a:t>De toestellen voor automatische wederinschakeling moeten</a:t>
            </a:r>
            <a:r>
              <a:rPr sz="1700" spc="10" dirty="0">
                <a:solidFill>
                  <a:srgbClr val="404040"/>
                </a:solidFill>
                <a:latin typeface="Arial"/>
                <a:cs typeface="Arial"/>
              </a:rPr>
              <a:t> </a:t>
            </a:r>
            <a:r>
              <a:rPr sz="1700" dirty="0">
                <a:solidFill>
                  <a:srgbClr val="404040"/>
                </a:solidFill>
                <a:latin typeface="Arial"/>
                <a:cs typeface="Arial"/>
              </a:rPr>
              <a:t>voldoen:</a:t>
            </a:r>
            <a:endParaRPr sz="1700">
              <a:latin typeface="Arial"/>
              <a:cs typeface="Arial"/>
            </a:endParaRPr>
          </a:p>
          <a:p>
            <a:pPr marL="756285" marR="7620" lvl="1" indent="-287020">
              <a:lnSpc>
                <a:spcPts val="1340"/>
              </a:lnSpc>
              <a:spcBef>
                <a:spcPts val="330"/>
              </a:spcBef>
              <a:buClr>
                <a:srgbClr val="002C77"/>
              </a:buClr>
              <a:buChar char="-"/>
              <a:tabLst>
                <a:tab pos="756285" algn="l"/>
                <a:tab pos="756920" algn="l"/>
              </a:tabLst>
            </a:pPr>
            <a:r>
              <a:rPr sz="1400" dirty="0">
                <a:solidFill>
                  <a:srgbClr val="404040"/>
                </a:solidFill>
                <a:latin typeface="Arial"/>
                <a:cs typeface="Arial"/>
              </a:rPr>
              <a:t>hetzij aan de </a:t>
            </a:r>
            <a:r>
              <a:rPr sz="1400" spc="-5" dirty="0">
                <a:solidFill>
                  <a:srgbClr val="404040"/>
                </a:solidFill>
                <a:latin typeface="Arial"/>
                <a:cs typeface="Arial"/>
              </a:rPr>
              <a:t>schikkingen van </a:t>
            </a:r>
            <a:r>
              <a:rPr sz="1400" dirty="0">
                <a:solidFill>
                  <a:srgbClr val="404040"/>
                </a:solidFill>
                <a:latin typeface="Arial"/>
                <a:cs typeface="Arial"/>
              </a:rPr>
              <a:t>de </a:t>
            </a:r>
            <a:r>
              <a:rPr sz="1400" spc="-5" dirty="0">
                <a:solidFill>
                  <a:srgbClr val="404040"/>
                </a:solidFill>
                <a:latin typeface="Arial"/>
                <a:cs typeface="Arial"/>
              </a:rPr>
              <a:t>desbetreffende </a:t>
            </a:r>
            <a:r>
              <a:rPr sz="1400" dirty="0">
                <a:solidFill>
                  <a:srgbClr val="404040"/>
                </a:solidFill>
                <a:latin typeface="Arial"/>
                <a:cs typeface="Arial"/>
              </a:rPr>
              <a:t>normen, door de Koning </a:t>
            </a:r>
            <a:r>
              <a:rPr sz="1400" spc="-5" dirty="0">
                <a:solidFill>
                  <a:srgbClr val="404040"/>
                </a:solidFill>
                <a:latin typeface="Arial"/>
                <a:cs typeface="Arial"/>
              </a:rPr>
              <a:t>bekrachtigd </a:t>
            </a:r>
            <a:r>
              <a:rPr sz="1400" dirty="0">
                <a:solidFill>
                  <a:srgbClr val="404040"/>
                </a:solidFill>
                <a:latin typeface="Arial"/>
                <a:cs typeface="Arial"/>
              </a:rPr>
              <a:t>of</a:t>
            </a:r>
            <a:r>
              <a:rPr sz="1400" spc="-235" dirty="0">
                <a:solidFill>
                  <a:srgbClr val="404040"/>
                </a:solidFill>
                <a:latin typeface="Arial"/>
                <a:cs typeface="Arial"/>
              </a:rPr>
              <a:t> </a:t>
            </a:r>
            <a:r>
              <a:rPr sz="1400" dirty="0">
                <a:solidFill>
                  <a:srgbClr val="404040"/>
                </a:solidFill>
                <a:latin typeface="Arial"/>
                <a:cs typeface="Arial"/>
              </a:rPr>
              <a:t>door  het </a:t>
            </a:r>
            <a:r>
              <a:rPr sz="1400" spc="-5" dirty="0">
                <a:solidFill>
                  <a:srgbClr val="404040"/>
                </a:solidFill>
                <a:latin typeface="Arial"/>
                <a:cs typeface="Arial"/>
              </a:rPr>
              <a:t>NBN</a:t>
            </a:r>
            <a:r>
              <a:rPr sz="1400" spc="-25" dirty="0">
                <a:solidFill>
                  <a:srgbClr val="404040"/>
                </a:solidFill>
                <a:latin typeface="Arial"/>
                <a:cs typeface="Arial"/>
              </a:rPr>
              <a:t> </a:t>
            </a:r>
            <a:r>
              <a:rPr sz="1400" spc="-5" dirty="0">
                <a:solidFill>
                  <a:srgbClr val="404040"/>
                </a:solidFill>
                <a:latin typeface="Arial"/>
                <a:cs typeface="Arial"/>
              </a:rPr>
              <a:t>geregistreerd;</a:t>
            </a:r>
            <a:endParaRPr sz="1400">
              <a:latin typeface="Arial"/>
              <a:cs typeface="Arial"/>
            </a:endParaRPr>
          </a:p>
          <a:p>
            <a:pPr marL="756285" marR="434975" lvl="1" indent="-287020">
              <a:lnSpc>
                <a:spcPts val="1340"/>
              </a:lnSpc>
              <a:spcBef>
                <a:spcPts val="340"/>
              </a:spcBef>
              <a:buClr>
                <a:srgbClr val="002C77"/>
              </a:buClr>
              <a:buChar char="-"/>
              <a:tabLst>
                <a:tab pos="756285" algn="l"/>
                <a:tab pos="756920" algn="l"/>
              </a:tabLst>
            </a:pPr>
            <a:r>
              <a:rPr sz="1400" dirty="0">
                <a:solidFill>
                  <a:srgbClr val="404040"/>
                </a:solidFill>
                <a:latin typeface="Arial"/>
                <a:cs typeface="Arial"/>
              </a:rPr>
              <a:t>hetzij aan de </a:t>
            </a:r>
            <a:r>
              <a:rPr sz="1400" spc="-5" dirty="0">
                <a:solidFill>
                  <a:srgbClr val="404040"/>
                </a:solidFill>
                <a:latin typeface="Arial"/>
                <a:cs typeface="Arial"/>
              </a:rPr>
              <a:t>schikkingen vastgelegd, </a:t>
            </a:r>
            <a:r>
              <a:rPr sz="1400" dirty="0">
                <a:solidFill>
                  <a:srgbClr val="404040"/>
                </a:solidFill>
                <a:latin typeface="Arial"/>
                <a:cs typeface="Arial"/>
              </a:rPr>
              <a:t>bij besluit, door de Ministers die </a:t>
            </a:r>
            <a:r>
              <a:rPr sz="1400" spc="-5" dirty="0">
                <a:solidFill>
                  <a:srgbClr val="404040"/>
                </a:solidFill>
                <a:latin typeface="Arial"/>
                <a:cs typeface="Arial"/>
              </a:rPr>
              <a:t>respectievelijk</a:t>
            </a:r>
            <a:r>
              <a:rPr sz="1400" spc="-190" dirty="0">
                <a:solidFill>
                  <a:srgbClr val="404040"/>
                </a:solidFill>
                <a:latin typeface="Arial"/>
                <a:cs typeface="Arial"/>
              </a:rPr>
              <a:t> </a:t>
            </a:r>
            <a:r>
              <a:rPr sz="1400" dirty="0">
                <a:solidFill>
                  <a:srgbClr val="404040"/>
                </a:solidFill>
                <a:latin typeface="Arial"/>
                <a:cs typeface="Arial"/>
              </a:rPr>
              <a:t>de  Energie en het </a:t>
            </a:r>
            <a:r>
              <a:rPr sz="1400" spc="-5" dirty="0">
                <a:solidFill>
                  <a:srgbClr val="404040"/>
                </a:solidFill>
                <a:latin typeface="Arial"/>
                <a:cs typeface="Arial"/>
              </a:rPr>
              <a:t>welzijn van </a:t>
            </a:r>
            <a:r>
              <a:rPr sz="1400" dirty="0">
                <a:solidFill>
                  <a:srgbClr val="404040"/>
                </a:solidFill>
                <a:latin typeface="Arial"/>
                <a:cs typeface="Arial"/>
              </a:rPr>
              <a:t>de werknemers bij de uitvoering </a:t>
            </a:r>
            <a:r>
              <a:rPr sz="1400" spc="-5" dirty="0">
                <a:solidFill>
                  <a:srgbClr val="404040"/>
                </a:solidFill>
                <a:latin typeface="Arial"/>
                <a:cs typeface="Arial"/>
              </a:rPr>
              <a:t>van </a:t>
            </a:r>
            <a:r>
              <a:rPr sz="1400" dirty="0">
                <a:solidFill>
                  <a:srgbClr val="404040"/>
                </a:solidFill>
                <a:latin typeface="Arial"/>
                <a:cs typeface="Arial"/>
              </a:rPr>
              <a:t>hun </a:t>
            </a:r>
            <a:r>
              <a:rPr sz="1400" spc="-5" dirty="0">
                <a:solidFill>
                  <a:srgbClr val="404040"/>
                </a:solidFill>
                <a:latin typeface="Arial"/>
                <a:cs typeface="Arial"/>
              </a:rPr>
              <a:t>werk </a:t>
            </a:r>
            <a:r>
              <a:rPr sz="1400" dirty="0">
                <a:solidFill>
                  <a:srgbClr val="404040"/>
                </a:solidFill>
                <a:latin typeface="Arial"/>
                <a:cs typeface="Arial"/>
              </a:rPr>
              <a:t>onder hun  bevoegdheid hebben en dit ieder </a:t>
            </a:r>
            <a:r>
              <a:rPr sz="1400" spc="-5" dirty="0">
                <a:solidFill>
                  <a:srgbClr val="404040"/>
                </a:solidFill>
                <a:latin typeface="Arial"/>
                <a:cs typeface="Arial"/>
              </a:rPr>
              <a:t>voor </a:t>
            </a:r>
            <a:r>
              <a:rPr sz="1400" dirty="0">
                <a:solidFill>
                  <a:srgbClr val="404040"/>
                </a:solidFill>
                <a:latin typeface="Arial"/>
                <a:cs typeface="Arial"/>
              </a:rPr>
              <a:t>zijn</a:t>
            </a:r>
            <a:r>
              <a:rPr sz="1400" spc="-145" dirty="0">
                <a:solidFill>
                  <a:srgbClr val="404040"/>
                </a:solidFill>
                <a:latin typeface="Arial"/>
                <a:cs typeface="Arial"/>
              </a:rPr>
              <a:t> </a:t>
            </a:r>
            <a:r>
              <a:rPr sz="1400" dirty="0">
                <a:solidFill>
                  <a:srgbClr val="404040"/>
                </a:solidFill>
                <a:latin typeface="Arial"/>
                <a:cs typeface="Arial"/>
              </a:rPr>
              <a:t>domein;</a:t>
            </a:r>
            <a:endParaRPr sz="1400">
              <a:latin typeface="Arial"/>
              <a:cs typeface="Arial"/>
            </a:endParaRPr>
          </a:p>
          <a:p>
            <a:pPr marL="756285" lvl="1" indent="-287020">
              <a:lnSpc>
                <a:spcPct val="100000"/>
              </a:lnSpc>
              <a:spcBef>
                <a:spcPts val="25"/>
              </a:spcBef>
              <a:buClr>
                <a:srgbClr val="002C77"/>
              </a:buClr>
              <a:buChar char="-"/>
              <a:tabLst>
                <a:tab pos="756285" algn="l"/>
                <a:tab pos="756920" algn="l"/>
              </a:tabLst>
            </a:pPr>
            <a:r>
              <a:rPr sz="1400" dirty="0">
                <a:solidFill>
                  <a:srgbClr val="404040"/>
                </a:solidFill>
                <a:latin typeface="Arial"/>
                <a:cs typeface="Arial"/>
              </a:rPr>
              <a:t>hetzij aan bepalingen die ten minste een gelijkwaardig </a:t>
            </a:r>
            <a:r>
              <a:rPr sz="1400" spc="-5" dirty="0">
                <a:solidFill>
                  <a:srgbClr val="404040"/>
                </a:solidFill>
                <a:latin typeface="Arial"/>
                <a:cs typeface="Arial"/>
              </a:rPr>
              <a:t>veiligheidsniveau</a:t>
            </a:r>
            <a:r>
              <a:rPr sz="1400" spc="-220" dirty="0">
                <a:solidFill>
                  <a:srgbClr val="404040"/>
                </a:solidFill>
                <a:latin typeface="Arial"/>
                <a:cs typeface="Arial"/>
              </a:rPr>
              <a:t> </a:t>
            </a:r>
            <a:r>
              <a:rPr sz="1400" dirty="0">
                <a:solidFill>
                  <a:srgbClr val="404040"/>
                </a:solidFill>
                <a:latin typeface="Arial"/>
                <a:cs typeface="Arial"/>
              </a:rPr>
              <a:t>bieden.</a:t>
            </a:r>
            <a:endParaRPr sz="1400">
              <a:latin typeface="Arial"/>
              <a:cs typeface="Arial"/>
            </a:endParaRPr>
          </a:p>
          <a:p>
            <a:pPr marL="12700" marR="549910">
              <a:lnSpc>
                <a:spcPts val="1630"/>
              </a:lnSpc>
              <a:spcBef>
                <a:spcPts val="395"/>
              </a:spcBef>
            </a:pPr>
            <a:r>
              <a:rPr sz="1700" dirty="0">
                <a:solidFill>
                  <a:srgbClr val="404040"/>
                </a:solidFill>
                <a:latin typeface="Arial"/>
                <a:cs typeface="Arial"/>
              </a:rPr>
              <a:t>Ze zijn in overeenstemming met de </a:t>
            </a:r>
            <a:r>
              <a:rPr sz="1700" spc="-5" dirty="0">
                <a:solidFill>
                  <a:srgbClr val="404040"/>
                </a:solidFill>
                <a:latin typeface="Arial"/>
                <a:cs typeface="Arial"/>
              </a:rPr>
              <a:t>voorschriften </a:t>
            </a:r>
            <a:r>
              <a:rPr sz="1700" dirty="0">
                <a:solidFill>
                  <a:srgbClr val="404040"/>
                </a:solidFill>
                <a:latin typeface="Arial"/>
                <a:cs typeface="Arial"/>
              </a:rPr>
              <a:t>van de fabrikant geplaatst en  gebruikt, met geschikte</a:t>
            </a:r>
            <a:r>
              <a:rPr sz="1700" spc="-10" dirty="0">
                <a:solidFill>
                  <a:srgbClr val="404040"/>
                </a:solidFill>
                <a:latin typeface="Arial"/>
                <a:cs typeface="Arial"/>
              </a:rPr>
              <a:t> </a:t>
            </a:r>
            <a:r>
              <a:rPr sz="1700" dirty="0">
                <a:solidFill>
                  <a:srgbClr val="404040"/>
                </a:solidFill>
                <a:latin typeface="Arial"/>
                <a:cs typeface="Arial"/>
              </a:rPr>
              <a:t>beschermingsinrichtingen.</a:t>
            </a:r>
            <a:endParaRPr sz="1700">
              <a:latin typeface="Arial"/>
              <a:cs typeface="Arial"/>
            </a:endParaRPr>
          </a:p>
        </p:txBody>
      </p:sp>
      <p:sp>
        <p:nvSpPr>
          <p:cNvPr id="4" name="object 4"/>
          <p:cNvSpPr/>
          <p:nvPr/>
        </p:nvSpPr>
        <p:spPr>
          <a:xfrm>
            <a:off x="3576828" y="4081271"/>
            <a:ext cx="1943100" cy="233934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39759" y="177800"/>
            <a:ext cx="620395" cy="666750"/>
          </a:xfrm>
          <a:prstGeom prst="rect">
            <a:avLst/>
          </a:prstGeom>
        </p:spPr>
        <p:txBody>
          <a:bodyPr vert="horz" wrap="square" lIns="0" tIns="12700" rIns="0" bIns="0" rtlCol="0">
            <a:spAutoFit/>
          </a:bodyPr>
          <a:lstStyle/>
          <a:p>
            <a:pPr algn="ctr">
              <a:lnSpc>
                <a:spcPct val="100000"/>
              </a:lnSpc>
              <a:spcBef>
                <a:spcPts val="100"/>
              </a:spcBef>
            </a:pPr>
            <a:r>
              <a:rPr sz="1400" spc="-5" dirty="0">
                <a:latin typeface="Arial"/>
                <a:cs typeface="Arial"/>
              </a:rPr>
              <a:t>Boek</a:t>
            </a:r>
            <a:r>
              <a:rPr sz="1400" spc="-95" dirty="0">
                <a:latin typeface="Arial"/>
                <a:cs typeface="Arial"/>
              </a:rPr>
              <a:t> </a:t>
            </a:r>
            <a:r>
              <a:rPr sz="1400" dirty="0">
                <a:latin typeface="Arial"/>
                <a:cs typeface="Arial"/>
              </a:rPr>
              <a:t>1</a:t>
            </a:r>
            <a:endParaRPr sz="1400">
              <a:latin typeface="Arial"/>
              <a:cs typeface="Arial"/>
            </a:endParaRPr>
          </a:p>
          <a:p>
            <a:pPr algn="ctr">
              <a:lnSpc>
                <a:spcPct val="100000"/>
              </a:lnSpc>
            </a:pPr>
            <a:r>
              <a:rPr sz="1400" spc="-5" dirty="0">
                <a:latin typeface="Arial"/>
                <a:cs typeface="Arial"/>
              </a:rPr>
              <a:t>5.3.3.5.</a:t>
            </a:r>
            <a:endParaRPr sz="1400">
              <a:latin typeface="Arial"/>
              <a:cs typeface="Arial"/>
            </a:endParaRPr>
          </a:p>
          <a:p>
            <a:pPr algn="ctr">
              <a:lnSpc>
                <a:spcPct val="100000"/>
              </a:lnSpc>
              <a:spcBef>
                <a:spcPts val="5"/>
              </a:spcBef>
            </a:pPr>
            <a:r>
              <a:rPr sz="1400" dirty="0">
                <a:latin typeface="Arial"/>
                <a:cs typeface="Arial"/>
              </a:rPr>
              <a:t>a</a:t>
            </a:r>
            <a:endParaRPr sz="1400">
              <a:latin typeface="Arial"/>
              <a:cs typeface="Arial"/>
            </a:endParaRPr>
          </a:p>
        </p:txBody>
      </p:sp>
      <p:sp>
        <p:nvSpPr>
          <p:cNvPr id="3" name="object 3"/>
          <p:cNvSpPr/>
          <p:nvPr/>
        </p:nvSpPr>
        <p:spPr>
          <a:xfrm>
            <a:off x="2109921" y="539495"/>
            <a:ext cx="4859066" cy="596297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256743" y="1237564"/>
            <a:ext cx="1126490" cy="300355"/>
          </a:xfrm>
          <a:prstGeom prst="rect">
            <a:avLst/>
          </a:prstGeom>
        </p:spPr>
        <p:txBody>
          <a:bodyPr vert="horz" wrap="square" lIns="0" tIns="12700" rIns="0" bIns="0" rtlCol="0">
            <a:spAutoFit/>
          </a:bodyPr>
          <a:lstStyle/>
          <a:p>
            <a:pPr marL="12700">
              <a:lnSpc>
                <a:spcPct val="100000"/>
              </a:lnSpc>
              <a:spcBef>
                <a:spcPts val="100"/>
              </a:spcBef>
            </a:pPr>
            <a:r>
              <a:rPr sz="1800" b="1" spc="-20" dirty="0">
                <a:latin typeface="Arial"/>
                <a:cs typeface="Arial"/>
              </a:rPr>
              <a:t>Voorbeeld</a:t>
            </a:r>
            <a:endParaRPr sz="1800">
              <a:latin typeface="Arial"/>
              <a:cs typeface="Arial"/>
            </a:endParaRPr>
          </a:p>
        </p:txBody>
      </p:sp>
      <p:sp>
        <p:nvSpPr>
          <p:cNvPr id="5" name="object 5"/>
          <p:cNvSpPr txBox="1">
            <a:spLocks noGrp="1"/>
          </p:cNvSpPr>
          <p:nvPr>
            <p:ph type="title"/>
          </p:nvPr>
        </p:nvSpPr>
        <p:spPr>
          <a:xfrm>
            <a:off x="1403096" y="45465"/>
            <a:ext cx="6356350"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8°) </a:t>
            </a:r>
            <a:r>
              <a:rPr sz="2400" u="none" spc="-20" dirty="0"/>
              <a:t>Toestellen </a:t>
            </a:r>
            <a:r>
              <a:rPr sz="2400" u="none" spc="-5" dirty="0"/>
              <a:t>voor </a:t>
            </a:r>
            <a:r>
              <a:rPr sz="2400" u="none" dirty="0"/>
              <a:t>auto.</a:t>
            </a:r>
            <a:r>
              <a:rPr sz="2400" u="none" spc="-60" dirty="0"/>
              <a:t> </a:t>
            </a:r>
            <a:r>
              <a:rPr sz="2400" u="none" dirty="0"/>
              <a:t>wederinschakeling</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196" y="252476"/>
            <a:ext cx="7335520"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8°) </a:t>
            </a:r>
            <a:r>
              <a:rPr sz="2400" u="none" spc="-20" dirty="0"/>
              <a:t>Toestellen </a:t>
            </a:r>
            <a:r>
              <a:rPr sz="2400" u="none" spc="-5" dirty="0"/>
              <a:t>voor </a:t>
            </a:r>
            <a:r>
              <a:rPr sz="2400" u="none" dirty="0"/>
              <a:t>auto. wederinschakeling</a:t>
            </a:r>
            <a:r>
              <a:rPr sz="2400" u="none" spc="-70" dirty="0"/>
              <a:t> </a:t>
            </a:r>
            <a:r>
              <a:rPr sz="2400" u="none" spc="-30" dirty="0"/>
              <a:t>(AWS)</a:t>
            </a:r>
            <a:endParaRPr sz="2400"/>
          </a:p>
        </p:txBody>
      </p:sp>
      <p:sp>
        <p:nvSpPr>
          <p:cNvPr id="3" name="object 3"/>
          <p:cNvSpPr txBox="1"/>
          <p:nvPr/>
        </p:nvSpPr>
        <p:spPr>
          <a:xfrm>
            <a:off x="491439" y="752373"/>
            <a:ext cx="7957820" cy="4366895"/>
          </a:xfrm>
          <a:prstGeom prst="rect">
            <a:avLst/>
          </a:prstGeom>
        </p:spPr>
        <p:txBody>
          <a:bodyPr vert="horz" wrap="square" lIns="0" tIns="61594" rIns="0" bIns="0" rtlCol="0">
            <a:spAutoFit/>
          </a:bodyPr>
          <a:lstStyle/>
          <a:p>
            <a:pPr marL="12700">
              <a:lnSpc>
                <a:spcPct val="100000"/>
              </a:lnSpc>
              <a:spcBef>
                <a:spcPts val="484"/>
              </a:spcBef>
            </a:pPr>
            <a:r>
              <a:rPr sz="1600" spc="-5" dirty="0">
                <a:solidFill>
                  <a:srgbClr val="404040"/>
                </a:solidFill>
                <a:latin typeface="Arial"/>
                <a:cs typeface="Arial"/>
              </a:rPr>
              <a:t>Dit toestel moet aan de volgende bijzondere eisen</a:t>
            </a:r>
            <a:r>
              <a:rPr sz="1600" spc="25" dirty="0">
                <a:solidFill>
                  <a:srgbClr val="404040"/>
                </a:solidFill>
                <a:latin typeface="Arial"/>
                <a:cs typeface="Arial"/>
              </a:rPr>
              <a:t> </a:t>
            </a:r>
            <a:r>
              <a:rPr sz="1600" spc="-5" dirty="0">
                <a:solidFill>
                  <a:srgbClr val="404040"/>
                </a:solidFill>
                <a:latin typeface="Arial"/>
                <a:cs typeface="Arial"/>
              </a:rPr>
              <a:t>beantwoorden:</a:t>
            </a:r>
            <a:endParaRPr sz="1600">
              <a:latin typeface="Arial"/>
              <a:cs typeface="Arial"/>
            </a:endParaRPr>
          </a:p>
          <a:p>
            <a:pPr marL="756285" indent="-287020">
              <a:lnSpc>
                <a:spcPct val="100000"/>
              </a:lnSpc>
              <a:spcBef>
                <a:spcPts val="380"/>
              </a:spcBef>
              <a:buClr>
                <a:srgbClr val="002C77"/>
              </a:buClr>
              <a:buChar char="-"/>
              <a:tabLst>
                <a:tab pos="756285" algn="l"/>
                <a:tab pos="756920" algn="l"/>
              </a:tabLst>
            </a:pPr>
            <a:r>
              <a:rPr sz="1600" spc="-5" dirty="0">
                <a:solidFill>
                  <a:srgbClr val="404040"/>
                </a:solidFill>
                <a:latin typeface="Arial"/>
                <a:cs typeface="Arial"/>
              </a:rPr>
              <a:t>de </a:t>
            </a:r>
            <a:r>
              <a:rPr sz="1600" spc="-25" dirty="0">
                <a:solidFill>
                  <a:srgbClr val="404040"/>
                </a:solidFill>
                <a:latin typeface="Arial"/>
                <a:cs typeface="Arial"/>
              </a:rPr>
              <a:t>AWS </a:t>
            </a:r>
            <a:r>
              <a:rPr sz="1600" spc="-5" dirty="0">
                <a:solidFill>
                  <a:srgbClr val="404040"/>
                </a:solidFill>
                <a:latin typeface="Arial"/>
                <a:cs typeface="Arial"/>
              </a:rPr>
              <a:t>mag alleen met een differientieelstroominrichting gekoppeld</a:t>
            </a:r>
            <a:r>
              <a:rPr sz="1600" spc="5" dirty="0">
                <a:solidFill>
                  <a:srgbClr val="404040"/>
                </a:solidFill>
                <a:latin typeface="Arial"/>
                <a:cs typeface="Arial"/>
              </a:rPr>
              <a:t> </a:t>
            </a:r>
            <a:r>
              <a:rPr sz="1600" spc="-5" dirty="0">
                <a:solidFill>
                  <a:srgbClr val="404040"/>
                </a:solidFill>
                <a:latin typeface="Arial"/>
                <a:cs typeface="Arial"/>
              </a:rPr>
              <a:t>worden;</a:t>
            </a:r>
            <a:endParaRPr sz="1600">
              <a:latin typeface="Arial"/>
              <a:cs typeface="Arial"/>
            </a:endParaRPr>
          </a:p>
          <a:p>
            <a:pPr marL="756285" marR="213360" indent="-287020">
              <a:lnSpc>
                <a:spcPct val="100000"/>
              </a:lnSpc>
              <a:spcBef>
                <a:spcPts val="385"/>
              </a:spcBef>
              <a:buClr>
                <a:srgbClr val="002C77"/>
              </a:buClr>
              <a:buChar char="-"/>
              <a:tabLst>
                <a:tab pos="756285" algn="l"/>
                <a:tab pos="756920" algn="l"/>
              </a:tabLst>
            </a:pPr>
            <a:r>
              <a:rPr sz="1600" spc="-5" dirty="0">
                <a:solidFill>
                  <a:srgbClr val="404040"/>
                </a:solidFill>
                <a:latin typeface="Arial"/>
                <a:cs typeface="Arial"/>
              </a:rPr>
              <a:t>de </a:t>
            </a:r>
            <a:r>
              <a:rPr sz="1600" spc="-25" dirty="0">
                <a:solidFill>
                  <a:srgbClr val="404040"/>
                </a:solidFill>
                <a:latin typeface="Arial"/>
                <a:cs typeface="Arial"/>
              </a:rPr>
              <a:t>AWS </a:t>
            </a:r>
            <a:r>
              <a:rPr sz="1600" spc="-5" dirty="0">
                <a:solidFill>
                  <a:srgbClr val="404040"/>
                </a:solidFill>
                <a:latin typeface="Arial"/>
                <a:cs typeface="Arial"/>
              </a:rPr>
              <a:t>moet bij werkzaamheden aan de elektrische installatie of bij een  manuele werking van de beschermingsinrichting uitgeschakeld worden (mode  activeren/desactiveren en mechanische</a:t>
            </a:r>
            <a:r>
              <a:rPr sz="1600" spc="-10" dirty="0">
                <a:solidFill>
                  <a:srgbClr val="404040"/>
                </a:solidFill>
                <a:latin typeface="Arial"/>
                <a:cs typeface="Arial"/>
              </a:rPr>
              <a:t> </a:t>
            </a:r>
            <a:r>
              <a:rPr sz="1600" spc="-5" dirty="0">
                <a:solidFill>
                  <a:srgbClr val="404040"/>
                </a:solidFill>
                <a:latin typeface="Arial"/>
                <a:cs typeface="Arial"/>
              </a:rPr>
              <a:t>vergrendeling);</a:t>
            </a:r>
            <a:endParaRPr sz="1600">
              <a:latin typeface="Arial"/>
              <a:cs typeface="Arial"/>
            </a:endParaRPr>
          </a:p>
          <a:p>
            <a:pPr marL="756285" marR="250825" indent="-287020">
              <a:lnSpc>
                <a:spcPct val="100000"/>
              </a:lnSpc>
              <a:spcBef>
                <a:spcPts val="385"/>
              </a:spcBef>
              <a:buClr>
                <a:srgbClr val="002C77"/>
              </a:buClr>
              <a:buChar char="-"/>
              <a:tabLst>
                <a:tab pos="756285" algn="l"/>
                <a:tab pos="756920" algn="l"/>
              </a:tabLst>
            </a:pPr>
            <a:r>
              <a:rPr sz="1600" spc="-5" dirty="0">
                <a:solidFill>
                  <a:srgbClr val="404040"/>
                </a:solidFill>
                <a:latin typeface="Arial"/>
                <a:cs typeface="Arial"/>
              </a:rPr>
              <a:t>de </a:t>
            </a:r>
            <a:r>
              <a:rPr sz="1600" spc="-25" dirty="0">
                <a:solidFill>
                  <a:srgbClr val="404040"/>
                </a:solidFill>
                <a:latin typeface="Arial"/>
                <a:cs typeface="Arial"/>
              </a:rPr>
              <a:t>AWS </a:t>
            </a:r>
            <a:r>
              <a:rPr sz="1600" spc="-5" dirty="0">
                <a:solidFill>
                  <a:srgbClr val="404040"/>
                </a:solidFill>
                <a:latin typeface="Arial"/>
                <a:cs typeface="Arial"/>
              </a:rPr>
              <a:t>moet voorzien zijn van een signalisatie van zijn toestand (werking en  fout);</a:t>
            </a:r>
            <a:endParaRPr sz="1600">
              <a:latin typeface="Arial"/>
              <a:cs typeface="Arial"/>
            </a:endParaRPr>
          </a:p>
          <a:p>
            <a:pPr marL="756285" indent="-287020">
              <a:lnSpc>
                <a:spcPct val="100000"/>
              </a:lnSpc>
              <a:spcBef>
                <a:spcPts val="385"/>
              </a:spcBef>
              <a:buClr>
                <a:srgbClr val="002C77"/>
              </a:buClr>
              <a:buChar char="-"/>
              <a:tabLst>
                <a:tab pos="756285" algn="l"/>
                <a:tab pos="756920" algn="l"/>
              </a:tabLst>
            </a:pPr>
            <a:r>
              <a:rPr sz="1600" spc="-5" dirty="0">
                <a:solidFill>
                  <a:srgbClr val="404040"/>
                </a:solidFill>
                <a:latin typeface="Arial"/>
                <a:cs typeface="Arial"/>
              </a:rPr>
              <a:t>alleen de </a:t>
            </a:r>
            <a:r>
              <a:rPr sz="1600" spc="-25" dirty="0">
                <a:solidFill>
                  <a:srgbClr val="404040"/>
                </a:solidFill>
                <a:latin typeface="Arial"/>
                <a:cs typeface="Arial"/>
              </a:rPr>
              <a:t>AWS </a:t>
            </a:r>
            <a:r>
              <a:rPr sz="1600" spc="-5" dirty="0">
                <a:solidFill>
                  <a:srgbClr val="404040"/>
                </a:solidFill>
                <a:latin typeface="Arial"/>
                <a:cs typeface="Arial"/>
              </a:rPr>
              <a:t>met evaluatie voor herinschakeling is</a:t>
            </a:r>
            <a:r>
              <a:rPr sz="1600" spc="-45" dirty="0">
                <a:solidFill>
                  <a:srgbClr val="404040"/>
                </a:solidFill>
                <a:latin typeface="Arial"/>
                <a:cs typeface="Arial"/>
              </a:rPr>
              <a:t> </a:t>
            </a:r>
            <a:r>
              <a:rPr sz="1600" spc="-5" dirty="0">
                <a:solidFill>
                  <a:srgbClr val="404040"/>
                </a:solidFill>
                <a:latin typeface="Arial"/>
                <a:cs typeface="Arial"/>
              </a:rPr>
              <a:t>toegelaten;</a:t>
            </a:r>
            <a:endParaRPr sz="1600">
              <a:latin typeface="Arial"/>
              <a:cs typeface="Arial"/>
            </a:endParaRPr>
          </a:p>
          <a:p>
            <a:pPr marL="756285" marR="5080" indent="-287020">
              <a:lnSpc>
                <a:spcPct val="100000"/>
              </a:lnSpc>
              <a:spcBef>
                <a:spcPts val="390"/>
              </a:spcBef>
              <a:buClr>
                <a:srgbClr val="002C77"/>
              </a:buClr>
              <a:buChar char="-"/>
              <a:tabLst>
                <a:tab pos="756285" algn="l"/>
                <a:tab pos="756920" algn="l"/>
              </a:tabLst>
            </a:pPr>
            <a:r>
              <a:rPr sz="1600" spc="-5" dirty="0">
                <a:solidFill>
                  <a:srgbClr val="404040"/>
                </a:solidFill>
                <a:latin typeface="Arial"/>
                <a:cs typeface="Arial"/>
              </a:rPr>
              <a:t>de </a:t>
            </a:r>
            <a:r>
              <a:rPr sz="1600" spc="-25" dirty="0">
                <a:solidFill>
                  <a:srgbClr val="404040"/>
                </a:solidFill>
                <a:latin typeface="Arial"/>
                <a:cs typeface="Arial"/>
              </a:rPr>
              <a:t>AWS </a:t>
            </a:r>
            <a:r>
              <a:rPr sz="1600" spc="-5" dirty="0">
                <a:solidFill>
                  <a:srgbClr val="404040"/>
                </a:solidFill>
                <a:latin typeface="Arial"/>
                <a:cs typeface="Arial"/>
              </a:rPr>
              <a:t>mag niet zich inschakelen wanneer de beschermingsinrichting manueel  is</a:t>
            </a:r>
            <a:r>
              <a:rPr sz="1600" spc="-15" dirty="0">
                <a:solidFill>
                  <a:srgbClr val="404040"/>
                </a:solidFill>
                <a:latin typeface="Arial"/>
                <a:cs typeface="Arial"/>
              </a:rPr>
              <a:t> </a:t>
            </a:r>
            <a:r>
              <a:rPr sz="1600" spc="-5" dirty="0">
                <a:solidFill>
                  <a:srgbClr val="404040"/>
                </a:solidFill>
                <a:latin typeface="Arial"/>
                <a:cs typeface="Arial"/>
              </a:rPr>
              <a:t>uitgeschakeld;</a:t>
            </a:r>
            <a:endParaRPr sz="1600">
              <a:latin typeface="Arial"/>
              <a:cs typeface="Arial"/>
            </a:endParaRPr>
          </a:p>
          <a:p>
            <a:pPr marL="756285" marR="354330" indent="-287020">
              <a:lnSpc>
                <a:spcPct val="100000"/>
              </a:lnSpc>
              <a:spcBef>
                <a:spcPts val="380"/>
              </a:spcBef>
              <a:buClr>
                <a:srgbClr val="002C77"/>
              </a:buClr>
              <a:buChar char="-"/>
              <a:tabLst>
                <a:tab pos="756285" algn="l"/>
                <a:tab pos="756920" algn="l"/>
              </a:tabLst>
            </a:pPr>
            <a:r>
              <a:rPr sz="1600" spc="-5" dirty="0">
                <a:solidFill>
                  <a:srgbClr val="404040"/>
                </a:solidFill>
                <a:latin typeface="Arial"/>
                <a:cs typeface="Arial"/>
              </a:rPr>
              <a:t>maximaal drie pogingen van automatische wederinschakeling gedurende de  resettijd van de </a:t>
            </a:r>
            <a:r>
              <a:rPr sz="1600" spc="-25" dirty="0">
                <a:solidFill>
                  <a:srgbClr val="404040"/>
                </a:solidFill>
                <a:latin typeface="Arial"/>
                <a:cs typeface="Arial"/>
              </a:rPr>
              <a:t>AWS </a:t>
            </a:r>
            <a:r>
              <a:rPr sz="1600" dirty="0">
                <a:solidFill>
                  <a:srgbClr val="404040"/>
                </a:solidFill>
                <a:latin typeface="Arial"/>
                <a:cs typeface="Arial"/>
              </a:rPr>
              <a:t>in </a:t>
            </a:r>
            <a:r>
              <a:rPr sz="1600" spc="-5" dirty="0">
                <a:solidFill>
                  <a:srgbClr val="404040"/>
                </a:solidFill>
                <a:latin typeface="Arial"/>
                <a:cs typeface="Arial"/>
              </a:rPr>
              <a:t>de foutvoorwaarden zijn</a:t>
            </a:r>
            <a:r>
              <a:rPr sz="1600" spc="-35" dirty="0">
                <a:solidFill>
                  <a:srgbClr val="404040"/>
                </a:solidFill>
                <a:latin typeface="Arial"/>
                <a:cs typeface="Arial"/>
              </a:rPr>
              <a:t> </a:t>
            </a:r>
            <a:r>
              <a:rPr sz="1600" spc="-5" dirty="0">
                <a:solidFill>
                  <a:srgbClr val="404040"/>
                </a:solidFill>
                <a:latin typeface="Arial"/>
                <a:cs typeface="Arial"/>
              </a:rPr>
              <a:t>toegelaten;</a:t>
            </a:r>
            <a:endParaRPr sz="1600">
              <a:latin typeface="Arial"/>
              <a:cs typeface="Arial"/>
            </a:endParaRPr>
          </a:p>
          <a:p>
            <a:pPr marL="756285" marR="99060" indent="-287020">
              <a:lnSpc>
                <a:spcPct val="100000"/>
              </a:lnSpc>
              <a:spcBef>
                <a:spcPts val="390"/>
              </a:spcBef>
              <a:buClr>
                <a:srgbClr val="002C77"/>
              </a:buClr>
              <a:buChar char="-"/>
              <a:tabLst>
                <a:tab pos="756285" algn="l"/>
                <a:tab pos="756920" algn="l"/>
              </a:tabLst>
            </a:pPr>
            <a:r>
              <a:rPr sz="1600" spc="-5" dirty="0">
                <a:solidFill>
                  <a:srgbClr val="404040"/>
                </a:solidFill>
                <a:latin typeface="Arial"/>
                <a:cs typeface="Arial"/>
              </a:rPr>
              <a:t>de </a:t>
            </a:r>
            <a:r>
              <a:rPr sz="1600" spc="-25" dirty="0">
                <a:solidFill>
                  <a:srgbClr val="404040"/>
                </a:solidFill>
                <a:latin typeface="Arial"/>
                <a:cs typeface="Arial"/>
              </a:rPr>
              <a:t>AWS </a:t>
            </a:r>
            <a:r>
              <a:rPr sz="1600" spc="-5" dirty="0">
                <a:solidFill>
                  <a:srgbClr val="404040"/>
                </a:solidFill>
                <a:latin typeface="Arial"/>
                <a:cs typeface="Arial"/>
              </a:rPr>
              <a:t>mag geen parameters hebben die door de gebruiker kunnen gewijzigd  worden;</a:t>
            </a:r>
            <a:endParaRPr sz="1600">
              <a:latin typeface="Arial"/>
              <a:cs typeface="Arial"/>
            </a:endParaRPr>
          </a:p>
          <a:p>
            <a:pPr marL="756285" marR="374015" indent="-287020">
              <a:lnSpc>
                <a:spcPct val="100000"/>
              </a:lnSpc>
              <a:spcBef>
                <a:spcPts val="380"/>
              </a:spcBef>
              <a:buClr>
                <a:srgbClr val="002C77"/>
              </a:buClr>
              <a:buChar char="-"/>
              <a:tabLst>
                <a:tab pos="756285" algn="l"/>
                <a:tab pos="756920" algn="l"/>
              </a:tabLst>
            </a:pPr>
            <a:r>
              <a:rPr sz="1600" spc="-5" dirty="0">
                <a:solidFill>
                  <a:srgbClr val="404040"/>
                </a:solidFill>
                <a:latin typeface="Arial"/>
                <a:cs typeface="Arial"/>
              </a:rPr>
              <a:t>de </a:t>
            </a:r>
            <a:r>
              <a:rPr sz="1600" spc="-25" dirty="0">
                <a:solidFill>
                  <a:srgbClr val="404040"/>
                </a:solidFill>
                <a:latin typeface="Arial"/>
                <a:cs typeface="Arial"/>
              </a:rPr>
              <a:t>AWS </a:t>
            </a:r>
            <a:r>
              <a:rPr sz="1600" spc="-5" dirty="0">
                <a:solidFill>
                  <a:srgbClr val="404040"/>
                </a:solidFill>
                <a:latin typeface="Arial"/>
                <a:cs typeface="Arial"/>
              </a:rPr>
              <a:t>mag niet met de differentieelstroominrichting bedoeld in punt c. van  onderafdeling 4.2.4.3. gekoppeld worden. </a:t>
            </a:r>
            <a:r>
              <a:rPr sz="1600" i="1" spc="-5" dirty="0">
                <a:solidFill>
                  <a:srgbClr val="666666"/>
                </a:solidFill>
                <a:latin typeface="Arial"/>
                <a:cs typeface="Arial"/>
              </a:rPr>
              <a:t>(= bijkomend diff.</a:t>
            </a:r>
            <a:r>
              <a:rPr sz="1600" i="1" spc="125" dirty="0">
                <a:solidFill>
                  <a:srgbClr val="666666"/>
                </a:solidFill>
                <a:latin typeface="Arial"/>
                <a:cs typeface="Arial"/>
              </a:rPr>
              <a:t> </a:t>
            </a:r>
            <a:r>
              <a:rPr sz="1600" i="1" spc="-5" dirty="0">
                <a:solidFill>
                  <a:srgbClr val="666666"/>
                </a:solidFill>
                <a:latin typeface="Arial"/>
                <a:cs typeface="Arial"/>
              </a:rPr>
              <a:t>badkamer)</a:t>
            </a:r>
            <a:endParaRPr sz="1600">
              <a:latin typeface="Arial"/>
              <a:cs typeface="Arial"/>
            </a:endParaRPr>
          </a:p>
        </p:txBody>
      </p:sp>
      <p:sp>
        <p:nvSpPr>
          <p:cNvPr id="4" name="object 4"/>
          <p:cNvSpPr/>
          <p:nvPr/>
        </p:nvSpPr>
        <p:spPr>
          <a:xfrm>
            <a:off x="3895344" y="5073394"/>
            <a:ext cx="1389888" cy="167182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32484" y="252476"/>
            <a:ext cx="730059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8°) </a:t>
            </a:r>
            <a:r>
              <a:rPr sz="2400" u="none" spc="-20" dirty="0"/>
              <a:t>Toestellen </a:t>
            </a:r>
            <a:r>
              <a:rPr sz="2400" u="none" spc="-5" dirty="0"/>
              <a:t>voor </a:t>
            </a:r>
            <a:r>
              <a:rPr sz="2400" u="none" dirty="0"/>
              <a:t>auto. wederinschakeling</a:t>
            </a:r>
            <a:r>
              <a:rPr sz="2400" u="none" spc="-70" dirty="0"/>
              <a:t> </a:t>
            </a:r>
            <a:r>
              <a:rPr sz="2400" u="none" spc="-5" dirty="0"/>
              <a:t>(ARD)</a:t>
            </a:r>
            <a:endParaRPr sz="2400"/>
          </a:p>
        </p:txBody>
      </p:sp>
      <p:sp>
        <p:nvSpPr>
          <p:cNvPr id="3" name="object 3"/>
          <p:cNvSpPr txBox="1"/>
          <p:nvPr/>
        </p:nvSpPr>
        <p:spPr>
          <a:xfrm>
            <a:off x="499059" y="1067206"/>
            <a:ext cx="8191500" cy="2660015"/>
          </a:xfrm>
          <a:prstGeom prst="rect">
            <a:avLst/>
          </a:prstGeom>
        </p:spPr>
        <p:txBody>
          <a:bodyPr vert="horz" wrap="square" lIns="0" tIns="61594" rIns="0" bIns="0" rtlCol="0">
            <a:spAutoFit/>
          </a:bodyPr>
          <a:lstStyle/>
          <a:p>
            <a:pPr marL="50800">
              <a:lnSpc>
                <a:spcPct val="100000"/>
              </a:lnSpc>
              <a:spcBef>
                <a:spcPts val="484"/>
              </a:spcBef>
            </a:pPr>
            <a:r>
              <a:rPr sz="1600" b="1" spc="-5" dirty="0">
                <a:solidFill>
                  <a:srgbClr val="404040"/>
                </a:solidFill>
                <a:latin typeface="Arial"/>
                <a:cs typeface="Arial"/>
              </a:rPr>
              <a:t>Bijzondere</a:t>
            </a:r>
            <a:r>
              <a:rPr sz="1600" b="1" spc="15" dirty="0">
                <a:solidFill>
                  <a:srgbClr val="404040"/>
                </a:solidFill>
                <a:latin typeface="Arial"/>
                <a:cs typeface="Arial"/>
              </a:rPr>
              <a:t> </a:t>
            </a:r>
            <a:r>
              <a:rPr sz="1600" b="1" spc="-10" dirty="0">
                <a:solidFill>
                  <a:srgbClr val="404040"/>
                </a:solidFill>
                <a:latin typeface="Arial"/>
                <a:cs typeface="Arial"/>
              </a:rPr>
              <a:t>voorschriften</a:t>
            </a:r>
            <a:endParaRPr sz="1600">
              <a:latin typeface="Arial"/>
              <a:cs typeface="Arial"/>
            </a:endParaRPr>
          </a:p>
          <a:p>
            <a:pPr marL="50800" marR="43180">
              <a:lnSpc>
                <a:spcPct val="100000"/>
              </a:lnSpc>
              <a:spcBef>
                <a:spcPts val="380"/>
              </a:spcBef>
            </a:pPr>
            <a:r>
              <a:rPr sz="1600" spc="-25" dirty="0">
                <a:solidFill>
                  <a:srgbClr val="404040"/>
                </a:solidFill>
                <a:latin typeface="Arial"/>
                <a:cs typeface="Arial"/>
              </a:rPr>
              <a:t>Voor </a:t>
            </a:r>
            <a:r>
              <a:rPr sz="1600" spc="-5" dirty="0">
                <a:solidFill>
                  <a:srgbClr val="404040"/>
                </a:solidFill>
                <a:latin typeface="Arial"/>
                <a:cs typeface="Arial"/>
              </a:rPr>
              <a:t>de ruimten </a:t>
            </a:r>
            <a:r>
              <a:rPr sz="1600" spc="-10" dirty="0">
                <a:solidFill>
                  <a:srgbClr val="404040"/>
                </a:solidFill>
                <a:latin typeface="Arial"/>
                <a:cs typeface="Arial"/>
              </a:rPr>
              <a:t>waar </a:t>
            </a:r>
            <a:r>
              <a:rPr sz="1600" spc="-5" dirty="0">
                <a:solidFill>
                  <a:srgbClr val="404040"/>
                </a:solidFill>
                <a:latin typeface="Arial"/>
                <a:cs typeface="Arial"/>
              </a:rPr>
              <a:t>de aanwezigheid van personen niet gebruikelijk is (technische  lokalen voor uitrustingen voor telecommunicatie of verkeersborden, serverlokalen,  automatische </a:t>
            </a:r>
            <a:r>
              <a:rPr sz="1600" spc="-10" dirty="0">
                <a:solidFill>
                  <a:srgbClr val="404040"/>
                </a:solidFill>
                <a:latin typeface="Arial"/>
                <a:cs typeface="Arial"/>
              </a:rPr>
              <a:t>spoorwegovergang, </a:t>
            </a:r>
            <a:r>
              <a:rPr sz="1600" spc="-5" dirty="0">
                <a:solidFill>
                  <a:srgbClr val="404040"/>
                </a:solidFill>
                <a:latin typeface="Arial"/>
                <a:cs typeface="Arial"/>
              </a:rPr>
              <a:t>…) en in afwijking van de bijzondere eisen van de </a:t>
            </a:r>
            <a:r>
              <a:rPr sz="1600" spc="15" dirty="0">
                <a:solidFill>
                  <a:srgbClr val="404040"/>
                </a:solidFill>
                <a:latin typeface="Arial"/>
                <a:cs typeface="Arial"/>
              </a:rPr>
              <a:t>4</a:t>
            </a:r>
            <a:r>
              <a:rPr sz="1575" spc="22" baseline="26455" dirty="0">
                <a:solidFill>
                  <a:srgbClr val="404040"/>
                </a:solidFill>
                <a:latin typeface="Arial"/>
                <a:cs typeface="Arial"/>
              </a:rPr>
              <a:t>de  </a:t>
            </a:r>
            <a:r>
              <a:rPr sz="1600" spc="-5" dirty="0">
                <a:solidFill>
                  <a:srgbClr val="404040"/>
                </a:solidFill>
                <a:latin typeface="Arial"/>
                <a:cs typeface="Arial"/>
              </a:rPr>
              <a:t>alinea van </a:t>
            </a:r>
            <a:r>
              <a:rPr sz="1600" i="1" spc="-5" dirty="0">
                <a:solidFill>
                  <a:srgbClr val="404040"/>
                </a:solidFill>
                <a:latin typeface="Arial"/>
                <a:cs typeface="Arial"/>
              </a:rPr>
              <a:t>punt a. </a:t>
            </a:r>
            <a:r>
              <a:rPr sz="1600" spc="-5" dirty="0">
                <a:solidFill>
                  <a:srgbClr val="404040"/>
                </a:solidFill>
                <a:latin typeface="Arial"/>
                <a:cs typeface="Arial"/>
              </a:rPr>
              <a:t>van </a:t>
            </a:r>
            <a:r>
              <a:rPr sz="1600" i="1" spc="-5" dirty="0">
                <a:solidFill>
                  <a:srgbClr val="404040"/>
                </a:solidFill>
                <a:latin typeface="Arial"/>
                <a:cs typeface="Arial"/>
              </a:rPr>
              <a:t>onderafdeling 5.3.3.5.</a:t>
            </a:r>
            <a:r>
              <a:rPr sz="1600" spc="-5" dirty="0">
                <a:solidFill>
                  <a:srgbClr val="404040"/>
                </a:solidFill>
                <a:latin typeface="Arial"/>
                <a:cs typeface="Arial"/>
              </a:rPr>
              <a:t>, is het </a:t>
            </a:r>
            <a:r>
              <a:rPr sz="1600" u="heavy" spc="-5" dirty="0">
                <a:solidFill>
                  <a:srgbClr val="404040"/>
                </a:solidFill>
                <a:uFill>
                  <a:solidFill>
                    <a:srgbClr val="404040"/>
                  </a:solidFill>
                </a:uFill>
                <a:latin typeface="Arial"/>
                <a:cs typeface="Arial"/>
              </a:rPr>
              <a:t>toegelaten voor de niet-huishoudelijke </a:t>
            </a:r>
            <a:r>
              <a:rPr sz="1600" spc="-5" dirty="0">
                <a:solidFill>
                  <a:srgbClr val="404040"/>
                </a:solidFill>
                <a:latin typeface="Arial"/>
                <a:cs typeface="Arial"/>
              </a:rPr>
              <a:t> </a:t>
            </a:r>
            <a:r>
              <a:rPr sz="1600" u="heavy" spc="-5" dirty="0">
                <a:solidFill>
                  <a:srgbClr val="404040"/>
                </a:solidFill>
                <a:uFill>
                  <a:solidFill>
                    <a:srgbClr val="404040"/>
                  </a:solidFill>
                </a:uFill>
                <a:latin typeface="Arial"/>
                <a:cs typeface="Arial"/>
              </a:rPr>
              <a:t>installaties</a:t>
            </a:r>
            <a:r>
              <a:rPr sz="1600" spc="-5" dirty="0">
                <a:solidFill>
                  <a:srgbClr val="404040"/>
                </a:solidFill>
                <a:latin typeface="Arial"/>
                <a:cs typeface="Arial"/>
              </a:rPr>
              <a:t>:</a:t>
            </a:r>
            <a:endParaRPr sz="1600">
              <a:latin typeface="Arial"/>
              <a:cs typeface="Arial"/>
            </a:endParaRPr>
          </a:p>
          <a:p>
            <a:pPr marL="794385" marR="443230" indent="-287020">
              <a:lnSpc>
                <a:spcPct val="100000"/>
              </a:lnSpc>
              <a:spcBef>
                <a:spcPts val="390"/>
              </a:spcBef>
              <a:buClr>
                <a:srgbClr val="002C77"/>
              </a:buClr>
              <a:buChar char="-"/>
              <a:tabLst>
                <a:tab pos="794385" algn="l"/>
                <a:tab pos="795020" algn="l"/>
              </a:tabLst>
            </a:pPr>
            <a:r>
              <a:rPr sz="1600" spc="-5" dirty="0">
                <a:solidFill>
                  <a:srgbClr val="404040"/>
                </a:solidFill>
                <a:latin typeface="Arial"/>
                <a:cs typeface="Arial"/>
              </a:rPr>
              <a:t>een </a:t>
            </a:r>
            <a:r>
              <a:rPr sz="1600" spc="-25" dirty="0">
                <a:solidFill>
                  <a:srgbClr val="404040"/>
                </a:solidFill>
                <a:latin typeface="Arial"/>
                <a:cs typeface="Arial"/>
              </a:rPr>
              <a:t>AWS </a:t>
            </a:r>
            <a:r>
              <a:rPr sz="1600" spc="-5" dirty="0">
                <a:solidFill>
                  <a:srgbClr val="404040"/>
                </a:solidFill>
                <a:latin typeface="Arial"/>
                <a:cs typeface="Arial"/>
              </a:rPr>
              <a:t>gekoppeld met een geschikte automatische schakelaar te plaatsen;  of/en</a:t>
            </a:r>
            <a:endParaRPr sz="1600">
              <a:latin typeface="Arial"/>
              <a:cs typeface="Arial"/>
            </a:endParaRPr>
          </a:p>
          <a:p>
            <a:pPr marL="794385" marR="533400" indent="-287020">
              <a:lnSpc>
                <a:spcPct val="100000"/>
              </a:lnSpc>
              <a:spcBef>
                <a:spcPts val="380"/>
              </a:spcBef>
              <a:buClr>
                <a:srgbClr val="002C77"/>
              </a:buClr>
              <a:buChar char="-"/>
              <a:tabLst>
                <a:tab pos="794385" algn="l"/>
                <a:tab pos="795020" algn="l"/>
              </a:tabLst>
            </a:pPr>
            <a:r>
              <a:rPr sz="1600" spc="-5" dirty="0">
                <a:solidFill>
                  <a:srgbClr val="404040"/>
                </a:solidFill>
                <a:latin typeface="Arial"/>
                <a:cs typeface="Arial"/>
              </a:rPr>
              <a:t>een </a:t>
            </a:r>
            <a:r>
              <a:rPr sz="1600" spc="-25" dirty="0">
                <a:solidFill>
                  <a:srgbClr val="404040"/>
                </a:solidFill>
                <a:latin typeface="Arial"/>
                <a:cs typeface="Arial"/>
              </a:rPr>
              <a:t>AWS </a:t>
            </a:r>
            <a:r>
              <a:rPr sz="1600" spc="-5" dirty="0">
                <a:solidFill>
                  <a:srgbClr val="404040"/>
                </a:solidFill>
                <a:latin typeface="Arial"/>
                <a:cs typeface="Arial"/>
              </a:rPr>
              <a:t>met parameters die door de gebruiker kunnen gewijzigd worden te  plaatsen.</a:t>
            </a:r>
            <a:endParaRPr sz="1600">
              <a:latin typeface="Arial"/>
              <a:cs typeface="Arial"/>
            </a:endParaRPr>
          </a:p>
        </p:txBody>
      </p:sp>
      <p:sp>
        <p:nvSpPr>
          <p:cNvPr id="4" name="object 4"/>
          <p:cNvSpPr/>
          <p:nvPr/>
        </p:nvSpPr>
        <p:spPr>
          <a:xfrm>
            <a:off x="3567684" y="3863340"/>
            <a:ext cx="2057400" cy="24765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04542" y="252476"/>
            <a:ext cx="555688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Belangrijkste </a:t>
            </a:r>
            <a:r>
              <a:rPr sz="2400" u="none" dirty="0"/>
              <a:t>wijzigingen in de</a:t>
            </a:r>
            <a:r>
              <a:rPr sz="2400" u="none" spc="-100" dirty="0"/>
              <a:t> </a:t>
            </a:r>
            <a:r>
              <a:rPr sz="2400" u="none" dirty="0"/>
              <a:t>inhoud</a:t>
            </a:r>
            <a:endParaRPr sz="2400" dirty="0"/>
          </a:p>
        </p:txBody>
      </p:sp>
      <p:sp>
        <p:nvSpPr>
          <p:cNvPr id="3" name="object 3"/>
          <p:cNvSpPr txBox="1"/>
          <p:nvPr/>
        </p:nvSpPr>
        <p:spPr>
          <a:xfrm>
            <a:off x="527405" y="626745"/>
            <a:ext cx="8000365" cy="5458460"/>
          </a:xfrm>
          <a:prstGeom prst="rect">
            <a:avLst/>
          </a:prstGeom>
        </p:spPr>
        <p:txBody>
          <a:bodyPr vert="horz" wrap="square" lIns="0" tIns="67310" rIns="0" bIns="0" rtlCol="0">
            <a:spAutoFit/>
          </a:bodyPr>
          <a:lstStyle/>
          <a:p>
            <a:pPr marL="355600" indent="-342900">
              <a:lnSpc>
                <a:spcPct val="100000"/>
              </a:lnSpc>
              <a:spcBef>
                <a:spcPts val="530"/>
              </a:spcBef>
              <a:buClr>
                <a:srgbClr val="002C77"/>
              </a:buClr>
              <a:buFont typeface="Wingdings"/>
              <a:buChar char=""/>
              <a:tabLst>
                <a:tab pos="354965" algn="l"/>
                <a:tab pos="355600" algn="l"/>
              </a:tabLst>
            </a:pPr>
            <a:r>
              <a:rPr sz="1800" spc="-5" dirty="0">
                <a:solidFill>
                  <a:srgbClr val="404040"/>
                </a:solidFill>
                <a:latin typeface="Arial"/>
                <a:cs typeface="Arial"/>
              </a:rPr>
              <a:t>Huishoudelijke installaties </a:t>
            </a:r>
            <a:r>
              <a:rPr sz="1800" dirty="0">
                <a:solidFill>
                  <a:srgbClr val="404040"/>
                </a:solidFill>
                <a:latin typeface="Arial"/>
                <a:cs typeface="Arial"/>
              </a:rPr>
              <a:t>&gt;&lt; </a:t>
            </a:r>
            <a:r>
              <a:rPr sz="1800" spc="-5" dirty="0">
                <a:solidFill>
                  <a:srgbClr val="404040"/>
                </a:solidFill>
                <a:latin typeface="Arial"/>
                <a:cs typeface="Arial"/>
              </a:rPr>
              <a:t>Niet-huishoudelijke</a:t>
            </a:r>
            <a:r>
              <a:rPr sz="1800" spc="95" dirty="0">
                <a:solidFill>
                  <a:srgbClr val="404040"/>
                </a:solidFill>
                <a:latin typeface="Arial"/>
                <a:cs typeface="Arial"/>
              </a:rPr>
              <a:t> </a:t>
            </a:r>
            <a:r>
              <a:rPr sz="1800" spc="-5" dirty="0">
                <a:solidFill>
                  <a:srgbClr val="404040"/>
                </a:solidFill>
                <a:latin typeface="Arial"/>
                <a:cs typeface="Arial"/>
              </a:rPr>
              <a:t>installaties</a:t>
            </a:r>
            <a:endParaRPr sz="1800" dirty="0">
              <a:latin typeface="Arial"/>
              <a:cs typeface="Arial"/>
            </a:endParaRPr>
          </a:p>
          <a:p>
            <a:pPr marL="355600" indent="-342900">
              <a:lnSpc>
                <a:spcPct val="100000"/>
              </a:lnSpc>
              <a:spcBef>
                <a:spcPts val="430"/>
              </a:spcBef>
              <a:buClr>
                <a:srgbClr val="002C77"/>
              </a:buClr>
              <a:buFont typeface="Wingdings"/>
              <a:buChar char=""/>
              <a:tabLst>
                <a:tab pos="354965" algn="l"/>
                <a:tab pos="355600" algn="l"/>
              </a:tabLst>
            </a:pPr>
            <a:r>
              <a:rPr sz="1800" spc="-5" dirty="0">
                <a:solidFill>
                  <a:srgbClr val="404040"/>
                </a:solidFill>
                <a:latin typeface="Arial"/>
                <a:cs typeface="Arial"/>
              </a:rPr>
              <a:t>De </a:t>
            </a:r>
            <a:r>
              <a:rPr sz="1800" spc="-10" dirty="0">
                <a:solidFill>
                  <a:srgbClr val="404040"/>
                </a:solidFill>
                <a:latin typeface="Arial"/>
                <a:cs typeface="Arial"/>
              </a:rPr>
              <a:t>inhoud </a:t>
            </a:r>
            <a:r>
              <a:rPr sz="1800" dirty="0">
                <a:solidFill>
                  <a:srgbClr val="404040"/>
                </a:solidFill>
                <a:latin typeface="Arial"/>
                <a:cs typeface="Arial"/>
              </a:rPr>
              <a:t>van </a:t>
            </a:r>
            <a:r>
              <a:rPr sz="1800" spc="-5" dirty="0">
                <a:solidFill>
                  <a:srgbClr val="404040"/>
                </a:solidFill>
                <a:latin typeface="Arial"/>
                <a:cs typeface="Arial"/>
              </a:rPr>
              <a:t>de </a:t>
            </a:r>
            <a:r>
              <a:rPr sz="1800" spc="-10" dirty="0">
                <a:solidFill>
                  <a:srgbClr val="404040"/>
                </a:solidFill>
                <a:latin typeface="Arial"/>
                <a:cs typeface="Arial"/>
              </a:rPr>
              <a:t>elektrische schema’s </a:t>
            </a:r>
            <a:r>
              <a:rPr sz="1800" spc="-5" dirty="0">
                <a:solidFill>
                  <a:srgbClr val="404040"/>
                </a:solidFill>
                <a:latin typeface="Arial"/>
                <a:cs typeface="Arial"/>
              </a:rPr>
              <a:t>is</a:t>
            </a:r>
            <a:r>
              <a:rPr sz="1800" spc="55" dirty="0">
                <a:solidFill>
                  <a:srgbClr val="404040"/>
                </a:solidFill>
                <a:latin typeface="Arial"/>
                <a:cs typeface="Arial"/>
              </a:rPr>
              <a:t> </a:t>
            </a:r>
            <a:r>
              <a:rPr sz="1800" spc="-5" dirty="0">
                <a:solidFill>
                  <a:srgbClr val="404040"/>
                </a:solidFill>
                <a:latin typeface="Arial"/>
                <a:cs typeface="Arial"/>
              </a:rPr>
              <a:t>vervolledigd.</a:t>
            </a:r>
            <a:endParaRPr sz="1800" dirty="0">
              <a:latin typeface="Arial"/>
              <a:cs typeface="Arial"/>
            </a:endParaRPr>
          </a:p>
          <a:p>
            <a:pPr marL="355600" marR="318135" indent="-342900">
              <a:lnSpc>
                <a:spcPct val="100000"/>
              </a:lnSpc>
              <a:spcBef>
                <a:spcPts val="434"/>
              </a:spcBef>
              <a:buClr>
                <a:srgbClr val="002C77"/>
              </a:buClr>
              <a:buFont typeface="Wingdings"/>
              <a:buChar char=""/>
              <a:tabLst>
                <a:tab pos="354965" algn="l"/>
                <a:tab pos="355600" algn="l"/>
              </a:tabLst>
            </a:pPr>
            <a:r>
              <a:rPr sz="1800" dirty="0">
                <a:solidFill>
                  <a:srgbClr val="404040"/>
                </a:solidFill>
                <a:latin typeface="Arial"/>
                <a:cs typeface="Arial"/>
              </a:rPr>
              <a:t>MB </a:t>
            </a:r>
            <a:r>
              <a:rPr sz="1800" spc="-5" dirty="0">
                <a:solidFill>
                  <a:srgbClr val="404040"/>
                </a:solidFill>
                <a:latin typeface="Arial"/>
                <a:cs typeface="Arial"/>
              </a:rPr>
              <a:t>en nota's bij </a:t>
            </a:r>
            <a:r>
              <a:rPr sz="1800" dirty="0">
                <a:solidFill>
                  <a:srgbClr val="404040"/>
                </a:solidFill>
                <a:latin typeface="Arial"/>
                <a:cs typeface="Arial"/>
              </a:rPr>
              <a:t>E.O </a:t>
            </a:r>
            <a:r>
              <a:rPr sz="1800" spc="-5" dirty="0">
                <a:solidFill>
                  <a:srgbClr val="404040"/>
                </a:solidFill>
                <a:latin typeface="Arial"/>
                <a:cs typeface="Arial"/>
              </a:rPr>
              <a:t>zijn in het </a:t>
            </a:r>
            <a:r>
              <a:rPr sz="1800" dirty="0">
                <a:solidFill>
                  <a:srgbClr val="404040"/>
                </a:solidFill>
                <a:latin typeface="Arial"/>
                <a:cs typeface="Arial"/>
              </a:rPr>
              <a:t>AREI </a:t>
            </a:r>
            <a:r>
              <a:rPr sz="1800" spc="-5" dirty="0">
                <a:solidFill>
                  <a:srgbClr val="404040"/>
                </a:solidFill>
                <a:latin typeface="Arial"/>
                <a:cs typeface="Arial"/>
              </a:rPr>
              <a:t>opgenomen, geactualiseerd, in het  </a:t>
            </a:r>
            <a:r>
              <a:rPr sz="1800" dirty="0">
                <a:solidFill>
                  <a:srgbClr val="404040"/>
                </a:solidFill>
                <a:latin typeface="Arial"/>
                <a:cs typeface="Arial"/>
              </a:rPr>
              <a:t>AREI </a:t>
            </a:r>
            <a:r>
              <a:rPr sz="1800" spc="-5" dirty="0">
                <a:solidFill>
                  <a:srgbClr val="404040"/>
                </a:solidFill>
                <a:latin typeface="Arial"/>
                <a:cs typeface="Arial"/>
              </a:rPr>
              <a:t>geïntegreerd in de</a:t>
            </a:r>
            <a:r>
              <a:rPr sz="1800" spc="5" dirty="0">
                <a:solidFill>
                  <a:srgbClr val="404040"/>
                </a:solidFill>
                <a:latin typeface="Arial"/>
                <a:cs typeface="Arial"/>
              </a:rPr>
              <a:t> </a:t>
            </a:r>
            <a:r>
              <a:rPr sz="1800" dirty="0">
                <a:solidFill>
                  <a:srgbClr val="404040"/>
                </a:solidFill>
                <a:latin typeface="Arial"/>
                <a:cs typeface="Arial"/>
              </a:rPr>
              <a:t>tekst.</a:t>
            </a:r>
            <a:endParaRPr sz="1800" dirty="0">
              <a:latin typeface="Arial"/>
              <a:cs typeface="Arial"/>
            </a:endParaRPr>
          </a:p>
          <a:p>
            <a:pPr marL="355600" indent="-342900">
              <a:lnSpc>
                <a:spcPct val="100000"/>
              </a:lnSpc>
              <a:spcBef>
                <a:spcPts val="434"/>
              </a:spcBef>
              <a:buClr>
                <a:srgbClr val="002C77"/>
              </a:buClr>
              <a:buFont typeface="Wingdings"/>
              <a:buChar char=""/>
              <a:tabLst>
                <a:tab pos="354965" algn="l"/>
                <a:tab pos="355600" algn="l"/>
              </a:tabLst>
            </a:pPr>
            <a:r>
              <a:rPr sz="1800" spc="-25" dirty="0">
                <a:solidFill>
                  <a:srgbClr val="404040"/>
                </a:solidFill>
                <a:latin typeface="Arial"/>
                <a:cs typeface="Arial"/>
              </a:rPr>
              <a:t>Toevoeging </a:t>
            </a:r>
            <a:r>
              <a:rPr sz="1800" spc="-5" dirty="0">
                <a:solidFill>
                  <a:srgbClr val="404040"/>
                </a:solidFill>
                <a:latin typeface="Arial"/>
                <a:cs typeface="Arial"/>
              </a:rPr>
              <a:t>en </a:t>
            </a:r>
            <a:r>
              <a:rPr sz="1800" spc="-10" dirty="0">
                <a:solidFill>
                  <a:srgbClr val="404040"/>
                </a:solidFill>
                <a:latin typeface="Arial"/>
                <a:cs typeface="Arial"/>
              </a:rPr>
              <a:t>wijziging </a:t>
            </a:r>
            <a:r>
              <a:rPr sz="1800" spc="-5" dirty="0">
                <a:solidFill>
                  <a:srgbClr val="404040"/>
                </a:solidFill>
                <a:latin typeface="Arial"/>
                <a:cs typeface="Arial"/>
              </a:rPr>
              <a:t>van</a:t>
            </a:r>
            <a:r>
              <a:rPr sz="1800" spc="95" dirty="0">
                <a:solidFill>
                  <a:srgbClr val="404040"/>
                </a:solidFill>
                <a:latin typeface="Arial"/>
                <a:cs typeface="Arial"/>
              </a:rPr>
              <a:t> </a:t>
            </a:r>
            <a:r>
              <a:rPr sz="1800" spc="-5" dirty="0">
                <a:solidFill>
                  <a:srgbClr val="404040"/>
                </a:solidFill>
                <a:latin typeface="Arial"/>
                <a:cs typeface="Arial"/>
              </a:rPr>
              <a:t>definities:</a:t>
            </a:r>
            <a:endParaRPr sz="1800" dirty="0">
              <a:latin typeface="Arial"/>
              <a:cs typeface="Arial"/>
            </a:endParaRPr>
          </a:p>
          <a:p>
            <a:pPr marL="355600" indent="-342900">
              <a:lnSpc>
                <a:spcPct val="100000"/>
              </a:lnSpc>
              <a:spcBef>
                <a:spcPts val="430"/>
              </a:spcBef>
              <a:buClr>
                <a:srgbClr val="002C77"/>
              </a:buClr>
              <a:buFont typeface="Wingdings"/>
              <a:buChar char=""/>
              <a:tabLst>
                <a:tab pos="354965" algn="l"/>
                <a:tab pos="355600" algn="l"/>
              </a:tabLst>
            </a:pPr>
            <a:r>
              <a:rPr sz="1800" spc="-5" dirty="0">
                <a:solidFill>
                  <a:srgbClr val="404040"/>
                </a:solidFill>
                <a:latin typeface="Arial"/>
                <a:cs typeface="Arial"/>
              </a:rPr>
              <a:t>Huishoudelijke elektrische</a:t>
            </a:r>
            <a:r>
              <a:rPr sz="1800" spc="45" dirty="0">
                <a:solidFill>
                  <a:srgbClr val="404040"/>
                </a:solidFill>
                <a:latin typeface="Arial"/>
                <a:cs typeface="Arial"/>
              </a:rPr>
              <a:t> </a:t>
            </a:r>
            <a:r>
              <a:rPr sz="1800" spc="-5" dirty="0">
                <a:solidFill>
                  <a:srgbClr val="404040"/>
                </a:solidFill>
                <a:latin typeface="Arial"/>
                <a:cs typeface="Arial"/>
              </a:rPr>
              <a:t>installatie</a:t>
            </a:r>
            <a:endParaRPr sz="1800" dirty="0">
              <a:latin typeface="Arial"/>
              <a:cs typeface="Arial"/>
            </a:endParaRPr>
          </a:p>
          <a:p>
            <a:pPr marL="355600" indent="-342900">
              <a:lnSpc>
                <a:spcPct val="100000"/>
              </a:lnSpc>
              <a:spcBef>
                <a:spcPts val="434"/>
              </a:spcBef>
              <a:buClr>
                <a:srgbClr val="002C77"/>
              </a:buClr>
              <a:buFont typeface="Wingdings"/>
              <a:buChar char=""/>
              <a:tabLst>
                <a:tab pos="354965" algn="l"/>
                <a:tab pos="355600" algn="l"/>
              </a:tabLst>
            </a:pPr>
            <a:r>
              <a:rPr sz="1800" spc="-10" dirty="0">
                <a:solidFill>
                  <a:srgbClr val="404040"/>
                </a:solidFill>
                <a:latin typeface="Arial"/>
                <a:cs typeface="Arial"/>
              </a:rPr>
              <a:t>Tijdelijke</a:t>
            </a:r>
            <a:r>
              <a:rPr sz="1800" dirty="0">
                <a:solidFill>
                  <a:srgbClr val="404040"/>
                </a:solidFill>
                <a:latin typeface="Arial"/>
                <a:cs typeface="Arial"/>
              </a:rPr>
              <a:t> </a:t>
            </a:r>
            <a:r>
              <a:rPr sz="1800" spc="-5" dirty="0">
                <a:solidFill>
                  <a:srgbClr val="404040"/>
                </a:solidFill>
                <a:latin typeface="Arial"/>
                <a:cs typeface="Arial"/>
              </a:rPr>
              <a:t>installatie</a:t>
            </a:r>
            <a:endParaRPr sz="1800" dirty="0">
              <a:latin typeface="Arial"/>
              <a:cs typeface="Arial"/>
            </a:endParaRPr>
          </a:p>
          <a:p>
            <a:pPr marL="355600" indent="-342900">
              <a:lnSpc>
                <a:spcPct val="100000"/>
              </a:lnSpc>
              <a:spcBef>
                <a:spcPts val="430"/>
              </a:spcBef>
              <a:buClr>
                <a:srgbClr val="002C77"/>
              </a:buClr>
              <a:buFont typeface="Wingdings"/>
              <a:buChar char=""/>
              <a:tabLst>
                <a:tab pos="354965" algn="l"/>
                <a:tab pos="355600" algn="l"/>
              </a:tabLst>
            </a:pPr>
            <a:r>
              <a:rPr sz="1800" spc="-5" dirty="0">
                <a:solidFill>
                  <a:srgbClr val="404040"/>
                </a:solidFill>
                <a:latin typeface="Arial"/>
                <a:cs typeface="Arial"/>
              </a:rPr>
              <a:t>Mobiele </a:t>
            </a:r>
            <a:r>
              <a:rPr sz="1800" dirty="0">
                <a:solidFill>
                  <a:srgbClr val="404040"/>
                </a:solidFill>
                <a:latin typeface="Arial"/>
                <a:cs typeface="Arial"/>
              </a:rPr>
              <a:t>of </a:t>
            </a:r>
            <a:r>
              <a:rPr sz="1800" spc="-5" dirty="0">
                <a:solidFill>
                  <a:srgbClr val="404040"/>
                </a:solidFill>
                <a:latin typeface="Arial"/>
                <a:cs typeface="Arial"/>
              </a:rPr>
              <a:t>verplaatsbare</a:t>
            </a:r>
            <a:r>
              <a:rPr sz="1800" spc="20" dirty="0">
                <a:solidFill>
                  <a:srgbClr val="404040"/>
                </a:solidFill>
                <a:latin typeface="Arial"/>
                <a:cs typeface="Arial"/>
              </a:rPr>
              <a:t> </a:t>
            </a:r>
            <a:r>
              <a:rPr sz="1800" spc="-5" dirty="0">
                <a:solidFill>
                  <a:srgbClr val="404040"/>
                </a:solidFill>
                <a:latin typeface="Arial"/>
                <a:cs typeface="Arial"/>
              </a:rPr>
              <a:t>installatie</a:t>
            </a:r>
            <a:endParaRPr sz="1800" dirty="0">
              <a:latin typeface="Arial"/>
              <a:cs typeface="Arial"/>
            </a:endParaRPr>
          </a:p>
          <a:p>
            <a:pPr marL="355600" indent="-342900">
              <a:lnSpc>
                <a:spcPct val="100000"/>
              </a:lnSpc>
              <a:spcBef>
                <a:spcPts val="434"/>
              </a:spcBef>
              <a:buClr>
                <a:srgbClr val="002C77"/>
              </a:buClr>
              <a:buFont typeface="Wingdings"/>
              <a:buChar char=""/>
              <a:tabLst>
                <a:tab pos="354965" algn="l"/>
                <a:tab pos="355600" algn="l"/>
              </a:tabLst>
            </a:pPr>
            <a:r>
              <a:rPr sz="1800" spc="-5" dirty="0">
                <a:solidFill>
                  <a:srgbClr val="404040"/>
                </a:solidFill>
                <a:latin typeface="Arial"/>
                <a:cs typeface="Arial"/>
              </a:rPr>
              <a:t>Elektrische </a:t>
            </a:r>
            <a:r>
              <a:rPr sz="1800" spc="-20" dirty="0">
                <a:solidFill>
                  <a:srgbClr val="404040"/>
                </a:solidFill>
                <a:latin typeface="Arial"/>
                <a:cs typeface="Arial"/>
              </a:rPr>
              <a:t>geleider, </a:t>
            </a:r>
            <a:r>
              <a:rPr sz="1800" spc="-5" dirty="0">
                <a:solidFill>
                  <a:srgbClr val="404040"/>
                </a:solidFill>
                <a:latin typeface="Arial"/>
                <a:cs typeface="Arial"/>
              </a:rPr>
              <a:t>elektrische leiding,</a:t>
            </a:r>
            <a:r>
              <a:rPr sz="1800" spc="80" dirty="0">
                <a:solidFill>
                  <a:srgbClr val="404040"/>
                </a:solidFill>
                <a:latin typeface="Arial"/>
                <a:cs typeface="Arial"/>
              </a:rPr>
              <a:t> </a:t>
            </a:r>
            <a:r>
              <a:rPr sz="1800" spc="-5" dirty="0">
                <a:solidFill>
                  <a:srgbClr val="404040"/>
                </a:solidFill>
                <a:latin typeface="Arial"/>
                <a:cs typeface="Arial"/>
              </a:rPr>
              <a:t>kabel</a:t>
            </a:r>
            <a:endParaRPr sz="1800" dirty="0">
              <a:latin typeface="Arial"/>
              <a:cs typeface="Arial"/>
            </a:endParaRPr>
          </a:p>
          <a:p>
            <a:pPr marL="355600" indent="-342900">
              <a:lnSpc>
                <a:spcPct val="100000"/>
              </a:lnSpc>
              <a:spcBef>
                <a:spcPts val="430"/>
              </a:spcBef>
              <a:buClr>
                <a:srgbClr val="002C77"/>
              </a:buClr>
              <a:buFont typeface="Wingdings"/>
              <a:buChar char=""/>
              <a:tabLst>
                <a:tab pos="354965" algn="l"/>
                <a:tab pos="355600" algn="l"/>
              </a:tabLst>
            </a:pPr>
            <a:r>
              <a:rPr sz="1800" spc="-15" dirty="0">
                <a:solidFill>
                  <a:srgbClr val="404040"/>
                </a:solidFill>
                <a:latin typeface="Arial"/>
                <a:cs typeface="Arial"/>
              </a:rPr>
              <a:t>Veiligheidsslot</a:t>
            </a:r>
            <a:endParaRPr sz="1800" dirty="0">
              <a:latin typeface="Arial"/>
              <a:cs typeface="Arial"/>
            </a:endParaRPr>
          </a:p>
          <a:p>
            <a:pPr marL="355600" indent="-342900">
              <a:lnSpc>
                <a:spcPct val="100000"/>
              </a:lnSpc>
              <a:spcBef>
                <a:spcPts val="434"/>
              </a:spcBef>
              <a:buClr>
                <a:srgbClr val="002C77"/>
              </a:buClr>
              <a:buFont typeface="Wingdings"/>
              <a:buChar char=""/>
              <a:tabLst>
                <a:tab pos="354965" algn="l"/>
                <a:tab pos="355600" algn="l"/>
              </a:tabLst>
            </a:pPr>
            <a:r>
              <a:rPr sz="1800" spc="-5" dirty="0">
                <a:solidFill>
                  <a:srgbClr val="404040"/>
                </a:solidFill>
                <a:latin typeface="Arial"/>
                <a:cs typeface="Arial"/>
              </a:rPr>
              <a:t>Significante verandering </a:t>
            </a:r>
            <a:r>
              <a:rPr sz="1800" dirty="0">
                <a:solidFill>
                  <a:srgbClr val="404040"/>
                </a:solidFill>
                <a:latin typeface="Arial"/>
                <a:cs typeface="Arial"/>
              </a:rPr>
              <a:t>of</a:t>
            </a:r>
            <a:r>
              <a:rPr sz="1800" spc="45" dirty="0">
                <a:solidFill>
                  <a:srgbClr val="404040"/>
                </a:solidFill>
                <a:latin typeface="Arial"/>
                <a:cs typeface="Arial"/>
              </a:rPr>
              <a:t> </a:t>
            </a:r>
            <a:r>
              <a:rPr sz="1800" spc="-5" dirty="0">
                <a:solidFill>
                  <a:srgbClr val="404040"/>
                </a:solidFill>
                <a:latin typeface="Arial"/>
                <a:cs typeface="Arial"/>
              </a:rPr>
              <a:t>uitbreiding</a:t>
            </a:r>
            <a:endParaRPr sz="1800" dirty="0">
              <a:latin typeface="Arial"/>
              <a:cs typeface="Arial"/>
            </a:endParaRPr>
          </a:p>
          <a:p>
            <a:pPr marL="355600" indent="-342900">
              <a:lnSpc>
                <a:spcPct val="100000"/>
              </a:lnSpc>
              <a:spcBef>
                <a:spcPts val="430"/>
              </a:spcBef>
              <a:buClr>
                <a:srgbClr val="002C77"/>
              </a:buClr>
              <a:buFont typeface="Wingdings"/>
              <a:buChar char=""/>
              <a:tabLst>
                <a:tab pos="354965" algn="l"/>
                <a:tab pos="355600" algn="l"/>
              </a:tabLst>
            </a:pPr>
            <a:r>
              <a:rPr sz="1800" spc="-5" dirty="0">
                <a:solidFill>
                  <a:srgbClr val="404040"/>
                </a:solidFill>
                <a:latin typeface="Arial"/>
                <a:cs typeface="Arial"/>
              </a:rPr>
              <a:t>Automatisch wederinschakelende</a:t>
            </a:r>
            <a:r>
              <a:rPr sz="1800" spc="70" dirty="0">
                <a:solidFill>
                  <a:srgbClr val="404040"/>
                </a:solidFill>
                <a:latin typeface="Arial"/>
                <a:cs typeface="Arial"/>
              </a:rPr>
              <a:t> </a:t>
            </a:r>
            <a:r>
              <a:rPr sz="1800" spc="-5" dirty="0">
                <a:solidFill>
                  <a:srgbClr val="404040"/>
                </a:solidFill>
                <a:latin typeface="Arial"/>
                <a:cs typeface="Arial"/>
              </a:rPr>
              <a:t>apparaten</a:t>
            </a:r>
            <a:endParaRPr sz="1800" dirty="0">
              <a:latin typeface="Arial"/>
              <a:cs typeface="Arial"/>
            </a:endParaRPr>
          </a:p>
          <a:p>
            <a:pPr marL="355600" indent="-342900">
              <a:lnSpc>
                <a:spcPct val="100000"/>
              </a:lnSpc>
              <a:spcBef>
                <a:spcPts val="434"/>
              </a:spcBef>
              <a:buClr>
                <a:srgbClr val="002C77"/>
              </a:buClr>
              <a:buFont typeface="Wingdings"/>
              <a:buChar char=""/>
              <a:tabLst>
                <a:tab pos="354965" algn="l"/>
                <a:tab pos="355600" algn="l"/>
              </a:tabLst>
            </a:pPr>
            <a:r>
              <a:rPr sz="1800" spc="-10" dirty="0">
                <a:solidFill>
                  <a:srgbClr val="404040"/>
                </a:solidFill>
                <a:latin typeface="Arial"/>
                <a:cs typeface="Arial"/>
              </a:rPr>
              <a:t>Uitwendige </a:t>
            </a:r>
            <a:r>
              <a:rPr sz="1800" spc="-5" dirty="0">
                <a:solidFill>
                  <a:srgbClr val="404040"/>
                </a:solidFill>
                <a:latin typeface="Arial"/>
                <a:cs typeface="Arial"/>
              </a:rPr>
              <a:t>invloeden op documenten in de </a:t>
            </a:r>
            <a:r>
              <a:rPr sz="1800" dirty="0">
                <a:solidFill>
                  <a:srgbClr val="404040"/>
                </a:solidFill>
                <a:latin typeface="Arial"/>
                <a:cs typeface="Arial"/>
              </a:rPr>
              <a:t>vorm </a:t>
            </a:r>
            <a:r>
              <a:rPr sz="1800" spc="-5" dirty="0">
                <a:solidFill>
                  <a:srgbClr val="404040"/>
                </a:solidFill>
                <a:latin typeface="Arial"/>
                <a:cs typeface="Arial"/>
              </a:rPr>
              <a:t>van een plan, tabel </a:t>
            </a:r>
            <a:r>
              <a:rPr sz="1800" dirty="0">
                <a:solidFill>
                  <a:srgbClr val="404040"/>
                </a:solidFill>
                <a:latin typeface="Arial"/>
                <a:cs typeface="Arial"/>
              </a:rPr>
              <a:t>of</a:t>
            </a:r>
            <a:r>
              <a:rPr sz="1800" spc="160" dirty="0">
                <a:solidFill>
                  <a:srgbClr val="404040"/>
                </a:solidFill>
                <a:latin typeface="Arial"/>
                <a:cs typeface="Arial"/>
              </a:rPr>
              <a:t> </a:t>
            </a:r>
            <a:r>
              <a:rPr sz="1800" spc="-5" dirty="0">
                <a:solidFill>
                  <a:srgbClr val="404040"/>
                </a:solidFill>
                <a:latin typeface="Arial"/>
                <a:cs typeface="Arial"/>
              </a:rPr>
              <a:t>lijst</a:t>
            </a:r>
            <a:endParaRPr sz="1800" dirty="0">
              <a:latin typeface="Arial"/>
              <a:cs typeface="Arial"/>
            </a:endParaRPr>
          </a:p>
          <a:p>
            <a:pPr marL="355600" indent="-342900">
              <a:lnSpc>
                <a:spcPct val="100000"/>
              </a:lnSpc>
              <a:spcBef>
                <a:spcPts val="430"/>
              </a:spcBef>
              <a:buClr>
                <a:srgbClr val="002C77"/>
              </a:buClr>
              <a:buFont typeface="Wingdings"/>
              <a:buChar char=""/>
              <a:tabLst>
                <a:tab pos="354965" algn="l"/>
                <a:tab pos="355600" algn="l"/>
              </a:tabLst>
            </a:pPr>
            <a:r>
              <a:rPr sz="1800" spc="-5" dirty="0">
                <a:solidFill>
                  <a:srgbClr val="404040"/>
                </a:solidFill>
                <a:latin typeface="Arial"/>
                <a:cs typeface="Arial"/>
              </a:rPr>
              <a:t>Gemeenschappelijk aarding voor verschillende soorten</a:t>
            </a:r>
            <a:r>
              <a:rPr sz="1800" spc="105" dirty="0">
                <a:solidFill>
                  <a:srgbClr val="404040"/>
                </a:solidFill>
                <a:latin typeface="Arial"/>
                <a:cs typeface="Arial"/>
              </a:rPr>
              <a:t> </a:t>
            </a:r>
            <a:r>
              <a:rPr sz="1800" spc="-5" dirty="0">
                <a:solidFill>
                  <a:srgbClr val="404040"/>
                </a:solidFill>
                <a:latin typeface="Arial"/>
                <a:cs typeface="Arial"/>
              </a:rPr>
              <a:t>huishoudelijke</a:t>
            </a:r>
            <a:endParaRPr sz="1800" dirty="0">
              <a:latin typeface="Arial"/>
              <a:cs typeface="Arial"/>
            </a:endParaRPr>
          </a:p>
          <a:p>
            <a:pPr marL="355600">
              <a:lnSpc>
                <a:spcPct val="100000"/>
              </a:lnSpc>
            </a:pPr>
            <a:r>
              <a:rPr sz="1800" spc="-5" dirty="0">
                <a:solidFill>
                  <a:srgbClr val="404040"/>
                </a:solidFill>
                <a:latin typeface="Arial"/>
                <a:cs typeface="Arial"/>
              </a:rPr>
              <a:t>installaties </a:t>
            </a:r>
            <a:r>
              <a:rPr sz="1800" spc="-15" dirty="0">
                <a:solidFill>
                  <a:srgbClr val="404040"/>
                </a:solidFill>
                <a:latin typeface="Arial"/>
                <a:cs typeface="Arial"/>
              </a:rPr>
              <a:t>(woning, </a:t>
            </a:r>
            <a:r>
              <a:rPr sz="1800" spc="-5" dirty="0">
                <a:solidFill>
                  <a:srgbClr val="404040"/>
                </a:solidFill>
                <a:latin typeface="Arial"/>
                <a:cs typeface="Arial"/>
              </a:rPr>
              <a:t>appartementen,</a:t>
            </a:r>
            <a:r>
              <a:rPr sz="1800" spc="114" dirty="0">
                <a:solidFill>
                  <a:srgbClr val="404040"/>
                </a:solidFill>
                <a:latin typeface="Arial"/>
                <a:cs typeface="Arial"/>
              </a:rPr>
              <a:t> </a:t>
            </a:r>
            <a:r>
              <a:rPr sz="1800" dirty="0">
                <a:solidFill>
                  <a:srgbClr val="404040"/>
                </a:solidFill>
                <a:latin typeface="Arial"/>
                <a:cs typeface="Arial"/>
              </a:rPr>
              <a:t>…)</a:t>
            </a:r>
            <a:endParaRPr sz="1800" dirty="0">
              <a:latin typeface="Arial"/>
              <a:cs typeface="Arial"/>
            </a:endParaRPr>
          </a:p>
          <a:p>
            <a:pPr marL="355600" marR="5080" indent="-342900">
              <a:lnSpc>
                <a:spcPct val="100000"/>
              </a:lnSpc>
              <a:spcBef>
                <a:spcPts val="434"/>
              </a:spcBef>
              <a:buClr>
                <a:srgbClr val="002C77"/>
              </a:buClr>
              <a:buFont typeface="Wingdings"/>
              <a:buChar char=""/>
              <a:tabLst>
                <a:tab pos="354965" algn="l"/>
                <a:tab pos="355600" algn="l"/>
              </a:tabLst>
            </a:pPr>
            <a:r>
              <a:rPr sz="1800" spc="-5" dirty="0">
                <a:solidFill>
                  <a:srgbClr val="404040"/>
                </a:solidFill>
                <a:latin typeface="Arial"/>
                <a:cs typeface="Arial"/>
              </a:rPr>
              <a:t>Frequentie van de inspectiebezoeken: 1 jaar voor verplaatsbare, mobiele </a:t>
            </a:r>
            <a:r>
              <a:rPr sz="1800" dirty="0">
                <a:solidFill>
                  <a:srgbClr val="404040"/>
                </a:solidFill>
                <a:latin typeface="Arial"/>
                <a:cs typeface="Arial"/>
              </a:rPr>
              <a:t>of  </a:t>
            </a:r>
            <a:r>
              <a:rPr sz="1800" spc="-5" dirty="0">
                <a:solidFill>
                  <a:srgbClr val="404040"/>
                </a:solidFill>
                <a:latin typeface="Arial"/>
                <a:cs typeface="Arial"/>
              </a:rPr>
              <a:t>tijdelijke elektrische installaties en</a:t>
            </a:r>
            <a:r>
              <a:rPr sz="1800" spc="-40" dirty="0">
                <a:solidFill>
                  <a:srgbClr val="404040"/>
                </a:solidFill>
                <a:latin typeface="Arial"/>
                <a:cs typeface="Arial"/>
              </a:rPr>
              <a:t> </a:t>
            </a:r>
            <a:r>
              <a:rPr sz="1800" spc="-10" dirty="0">
                <a:solidFill>
                  <a:srgbClr val="404040"/>
                </a:solidFill>
                <a:latin typeface="Arial"/>
                <a:cs typeface="Arial"/>
              </a:rPr>
              <a:t>ATEX-installaties.</a:t>
            </a:r>
            <a:endParaRPr sz="1800" dirty="0">
              <a:latin typeface="Arial"/>
              <a:cs typeface="Arial"/>
            </a:endParaRPr>
          </a:p>
        </p:txBody>
      </p:sp>
      <p:sp>
        <p:nvSpPr>
          <p:cNvPr id="4" name="object 4"/>
          <p:cNvSpPr/>
          <p:nvPr/>
        </p:nvSpPr>
        <p:spPr>
          <a:xfrm>
            <a:off x="7854695" y="394309"/>
            <a:ext cx="976883" cy="842291"/>
          </a:xfrm>
          <a:prstGeom prst="rect">
            <a:avLst/>
          </a:prstGeom>
          <a:blipFill>
            <a:blip r:embed="rId2" cstate="print"/>
            <a:stretch>
              <a:fillRect/>
            </a:stretch>
          </a:blipFill>
        </p:spPr>
        <p:txBody>
          <a:bodyPr wrap="square" lIns="0" tIns="0" rIns="0" bIns="0" rtlCol="0"/>
          <a:lstStyle/>
          <a:p>
            <a:endParaRPr/>
          </a:p>
        </p:txBody>
      </p:sp>
      <p:grpSp>
        <p:nvGrpSpPr>
          <p:cNvPr id="5" name="object 5"/>
          <p:cNvGrpSpPr/>
          <p:nvPr/>
        </p:nvGrpSpPr>
        <p:grpSpPr>
          <a:xfrm>
            <a:off x="5050535" y="2048255"/>
            <a:ext cx="3712845" cy="2481580"/>
            <a:chOff x="5050535" y="2048255"/>
            <a:chExt cx="3712845" cy="2481580"/>
          </a:xfrm>
        </p:grpSpPr>
        <p:sp>
          <p:nvSpPr>
            <p:cNvPr id="6" name="object 6"/>
            <p:cNvSpPr/>
            <p:nvPr/>
          </p:nvSpPr>
          <p:spPr>
            <a:xfrm>
              <a:off x="7481315" y="2048255"/>
              <a:ext cx="1281683" cy="1062227"/>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050535" y="2057399"/>
              <a:ext cx="1607819" cy="1208532"/>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6733031" y="3179063"/>
              <a:ext cx="1121664" cy="1350264"/>
            </a:xfrm>
            <a:prstGeom prst="rect">
              <a:avLst/>
            </a:prstGeom>
            <a:blipFill>
              <a:blip r:embed="rId5" cstate="print"/>
              <a:stretch>
                <a:fillRect/>
              </a:stretch>
            </a:blipFill>
          </p:spPr>
          <p:txBody>
            <a:bodyPr wrap="square" lIns="0" tIns="0" rIns="0" bIns="0" rtlCol="0"/>
            <a:lstStyle/>
            <a:p>
              <a:endParaRPr/>
            </a:p>
          </p:txBody>
        </p:sp>
      </p:grpSp>
      <p:sp>
        <p:nvSpPr>
          <p:cNvPr id="9" name="object 9"/>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3</a:t>
            </a:fld>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713231"/>
            <a:ext cx="9144000" cy="6144895"/>
            <a:chOff x="0" y="713231"/>
            <a:chExt cx="9144000" cy="6144895"/>
          </a:xfrm>
        </p:grpSpPr>
        <p:sp>
          <p:nvSpPr>
            <p:cNvPr id="3" name="object 3"/>
            <p:cNvSpPr/>
            <p:nvPr/>
          </p:nvSpPr>
          <p:spPr>
            <a:xfrm>
              <a:off x="1616963" y="713231"/>
              <a:ext cx="6288024" cy="471525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657344" y="1263395"/>
              <a:ext cx="3238500" cy="1278890"/>
            </a:xfrm>
            <a:custGeom>
              <a:avLst/>
              <a:gdLst/>
              <a:ahLst/>
              <a:cxnLst/>
              <a:rect l="l" t="t" r="r" b="b"/>
              <a:pathLst>
                <a:path w="3238500" h="1278889">
                  <a:moveTo>
                    <a:pt x="1277112" y="269748"/>
                  </a:moveTo>
                  <a:lnTo>
                    <a:pt x="0" y="269748"/>
                  </a:lnTo>
                  <a:lnTo>
                    <a:pt x="0" y="803148"/>
                  </a:lnTo>
                  <a:lnTo>
                    <a:pt x="1277112" y="803148"/>
                  </a:lnTo>
                  <a:lnTo>
                    <a:pt x="1277112" y="269748"/>
                  </a:lnTo>
                  <a:close/>
                </a:path>
                <a:path w="3238500" h="1278889">
                  <a:moveTo>
                    <a:pt x="3238500" y="0"/>
                  </a:moveTo>
                  <a:lnTo>
                    <a:pt x="2438400" y="0"/>
                  </a:lnTo>
                  <a:lnTo>
                    <a:pt x="2438400" y="1278636"/>
                  </a:lnTo>
                  <a:lnTo>
                    <a:pt x="3238500" y="1278636"/>
                  </a:lnTo>
                  <a:lnTo>
                    <a:pt x="3238500" y="0"/>
                  </a:lnTo>
                  <a:close/>
                </a:path>
              </a:pathLst>
            </a:custGeom>
            <a:solidFill>
              <a:srgbClr val="A6A6A6"/>
            </a:solidFill>
          </p:spPr>
          <p:txBody>
            <a:bodyPr wrap="square" lIns="0" tIns="0" rIns="0" bIns="0" rtlCol="0"/>
            <a:lstStyle/>
            <a:p>
              <a:endParaRPr/>
            </a:p>
          </p:txBody>
        </p:sp>
      </p:grpSp>
      <p:sp>
        <p:nvSpPr>
          <p:cNvPr id="5" name="object 5"/>
          <p:cNvSpPr txBox="1"/>
          <p:nvPr/>
        </p:nvSpPr>
        <p:spPr>
          <a:xfrm>
            <a:off x="8239759" y="177800"/>
            <a:ext cx="620395" cy="666750"/>
          </a:xfrm>
          <a:prstGeom prst="rect">
            <a:avLst/>
          </a:prstGeom>
        </p:spPr>
        <p:txBody>
          <a:bodyPr vert="horz" wrap="square" lIns="0" tIns="12700" rIns="0" bIns="0" rtlCol="0">
            <a:spAutoFit/>
          </a:bodyPr>
          <a:lstStyle/>
          <a:p>
            <a:pPr algn="ctr">
              <a:lnSpc>
                <a:spcPct val="100000"/>
              </a:lnSpc>
              <a:spcBef>
                <a:spcPts val="100"/>
              </a:spcBef>
            </a:pPr>
            <a:r>
              <a:rPr sz="1400" spc="-5" dirty="0">
                <a:latin typeface="Arial"/>
                <a:cs typeface="Arial"/>
              </a:rPr>
              <a:t>Boek</a:t>
            </a:r>
            <a:r>
              <a:rPr sz="1400" spc="-95" dirty="0">
                <a:latin typeface="Arial"/>
                <a:cs typeface="Arial"/>
              </a:rPr>
              <a:t> </a:t>
            </a:r>
            <a:r>
              <a:rPr sz="1400" dirty="0">
                <a:latin typeface="Arial"/>
                <a:cs typeface="Arial"/>
              </a:rPr>
              <a:t>1</a:t>
            </a:r>
            <a:endParaRPr sz="1400">
              <a:latin typeface="Arial"/>
              <a:cs typeface="Arial"/>
            </a:endParaRPr>
          </a:p>
          <a:p>
            <a:pPr algn="ctr">
              <a:lnSpc>
                <a:spcPct val="100000"/>
              </a:lnSpc>
            </a:pPr>
            <a:r>
              <a:rPr sz="1400" spc="-5" dirty="0">
                <a:latin typeface="Arial"/>
                <a:cs typeface="Arial"/>
              </a:rPr>
              <a:t>5.3.3.5.</a:t>
            </a:r>
            <a:endParaRPr sz="1400">
              <a:latin typeface="Arial"/>
              <a:cs typeface="Arial"/>
            </a:endParaRPr>
          </a:p>
          <a:p>
            <a:pPr algn="ctr">
              <a:lnSpc>
                <a:spcPct val="100000"/>
              </a:lnSpc>
              <a:spcBef>
                <a:spcPts val="5"/>
              </a:spcBef>
            </a:pPr>
            <a:r>
              <a:rPr sz="1400" dirty="0">
                <a:latin typeface="Arial"/>
                <a:cs typeface="Arial"/>
              </a:rPr>
              <a:t>a</a:t>
            </a:r>
            <a:endParaRPr sz="1400">
              <a:latin typeface="Arial"/>
              <a:cs typeface="Arial"/>
            </a:endParaRPr>
          </a:p>
        </p:txBody>
      </p:sp>
      <p:sp>
        <p:nvSpPr>
          <p:cNvPr id="6" name="object 6"/>
          <p:cNvSpPr/>
          <p:nvPr/>
        </p:nvSpPr>
        <p:spPr>
          <a:xfrm>
            <a:off x="186080" y="952880"/>
            <a:ext cx="1092835" cy="422909"/>
          </a:xfrm>
          <a:custGeom>
            <a:avLst/>
            <a:gdLst/>
            <a:ahLst/>
            <a:cxnLst/>
            <a:rect l="l" t="t" r="r" b="b"/>
            <a:pathLst>
              <a:path w="1092835" h="422909">
                <a:moveTo>
                  <a:pt x="34620" y="270637"/>
                </a:moveTo>
                <a:lnTo>
                  <a:pt x="0" y="279908"/>
                </a:lnTo>
                <a:lnTo>
                  <a:pt x="98653" y="422910"/>
                </a:lnTo>
                <a:lnTo>
                  <a:pt x="132740" y="413893"/>
                </a:lnTo>
                <a:lnTo>
                  <a:pt x="135818" y="377063"/>
                </a:lnTo>
                <a:lnTo>
                  <a:pt x="105829" y="377063"/>
                </a:lnTo>
                <a:lnTo>
                  <a:pt x="34620" y="270637"/>
                </a:lnTo>
                <a:close/>
              </a:path>
              <a:path w="1092835" h="422909">
                <a:moveTo>
                  <a:pt x="147218" y="240665"/>
                </a:moveTo>
                <a:lnTo>
                  <a:pt x="113347" y="249682"/>
                </a:lnTo>
                <a:lnTo>
                  <a:pt x="105829" y="377063"/>
                </a:lnTo>
                <a:lnTo>
                  <a:pt x="135818" y="377063"/>
                </a:lnTo>
                <a:lnTo>
                  <a:pt x="147218" y="240665"/>
                </a:lnTo>
                <a:close/>
              </a:path>
              <a:path w="1092835" h="422909">
                <a:moveTo>
                  <a:pt x="222620" y="265608"/>
                </a:moveTo>
                <a:lnTo>
                  <a:pt x="181444" y="283464"/>
                </a:lnTo>
                <a:lnTo>
                  <a:pt x="164747" y="318595"/>
                </a:lnTo>
                <a:lnTo>
                  <a:pt x="164398" y="327015"/>
                </a:lnTo>
                <a:lnTo>
                  <a:pt x="164928" y="334216"/>
                </a:lnTo>
                <a:lnTo>
                  <a:pt x="182829" y="373380"/>
                </a:lnTo>
                <a:lnTo>
                  <a:pt x="218189" y="389584"/>
                </a:lnTo>
                <a:lnTo>
                  <a:pt x="226201" y="389826"/>
                </a:lnTo>
                <a:lnTo>
                  <a:pt x="234158" y="389116"/>
                </a:lnTo>
                <a:lnTo>
                  <a:pt x="272790" y="369010"/>
                </a:lnTo>
                <a:lnTo>
                  <a:pt x="275616" y="364998"/>
                </a:lnTo>
                <a:lnTo>
                  <a:pt x="227456" y="364998"/>
                </a:lnTo>
                <a:lnTo>
                  <a:pt x="220002" y="363728"/>
                </a:lnTo>
                <a:lnTo>
                  <a:pt x="196318" y="327015"/>
                </a:lnTo>
                <a:lnTo>
                  <a:pt x="195962" y="319579"/>
                </a:lnTo>
                <a:lnTo>
                  <a:pt x="196885" y="312882"/>
                </a:lnTo>
                <a:lnTo>
                  <a:pt x="224536" y="290449"/>
                </a:lnTo>
                <a:lnTo>
                  <a:pt x="275336" y="290449"/>
                </a:lnTo>
                <a:lnTo>
                  <a:pt x="274581" y="289163"/>
                </a:lnTo>
                <a:lnTo>
                  <a:pt x="266698" y="280457"/>
                </a:lnTo>
                <a:lnTo>
                  <a:pt x="257035" y="273431"/>
                </a:lnTo>
                <a:lnTo>
                  <a:pt x="246174" y="268378"/>
                </a:lnTo>
                <a:lnTo>
                  <a:pt x="234702" y="265779"/>
                </a:lnTo>
                <a:lnTo>
                  <a:pt x="222620" y="265608"/>
                </a:lnTo>
                <a:close/>
              </a:path>
              <a:path w="1092835" h="422909">
                <a:moveTo>
                  <a:pt x="275336" y="290449"/>
                </a:moveTo>
                <a:lnTo>
                  <a:pt x="224536" y="290449"/>
                </a:lnTo>
                <a:lnTo>
                  <a:pt x="231965" y="291719"/>
                </a:lnTo>
                <a:lnTo>
                  <a:pt x="238937" y="296291"/>
                </a:lnTo>
                <a:lnTo>
                  <a:pt x="255831" y="334216"/>
                </a:lnTo>
                <a:lnTo>
                  <a:pt x="255816" y="336502"/>
                </a:lnTo>
                <a:lnTo>
                  <a:pt x="235369" y="362839"/>
                </a:lnTo>
                <a:lnTo>
                  <a:pt x="227456" y="364998"/>
                </a:lnTo>
                <a:lnTo>
                  <a:pt x="275616" y="364998"/>
                </a:lnTo>
                <a:lnTo>
                  <a:pt x="279730" y="359156"/>
                </a:lnTo>
                <a:lnTo>
                  <a:pt x="284640" y="348108"/>
                </a:lnTo>
                <a:lnTo>
                  <a:pt x="287158" y="336502"/>
                </a:lnTo>
                <a:lnTo>
                  <a:pt x="287282" y="324348"/>
                </a:lnTo>
                <a:lnTo>
                  <a:pt x="285013" y="311658"/>
                </a:lnTo>
                <a:lnTo>
                  <a:pt x="280686" y="299559"/>
                </a:lnTo>
                <a:lnTo>
                  <a:pt x="275336" y="290449"/>
                </a:lnTo>
                <a:close/>
              </a:path>
              <a:path w="1092835" h="422909">
                <a:moveTo>
                  <a:pt x="358096" y="229485"/>
                </a:moveTo>
                <a:lnTo>
                  <a:pt x="316928" y="247269"/>
                </a:lnTo>
                <a:lnTo>
                  <a:pt x="300229" y="282471"/>
                </a:lnTo>
                <a:lnTo>
                  <a:pt x="299873" y="290891"/>
                </a:lnTo>
                <a:lnTo>
                  <a:pt x="300401" y="298092"/>
                </a:lnTo>
                <a:lnTo>
                  <a:pt x="318300" y="337185"/>
                </a:lnTo>
                <a:lnTo>
                  <a:pt x="353667" y="353462"/>
                </a:lnTo>
                <a:lnTo>
                  <a:pt x="361678" y="353710"/>
                </a:lnTo>
                <a:lnTo>
                  <a:pt x="369634" y="353030"/>
                </a:lnTo>
                <a:lnTo>
                  <a:pt x="408267" y="332924"/>
                </a:lnTo>
                <a:lnTo>
                  <a:pt x="411172" y="328803"/>
                </a:lnTo>
                <a:lnTo>
                  <a:pt x="362927" y="328803"/>
                </a:lnTo>
                <a:lnTo>
                  <a:pt x="355473" y="327660"/>
                </a:lnTo>
                <a:lnTo>
                  <a:pt x="331795" y="290891"/>
                </a:lnTo>
                <a:lnTo>
                  <a:pt x="331438" y="283448"/>
                </a:lnTo>
                <a:lnTo>
                  <a:pt x="332357" y="276742"/>
                </a:lnTo>
                <a:lnTo>
                  <a:pt x="334556" y="270764"/>
                </a:lnTo>
                <a:lnTo>
                  <a:pt x="338340" y="263271"/>
                </a:lnTo>
                <a:lnTo>
                  <a:pt x="344195" y="258572"/>
                </a:lnTo>
                <a:lnTo>
                  <a:pt x="360006" y="254254"/>
                </a:lnTo>
                <a:lnTo>
                  <a:pt x="410758" y="254254"/>
                </a:lnTo>
                <a:lnTo>
                  <a:pt x="410057" y="253063"/>
                </a:lnTo>
                <a:lnTo>
                  <a:pt x="402171" y="244334"/>
                </a:lnTo>
                <a:lnTo>
                  <a:pt x="392506" y="237236"/>
                </a:lnTo>
                <a:lnTo>
                  <a:pt x="381647" y="232239"/>
                </a:lnTo>
                <a:lnTo>
                  <a:pt x="370178" y="229647"/>
                </a:lnTo>
                <a:lnTo>
                  <a:pt x="358096" y="229485"/>
                </a:lnTo>
                <a:close/>
              </a:path>
              <a:path w="1092835" h="422909">
                <a:moveTo>
                  <a:pt x="410758" y="254254"/>
                </a:moveTo>
                <a:lnTo>
                  <a:pt x="360006" y="254254"/>
                </a:lnTo>
                <a:lnTo>
                  <a:pt x="367449" y="255524"/>
                </a:lnTo>
                <a:lnTo>
                  <a:pt x="374408" y="260223"/>
                </a:lnTo>
                <a:lnTo>
                  <a:pt x="391312" y="298092"/>
                </a:lnTo>
                <a:lnTo>
                  <a:pt x="391294" y="300418"/>
                </a:lnTo>
                <a:lnTo>
                  <a:pt x="362927" y="328803"/>
                </a:lnTo>
                <a:lnTo>
                  <a:pt x="411172" y="328803"/>
                </a:lnTo>
                <a:lnTo>
                  <a:pt x="415201" y="323088"/>
                </a:lnTo>
                <a:lnTo>
                  <a:pt x="420111" y="312039"/>
                </a:lnTo>
                <a:lnTo>
                  <a:pt x="422629" y="300418"/>
                </a:lnTo>
                <a:lnTo>
                  <a:pt x="422753" y="288226"/>
                </a:lnTo>
                <a:lnTo>
                  <a:pt x="420484" y="275463"/>
                </a:lnTo>
                <a:lnTo>
                  <a:pt x="416162" y="263435"/>
                </a:lnTo>
                <a:lnTo>
                  <a:pt x="410758" y="254254"/>
                </a:lnTo>
                <a:close/>
              </a:path>
              <a:path w="1092835" h="422909">
                <a:moveTo>
                  <a:pt x="456450" y="204978"/>
                </a:moveTo>
                <a:lnTo>
                  <a:pt x="428294" y="212471"/>
                </a:lnTo>
                <a:lnTo>
                  <a:pt x="458825" y="327025"/>
                </a:lnTo>
                <a:lnTo>
                  <a:pt x="489127" y="318897"/>
                </a:lnTo>
                <a:lnTo>
                  <a:pt x="479704" y="283464"/>
                </a:lnTo>
                <a:lnTo>
                  <a:pt x="476301" y="270085"/>
                </a:lnTo>
                <a:lnTo>
                  <a:pt x="473884" y="259111"/>
                </a:lnTo>
                <a:lnTo>
                  <a:pt x="472453" y="250567"/>
                </a:lnTo>
                <a:lnTo>
                  <a:pt x="472022" y="244665"/>
                </a:lnTo>
                <a:lnTo>
                  <a:pt x="472059" y="237871"/>
                </a:lnTo>
                <a:lnTo>
                  <a:pt x="489826" y="222377"/>
                </a:lnTo>
                <a:lnTo>
                  <a:pt x="501175" y="222377"/>
                </a:lnTo>
                <a:lnTo>
                  <a:pt x="501269" y="221234"/>
                </a:lnTo>
                <a:lnTo>
                  <a:pt x="460781" y="221234"/>
                </a:lnTo>
                <a:lnTo>
                  <a:pt x="456450" y="204978"/>
                </a:lnTo>
                <a:close/>
              </a:path>
              <a:path w="1092835" h="422909">
                <a:moveTo>
                  <a:pt x="532396" y="138049"/>
                </a:moveTo>
                <a:lnTo>
                  <a:pt x="502094" y="146050"/>
                </a:lnTo>
                <a:lnTo>
                  <a:pt x="544233" y="304165"/>
                </a:lnTo>
                <a:lnTo>
                  <a:pt x="572389" y="296672"/>
                </a:lnTo>
                <a:lnTo>
                  <a:pt x="567905" y="279908"/>
                </a:lnTo>
                <a:lnTo>
                  <a:pt x="627188" y="279908"/>
                </a:lnTo>
                <a:lnTo>
                  <a:pt x="633068" y="273720"/>
                </a:lnTo>
                <a:lnTo>
                  <a:pt x="636189" y="268668"/>
                </a:lnTo>
                <a:lnTo>
                  <a:pt x="588769" y="268668"/>
                </a:lnTo>
                <a:lnTo>
                  <a:pt x="582610" y="267906"/>
                </a:lnTo>
                <a:lnTo>
                  <a:pt x="558406" y="236474"/>
                </a:lnTo>
                <a:lnTo>
                  <a:pt x="556194" y="220916"/>
                </a:lnTo>
                <a:lnTo>
                  <a:pt x="556886" y="214435"/>
                </a:lnTo>
                <a:lnTo>
                  <a:pt x="576611" y="194945"/>
                </a:lnTo>
                <a:lnTo>
                  <a:pt x="547573" y="194945"/>
                </a:lnTo>
                <a:lnTo>
                  <a:pt x="532396" y="138049"/>
                </a:lnTo>
                <a:close/>
              </a:path>
              <a:path w="1092835" h="422909">
                <a:moveTo>
                  <a:pt x="627188" y="279908"/>
                </a:moveTo>
                <a:lnTo>
                  <a:pt x="567905" y="279908"/>
                </a:lnTo>
                <a:lnTo>
                  <a:pt x="574205" y="284988"/>
                </a:lnTo>
                <a:lnTo>
                  <a:pt x="580986" y="288417"/>
                </a:lnTo>
                <a:lnTo>
                  <a:pt x="588213" y="289941"/>
                </a:lnTo>
                <a:lnTo>
                  <a:pt x="595452" y="291592"/>
                </a:lnTo>
                <a:lnTo>
                  <a:pt x="602335" y="291465"/>
                </a:lnTo>
                <a:lnTo>
                  <a:pt x="608888" y="289687"/>
                </a:lnTo>
                <a:lnTo>
                  <a:pt x="618223" y="286190"/>
                </a:lnTo>
                <a:lnTo>
                  <a:pt x="626283" y="280860"/>
                </a:lnTo>
                <a:lnTo>
                  <a:pt x="627188" y="279908"/>
                </a:lnTo>
                <a:close/>
              </a:path>
              <a:path w="1092835" h="422909">
                <a:moveTo>
                  <a:pt x="631312" y="193548"/>
                </a:moveTo>
                <a:lnTo>
                  <a:pt x="582041" y="193548"/>
                </a:lnTo>
                <a:lnTo>
                  <a:pt x="588886" y="194818"/>
                </a:lnTo>
                <a:lnTo>
                  <a:pt x="595172" y="199263"/>
                </a:lnTo>
                <a:lnTo>
                  <a:pt x="611693" y="234418"/>
                </a:lnTo>
                <a:lnTo>
                  <a:pt x="612335" y="242157"/>
                </a:lnTo>
                <a:lnTo>
                  <a:pt x="611764" y="248896"/>
                </a:lnTo>
                <a:lnTo>
                  <a:pt x="588769" y="268668"/>
                </a:lnTo>
                <a:lnTo>
                  <a:pt x="636189" y="268668"/>
                </a:lnTo>
                <a:lnTo>
                  <a:pt x="638581" y="264795"/>
                </a:lnTo>
                <a:lnTo>
                  <a:pt x="642352" y="254440"/>
                </a:lnTo>
                <a:lnTo>
                  <a:pt x="643931" y="242824"/>
                </a:lnTo>
                <a:lnTo>
                  <a:pt x="643314" y="229969"/>
                </a:lnTo>
                <a:lnTo>
                  <a:pt x="640499" y="215900"/>
                </a:lnTo>
                <a:lnTo>
                  <a:pt x="636081" y="202775"/>
                </a:lnTo>
                <a:lnTo>
                  <a:pt x="631312" y="193548"/>
                </a:lnTo>
                <a:close/>
              </a:path>
              <a:path w="1092835" h="422909">
                <a:moveTo>
                  <a:pt x="501175" y="222377"/>
                </a:moveTo>
                <a:lnTo>
                  <a:pt x="489826" y="222377"/>
                </a:lnTo>
                <a:lnTo>
                  <a:pt x="495007" y="222758"/>
                </a:lnTo>
                <a:lnTo>
                  <a:pt x="500989" y="224663"/>
                </a:lnTo>
                <a:lnTo>
                  <a:pt x="501175" y="222377"/>
                </a:lnTo>
                <a:close/>
              </a:path>
              <a:path w="1092835" h="422909">
                <a:moveTo>
                  <a:pt x="488759" y="193548"/>
                </a:moveTo>
                <a:lnTo>
                  <a:pt x="481850" y="195326"/>
                </a:lnTo>
                <a:lnTo>
                  <a:pt x="476961" y="196723"/>
                </a:lnTo>
                <a:lnTo>
                  <a:pt x="472922" y="199009"/>
                </a:lnTo>
                <a:lnTo>
                  <a:pt x="469734" y="202565"/>
                </a:lnTo>
                <a:lnTo>
                  <a:pt x="466534" y="205994"/>
                </a:lnTo>
                <a:lnTo>
                  <a:pt x="463550" y="212217"/>
                </a:lnTo>
                <a:lnTo>
                  <a:pt x="460781" y="221234"/>
                </a:lnTo>
                <a:lnTo>
                  <a:pt x="501269" y="221234"/>
                </a:lnTo>
                <a:lnTo>
                  <a:pt x="503339" y="195834"/>
                </a:lnTo>
                <a:lnTo>
                  <a:pt x="495922" y="193675"/>
                </a:lnTo>
                <a:lnTo>
                  <a:pt x="488759" y="193548"/>
                </a:lnTo>
                <a:close/>
              </a:path>
              <a:path w="1092835" h="422909">
                <a:moveTo>
                  <a:pt x="586802" y="168413"/>
                </a:moveTo>
                <a:lnTo>
                  <a:pt x="547573" y="194945"/>
                </a:lnTo>
                <a:lnTo>
                  <a:pt x="576611" y="194945"/>
                </a:lnTo>
                <a:lnTo>
                  <a:pt x="582041" y="193548"/>
                </a:lnTo>
                <a:lnTo>
                  <a:pt x="631312" y="193548"/>
                </a:lnTo>
                <a:lnTo>
                  <a:pt x="596666" y="168814"/>
                </a:lnTo>
                <a:lnTo>
                  <a:pt x="586802" y="168413"/>
                </a:lnTo>
                <a:close/>
              </a:path>
              <a:path w="1092835" h="422909">
                <a:moveTo>
                  <a:pt x="705858" y="136820"/>
                </a:moveTo>
                <a:lnTo>
                  <a:pt x="666176" y="155957"/>
                </a:lnTo>
                <a:lnTo>
                  <a:pt x="654083" y="187325"/>
                </a:lnTo>
                <a:lnTo>
                  <a:pt x="654468" y="199997"/>
                </a:lnTo>
                <a:lnTo>
                  <a:pt x="671800" y="243137"/>
                </a:lnTo>
                <a:lnTo>
                  <a:pt x="714105" y="260387"/>
                </a:lnTo>
                <a:lnTo>
                  <a:pt x="728395" y="257937"/>
                </a:lnTo>
                <a:lnTo>
                  <a:pt x="760257" y="236982"/>
                </a:lnTo>
                <a:lnTo>
                  <a:pt x="715708" y="236982"/>
                </a:lnTo>
                <a:lnTo>
                  <a:pt x="709218" y="236093"/>
                </a:lnTo>
                <a:lnTo>
                  <a:pt x="703211" y="232283"/>
                </a:lnTo>
                <a:lnTo>
                  <a:pt x="697204" y="228600"/>
                </a:lnTo>
                <a:lnTo>
                  <a:pt x="692899" y="222250"/>
                </a:lnTo>
                <a:lnTo>
                  <a:pt x="690295" y="213233"/>
                </a:lnTo>
                <a:lnTo>
                  <a:pt x="760486" y="194564"/>
                </a:lnTo>
                <a:lnTo>
                  <a:pt x="685888" y="194564"/>
                </a:lnTo>
                <a:lnTo>
                  <a:pt x="683602" y="186309"/>
                </a:lnTo>
                <a:lnTo>
                  <a:pt x="683983" y="179197"/>
                </a:lnTo>
                <a:lnTo>
                  <a:pt x="690041" y="167259"/>
                </a:lnTo>
                <a:lnTo>
                  <a:pt x="694867" y="163449"/>
                </a:lnTo>
                <a:lnTo>
                  <a:pt x="707669" y="160020"/>
                </a:lnTo>
                <a:lnTo>
                  <a:pt x="752386" y="160020"/>
                </a:lnTo>
                <a:lnTo>
                  <a:pt x="747276" y="152945"/>
                </a:lnTo>
                <a:lnTo>
                  <a:pt x="738301" y="145161"/>
                </a:lnTo>
                <a:lnTo>
                  <a:pt x="728271" y="139920"/>
                </a:lnTo>
                <a:lnTo>
                  <a:pt x="717457" y="137144"/>
                </a:lnTo>
                <a:lnTo>
                  <a:pt x="705858" y="136820"/>
                </a:lnTo>
                <a:close/>
              </a:path>
              <a:path w="1092835" h="422909">
                <a:moveTo>
                  <a:pt x="769175" y="210693"/>
                </a:moveTo>
                <a:lnTo>
                  <a:pt x="737616" y="213614"/>
                </a:lnTo>
                <a:lnTo>
                  <a:pt x="737501" y="219837"/>
                </a:lnTo>
                <a:lnTo>
                  <a:pt x="736168" y="224663"/>
                </a:lnTo>
                <a:lnTo>
                  <a:pt x="731075" y="231521"/>
                </a:lnTo>
                <a:lnTo>
                  <a:pt x="727430" y="233934"/>
                </a:lnTo>
                <a:lnTo>
                  <a:pt x="722680" y="235204"/>
                </a:lnTo>
                <a:lnTo>
                  <a:pt x="715708" y="236982"/>
                </a:lnTo>
                <a:lnTo>
                  <a:pt x="760257" y="236982"/>
                </a:lnTo>
                <a:lnTo>
                  <a:pt x="762099" y="234410"/>
                </a:lnTo>
                <a:lnTo>
                  <a:pt x="765562" y="227266"/>
                </a:lnTo>
                <a:lnTo>
                  <a:pt x="767920" y="219360"/>
                </a:lnTo>
                <a:lnTo>
                  <a:pt x="769175" y="210693"/>
                </a:lnTo>
                <a:close/>
              </a:path>
              <a:path w="1092835" h="422909">
                <a:moveTo>
                  <a:pt x="752386" y="160020"/>
                </a:moveTo>
                <a:lnTo>
                  <a:pt x="707669" y="160020"/>
                </a:lnTo>
                <a:lnTo>
                  <a:pt x="713524" y="160909"/>
                </a:lnTo>
                <a:lnTo>
                  <a:pt x="724585" y="167767"/>
                </a:lnTo>
                <a:lnTo>
                  <a:pt x="728624" y="173863"/>
                </a:lnTo>
                <a:lnTo>
                  <a:pt x="731177" y="182499"/>
                </a:lnTo>
                <a:lnTo>
                  <a:pt x="685888" y="194564"/>
                </a:lnTo>
                <a:lnTo>
                  <a:pt x="760486" y="194564"/>
                </a:lnTo>
                <a:lnTo>
                  <a:pt x="766216" y="193040"/>
                </a:lnTo>
                <a:lnTo>
                  <a:pt x="761235" y="176897"/>
                </a:lnTo>
                <a:lnTo>
                  <a:pt x="754921" y="163528"/>
                </a:lnTo>
                <a:lnTo>
                  <a:pt x="752386" y="160020"/>
                </a:lnTo>
                <a:close/>
              </a:path>
              <a:path w="1092835" h="422909">
                <a:moveTo>
                  <a:pt x="828083" y="104235"/>
                </a:moveTo>
                <a:lnTo>
                  <a:pt x="788401" y="123392"/>
                </a:lnTo>
                <a:lnTo>
                  <a:pt x="776308" y="154749"/>
                </a:lnTo>
                <a:lnTo>
                  <a:pt x="776692" y="167413"/>
                </a:lnTo>
                <a:lnTo>
                  <a:pt x="794025" y="210552"/>
                </a:lnTo>
                <a:lnTo>
                  <a:pt x="836330" y="227820"/>
                </a:lnTo>
                <a:lnTo>
                  <a:pt x="850620" y="225298"/>
                </a:lnTo>
                <a:lnTo>
                  <a:pt x="882474" y="204470"/>
                </a:lnTo>
                <a:lnTo>
                  <a:pt x="837933" y="204470"/>
                </a:lnTo>
                <a:lnTo>
                  <a:pt x="831443" y="203454"/>
                </a:lnTo>
                <a:lnTo>
                  <a:pt x="825436" y="199771"/>
                </a:lnTo>
                <a:lnTo>
                  <a:pt x="819429" y="195961"/>
                </a:lnTo>
                <a:lnTo>
                  <a:pt x="815124" y="189611"/>
                </a:lnTo>
                <a:lnTo>
                  <a:pt x="812507" y="180721"/>
                </a:lnTo>
                <a:lnTo>
                  <a:pt x="882710" y="162052"/>
                </a:lnTo>
                <a:lnTo>
                  <a:pt x="808113" y="162052"/>
                </a:lnTo>
                <a:lnTo>
                  <a:pt x="805827" y="153797"/>
                </a:lnTo>
                <a:lnTo>
                  <a:pt x="806208" y="146685"/>
                </a:lnTo>
                <a:lnTo>
                  <a:pt x="812266" y="134747"/>
                </a:lnTo>
                <a:lnTo>
                  <a:pt x="817092" y="130810"/>
                </a:lnTo>
                <a:lnTo>
                  <a:pt x="823709" y="129159"/>
                </a:lnTo>
                <a:lnTo>
                  <a:pt x="829894" y="127508"/>
                </a:lnTo>
                <a:lnTo>
                  <a:pt x="874632" y="127508"/>
                </a:lnTo>
                <a:lnTo>
                  <a:pt x="869501" y="120380"/>
                </a:lnTo>
                <a:lnTo>
                  <a:pt x="860526" y="112522"/>
                </a:lnTo>
                <a:lnTo>
                  <a:pt x="850496" y="107283"/>
                </a:lnTo>
                <a:lnTo>
                  <a:pt x="839682" y="104521"/>
                </a:lnTo>
                <a:lnTo>
                  <a:pt x="828083" y="104235"/>
                </a:lnTo>
                <a:close/>
              </a:path>
              <a:path w="1092835" h="422909">
                <a:moveTo>
                  <a:pt x="891400" y="178054"/>
                </a:moveTo>
                <a:lnTo>
                  <a:pt x="859840" y="180975"/>
                </a:lnTo>
                <a:lnTo>
                  <a:pt x="859726" y="187198"/>
                </a:lnTo>
                <a:lnTo>
                  <a:pt x="858393" y="192024"/>
                </a:lnTo>
                <a:lnTo>
                  <a:pt x="855853" y="195453"/>
                </a:lnTo>
                <a:lnTo>
                  <a:pt x="853300" y="199009"/>
                </a:lnTo>
                <a:lnTo>
                  <a:pt x="849655" y="201295"/>
                </a:lnTo>
                <a:lnTo>
                  <a:pt x="837933" y="204470"/>
                </a:lnTo>
                <a:lnTo>
                  <a:pt x="882474" y="204470"/>
                </a:lnTo>
                <a:lnTo>
                  <a:pt x="884324" y="201878"/>
                </a:lnTo>
                <a:lnTo>
                  <a:pt x="887787" y="194691"/>
                </a:lnTo>
                <a:lnTo>
                  <a:pt x="890144" y="186741"/>
                </a:lnTo>
                <a:lnTo>
                  <a:pt x="891400" y="178054"/>
                </a:lnTo>
                <a:close/>
              </a:path>
              <a:path w="1092835" h="422909">
                <a:moveTo>
                  <a:pt x="913625" y="36449"/>
                </a:moveTo>
                <a:lnTo>
                  <a:pt x="883310" y="44450"/>
                </a:lnTo>
                <a:lnTo>
                  <a:pt x="925461" y="202565"/>
                </a:lnTo>
                <a:lnTo>
                  <a:pt x="955763" y="194564"/>
                </a:lnTo>
                <a:lnTo>
                  <a:pt x="913625" y="36449"/>
                </a:lnTo>
                <a:close/>
              </a:path>
              <a:path w="1092835" h="422909">
                <a:moveTo>
                  <a:pt x="874632" y="127508"/>
                </a:moveTo>
                <a:lnTo>
                  <a:pt x="829894" y="127508"/>
                </a:lnTo>
                <a:lnTo>
                  <a:pt x="835748" y="128270"/>
                </a:lnTo>
                <a:lnTo>
                  <a:pt x="846810" y="135128"/>
                </a:lnTo>
                <a:lnTo>
                  <a:pt x="850849" y="141224"/>
                </a:lnTo>
                <a:lnTo>
                  <a:pt x="853401" y="149987"/>
                </a:lnTo>
                <a:lnTo>
                  <a:pt x="808113" y="162052"/>
                </a:lnTo>
                <a:lnTo>
                  <a:pt x="882710" y="162052"/>
                </a:lnTo>
                <a:lnTo>
                  <a:pt x="888441" y="160528"/>
                </a:lnTo>
                <a:lnTo>
                  <a:pt x="883459" y="144383"/>
                </a:lnTo>
                <a:lnTo>
                  <a:pt x="877146" y="131000"/>
                </a:lnTo>
                <a:lnTo>
                  <a:pt x="874632" y="127508"/>
                </a:lnTo>
                <a:close/>
              </a:path>
              <a:path w="1092835" h="422909">
                <a:moveTo>
                  <a:pt x="1007152" y="56433"/>
                </a:moveTo>
                <a:lnTo>
                  <a:pt x="972562" y="73699"/>
                </a:lnTo>
                <a:lnTo>
                  <a:pt x="961724" y="103663"/>
                </a:lnTo>
                <a:lnTo>
                  <a:pt x="962340" y="116264"/>
                </a:lnTo>
                <a:lnTo>
                  <a:pt x="975402" y="154590"/>
                </a:lnTo>
                <a:lnTo>
                  <a:pt x="1009710" y="178641"/>
                </a:lnTo>
                <a:lnTo>
                  <a:pt x="1019313" y="179298"/>
                </a:lnTo>
                <a:lnTo>
                  <a:pt x="1029093" y="177800"/>
                </a:lnTo>
                <a:lnTo>
                  <a:pt x="1035557" y="176022"/>
                </a:lnTo>
                <a:lnTo>
                  <a:pt x="1041552" y="172720"/>
                </a:lnTo>
                <a:lnTo>
                  <a:pt x="1047064" y="167767"/>
                </a:lnTo>
                <a:lnTo>
                  <a:pt x="1052576" y="162941"/>
                </a:lnTo>
                <a:lnTo>
                  <a:pt x="1056792" y="156591"/>
                </a:lnTo>
                <a:lnTo>
                  <a:pt x="1058375" y="152409"/>
                </a:lnTo>
                <a:lnTo>
                  <a:pt x="1024926" y="152409"/>
                </a:lnTo>
                <a:lnTo>
                  <a:pt x="1018844" y="151653"/>
                </a:lnTo>
                <a:lnTo>
                  <a:pt x="995540" y="119888"/>
                </a:lnTo>
                <a:lnTo>
                  <a:pt x="993378" y="104489"/>
                </a:lnTo>
                <a:lnTo>
                  <a:pt x="994090" y="97992"/>
                </a:lnTo>
                <a:lnTo>
                  <a:pt x="995997" y="92329"/>
                </a:lnTo>
                <a:lnTo>
                  <a:pt x="999324" y="85344"/>
                </a:lnTo>
                <a:lnTo>
                  <a:pt x="1004582" y="80899"/>
                </a:lnTo>
                <a:lnTo>
                  <a:pt x="1019175" y="76962"/>
                </a:lnTo>
                <a:lnTo>
                  <a:pt x="1070699" y="76962"/>
                </a:lnTo>
                <a:lnTo>
                  <a:pt x="1067522" y="65024"/>
                </a:lnTo>
                <a:lnTo>
                  <a:pt x="1035088" y="65024"/>
                </a:lnTo>
                <a:lnTo>
                  <a:pt x="1025888" y="60001"/>
                </a:lnTo>
                <a:lnTo>
                  <a:pt x="1016577" y="57134"/>
                </a:lnTo>
                <a:lnTo>
                  <a:pt x="1007152" y="56433"/>
                </a:lnTo>
                <a:close/>
              </a:path>
              <a:path w="1092835" h="422909">
                <a:moveTo>
                  <a:pt x="1089833" y="148844"/>
                </a:moveTo>
                <a:lnTo>
                  <a:pt x="1059726" y="148844"/>
                </a:lnTo>
                <a:lnTo>
                  <a:pt x="1064209" y="165608"/>
                </a:lnTo>
                <a:lnTo>
                  <a:pt x="1092301" y="158115"/>
                </a:lnTo>
                <a:lnTo>
                  <a:pt x="1089833" y="148844"/>
                </a:lnTo>
                <a:close/>
              </a:path>
              <a:path w="1092835" h="422909">
                <a:moveTo>
                  <a:pt x="1070699" y="76962"/>
                </a:moveTo>
                <a:lnTo>
                  <a:pt x="1019175" y="76962"/>
                </a:lnTo>
                <a:lnTo>
                  <a:pt x="1026020" y="78232"/>
                </a:lnTo>
                <a:lnTo>
                  <a:pt x="1032319" y="82804"/>
                </a:lnTo>
                <a:lnTo>
                  <a:pt x="1048763" y="117774"/>
                </a:lnTo>
                <a:lnTo>
                  <a:pt x="1049305" y="125333"/>
                </a:lnTo>
                <a:lnTo>
                  <a:pt x="1048638" y="132010"/>
                </a:lnTo>
                <a:lnTo>
                  <a:pt x="1024926" y="152409"/>
                </a:lnTo>
                <a:lnTo>
                  <a:pt x="1058375" y="152409"/>
                </a:lnTo>
                <a:lnTo>
                  <a:pt x="1059726" y="148844"/>
                </a:lnTo>
                <a:lnTo>
                  <a:pt x="1089833" y="148844"/>
                </a:lnTo>
                <a:lnTo>
                  <a:pt x="1070699" y="76962"/>
                </a:lnTo>
                <a:close/>
              </a:path>
              <a:path w="1092835" h="422909">
                <a:moveTo>
                  <a:pt x="1050213" y="0"/>
                </a:moveTo>
                <a:lnTo>
                  <a:pt x="1019898" y="8128"/>
                </a:lnTo>
                <a:lnTo>
                  <a:pt x="1035088" y="65024"/>
                </a:lnTo>
                <a:lnTo>
                  <a:pt x="1067522" y="65024"/>
                </a:lnTo>
                <a:lnTo>
                  <a:pt x="1050213" y="0"/>
                </a:lnTo>
                <a:close/>
              </a:path>
            </a:pathLst>
          </a:custGeom>
          <a:solidFill>
            <a:srgbClr val="000000"/>
          </a:solidFill>
        </p:spPr>
        <p:txBody>
          <a:bodyPr wrap="square" lIns="0" tIns="0" rIns="0" bIns="0" rtlCol="0"/>
          <a:lstStyle/>
          <a:p>
            <a:endParaRPr/>
          </a:p>
        </p:txBody>
      </p:sp>
      <p:sp>
        <p:nvSpPr>
          <p:cNvPr id="7" name="object 7"/>
          <p:cNvSpPr txBox="1"/>
          <p:nvPr/>
        </p:nvSpPr>
        <p:spPr>
          <a:xfrm>
            <a:off x="1185672" y="4529328"/>
            <a:ext cx="7015480" cy="1385570"/>
          </a:xfrm>
          <a:prstGeom prst="rect">
            <a:avLst/>
          </a:prstGeom>
          <a:solidFill>
            <a:srgbClr val="FFFFFF"/>
          </a:solidFill>
        </p:spPr>
        <p:txBody>
          <a:bodyPr vert="horz" wrap="square" lIns="0" tIns="41275" rIns="0" bIns="0" rtlCol="0">
            <a:spAutoFit/>
          </a:bodyPr>
          <a:lstStyle/>
          <a:p>
            <a:pPr marL="91440" marR="2256155" algn="just">
              <a:lnSpc>
                <a:spcPct val="100000"/>
              </a:lnSpc>
              <a:spcBef>
                <a:spcPts val="325"/>
              </a:spcBef>
            </a:pPr>
            <a:r>
              <a:rPr sz="1400" dirty="0">
                <a:latin typeface="Arial"/>
                <a:cs typeface="Arial"/>
              </a:rPr>
              <a:t>1A</a:t>
            </a:r>
            <a:r>
              <a:rPr sz="1400" spc="-85" dirty="0">
                <a:latin typeface="Arial"/>
                <a:cs typeface="Arial"/>
              </a:rPr>
              <a:t> </a:t>
            </a:r>
            <a:r>
              <a:rPr sz="1400" dirty="0">
                <a:latin typeface="Arial"/>
                <a:cs typeface="Arial"/>
              </a:rPr>
              <a:t>–</a:t>
            </a:r>
            <a:r>
              <a:rPr sz="1400" spc="-25" dirty="0">
                <a:latin typeface="Arial"/>
                <a:cs typeface="Arial"/>
              </a:rPr>
              <a:t> </a:t>
            </a:r>
            <a:r>
              <a:rPr sz="1400" dirty="0">
                <a:latin typeface="Arial"/>
                <a:cs typeface="Arial"/>
              </a:rPr>
              <a:t>Herinschakeling</a:t>
            </a:r>
            <a:r>
              <a:rPr sz="1400" spc="-40" dirty="0">
                <a:latin typeface="Arial"/>
                <a:cs typeface="Arial"/>
              </a:rPr>
              <a:t> </a:t>
            </a:r>
            <a:r>
              <a:rPr sz="1400" dirty="0">
                <a:latin typeface="Arial"/>
                <a:cs typeface="Arial"/>
              </a:rPr>
              <a:t>toegelaten</a:t>
            </a:r>
            <a:r>
              <a:rPr sz="1400" spc="-50" dirty="0">
                <a:latin typeface="Arial"/>
                <a:cs typeface="Arial"/>
              </a:rPr>
              <a:t> </a:t>
            </a:r>
            <a:r>
              <a:rPr sz="1400" spc="-5" dirty="0">
                <a:latin typeface="Arial"/>
                <a:cs typeface="Arial"/>
              </a:rPr>
              <a:t>na</a:t>
            </a:r>
            <a:r>
              <a:rPr sz="1400" spc="-25" dirty="0">
                <a:latin typeface="Arial"/>
                <a:cs typeface="Arial"/>
              </a:rPr>
              <a:t> </a:t>
            </a:r>
            <a:r>
              <a:rPr sz="1400" dirty="0">
                <a:latin typeface="Arial"/>
                <a:cs typeface="Arial"/>
              </a:rPr>
              <a:t>uitschakeling</a:t>
            </a:r>
            <a:r>
              <a:rPr sz="1400" spc="-40" dirty="0">
                <a:latin typeface="Arial"/>
                <a:cs typeface="Arial"/>
              </a:rPr>
              <a:t> </a:t>
            </a:r>
            <a:r>
              <a:rPr sz="1400" dirty="0">
                <a:latin typeface="Arial"/>
                <a:cs typeface="Arial"/>
              </a:rPr>
              <a:t>–</a:t>
            </a:r>
            <a:r>
              <a:rPr sz="1400" spc="-25" dirty="0">
                <a:latin typeface="Arial"/>
                <a:cs typeface="Arial"/>
              </a:rPr>
              <a:t> </a:t>
            </a:r>
            <a:r>
              <a:rPr sz="1400" spc="-5" dirty="0">
                <a:latin typeface="Arial"/>
                <a:cs typeface="Arial"/>
              </a:rPr>
              <a:t>mode</a:t>
            </a:r>
            <a:r>
              <a:rPr sz="1400" spc="-25" dirty="0">
                <a:latin typeface="Arial"/>
                <a:cs typeface="Arial"/>
              </a:rPr>
              <a:t> </a:t>
            </a:r>
            <a:r>
              <a:rPr sz="1400" dirty="0">
                <a:latin typeface="Arial"/>
                <a:cs typeface="Arial"/>
              </a:rPr>
              <a:t>1  </a:t>
            </a:r>
            <a:r>
              <a:rPr sz="1400" spc="-5" dirty="0">
                <a:latin typeface="Arial"/>
                <a:cs typeface="Arial"/>
              </a:rPr>
              <a:t>1B </a:t>
            </a:r>
            <a:r>
              <a:rPr sz="1400" dirty="0">
                <a:latin typeface="Arial"/>
                <a:cs typeface="Arial"/>
              </a:rPr>
              <a:t>– </a:t>
            </a:r>
            <a:r>
              <a:rPr sz="1400" dirty="0">
                <a:latin typeface="Times New Roman"/>
                <a:cs typeface="Times New Roman"/>
              </a:rPr>
              <a:t>Herinschakeling niet toegelaten na </a:t>
            </a:r>
            <a:r>
              <a:rPr sz="1400" spc="-5" dirty="0">
                <a:latin typeface="Times New Roman"/>
                <a:cs typeface="Times New Roman"/>
              </a:rPr>
              <a:t>uitschakeling </a:t>
            </a:r>
            <a:r>
              <a:rPr sz="1400" dirty="0">
                <a:latin typeface="Arial"/>
                <a:cs typeface="Arial"/>
              </a:rPr>
              <a:t>– </a:t>
            </a:r>
            <a:r>
              <a:rPr sz="1400" spc="-5" dirty="0">
                <a:latin typeface="Arial"/>
                <a:cs typeface="Arial"/>
              </a:rPr>
              <a:t>mode </a:t>
            </a:r>
            <a:r>
              <a:rPr sz="1400" dirty="0">
                <a:latin typeface="Arial"/>
                <a:cs typeface="Arial"/>
              </a:rPr>
              <a:t>1  3A – </a:t>
            </a:r>
            <a:r>
              <a:rPr sz="1400" dirty="0">
                <a:latin typeface="Times New Roman"/>
                <a:cs typeface="Times New Roman"/>
              </a:rPr>
              <a:t>Herinschakeling toegelaten na uitschakeling </a:t>
            </a:r>
            <a:r>
              <a:rPr sz="1400" dirty="0">
                <a:latin typeface="Arial"/>
                <a:cs typeface="Arial"/>
              </a:rPr>
              <a:t>– </a:t>
            </a:r>
            <a:r>
              <a:rPr sz="1400" spc="-5" dirty="0">
                <a:latin typeface="Arial"/>
                <a:cs typeface="Arial"/>
              </a:rPr>
              <a:t>mode</a:t>
            </a:r>
            <a:r>
              <a:rPr sz="1400" spc="-250" dirty="0">
                <a:latin typeface="Arial"/>
                <a:cs typeface="Arial"/>
              </a:rPr>
              <a:t> </a:t>
            </a:r>
            <a:r>
              <a:rPr sz="1400" dirty="0">
                <a:latin typeface="Arial"/>
                <a:cs typeface="Arial"/>
              </a:rPr>
              <a:t>3</a:t>
            </a:r>
            <a:endParaRPr sz="1400">
              <a:latin typeface="Arial"/>
              <a:cs typeface="Arial"/>
            </a:endParaRPr>
          </a:p>
          <a:p>
            <a:pPr marL="91440" algn="just">
              <a:lnSpc>
                <a:spcPct val="100000"/>
              </a:lnSpc>
            </a:pPr>
            <a:r>
              <a:rPr sz="1400" dirty="0">
                <a:latin typeface="Arial"/>
                <a:cs typeface="Arial"/>
              </a:rPr>
              <a:t>3B – </a:t>
            </a:r>
            <a:r>
              <a:rPr sz="1400" dirty="0">
                <a:latin typeface="Times New Roman"/>
                <a:cs typeface="Times New Roman"/>
              </a:rPr>
              <a:t>Herinschakeling niet toegelaten na uitschakeling </a:t>
            </a:r>
            <a:r>
              <a:rPr sz="1400" dirty="0">
                <a:latin typeface="Arial"/>
                <a:cs typeface="Arial"/>
              </a:rPr>
              <a:t>– mode</a:t>
            </a:r>
            <a:r>
              <a:rPr sz="1400" spc="-140" dirty="0">
                <a:latin typeface="Arial"/>
                <a:cs typeface="Arial"/>
              </a:rPr>
              <a:t> </a:t>
            </a:r>
            <a:r>
              <a:rPr sz="1400" dirty="0">
                <a:latin typeface="Arial"/>
                <a:cs typeface="Arial"/>
              </a:rPr>
              <a:t>3</a:t>
            </a:r>
            <a:endParaRPr sz="1400">
              <a:latin typeface="Arial"/>
              <a:cs typeface="Arial"/>
            </a:endParaRPr>
          </a:p>
          <a:p>
            <a:pPr marL="91440" marR="4392295">
              <a:lnSpc>
                <a:spcPct val="100000"/>
              </a:lnSpc>
              <a:spcBef>
                <a:spcPts val="5"/>
              </a:spcBef>
            </a:pPr>
            <a:r>
              <a:rPr sz="1400" dirty="0">
                <a:latin typeface="Arial"/>
                <a:cs typeface="Arial"/>
              </a:rPr>
              <a:t>Auto – </a:t>
            </a:r>
            <a:r>
              <a:rPr sz="1400" spc="-20" dirty="0">
                <a:latin typeface="Arial"/>
                <a:cs typeface="Arial"/>
              </a:rPr>
              <a:t>Toelating</a:t>
            </a:r>
            <a:r>
              <a:rPr sz="1400" spc="-105" dirty="0">
                <a:latin typeface="Arial"/>
                <a:cs typeface="Arial"/>
              </a:rPr>
              <a:t> </a:t>
            </a:r>
            <a:r>
              <a:rPr sz="1400" spc="-5" dirty="0">
                <a:latin typeface="Arial"/>
                <a:cs typeface="Arial"/>
              </a:rPr>
              <a:t>afstandssturing  OFF </a:t>
            </a:r>
            <a:r>
              <a:rPr sz="1400" dirty="0">
                <a:latin typeface="Arial"/>
                <a:cs typeface="Arial"/>
              </a:rPr>
              <a:t>– </a:t>
            </a:r>
            <a:r>
              <a:rPr sz="1400" spc="-15" dirty="0">
                <a:latin typeface="Arial"/>
                <a:cs typeface="Arial"/>
              </a:rPr>
              <a:t>Verbod</a:t>
            </a:r>
            <a:r>
              <a:rPr sz="1400" spc="-70" dirty="0">
                <a:latin typeface="Arial"/>
                <a:cs typeface="Arial"/>
              </a:rPr>
              <a:t> </a:t>
            </a:r>
            <a:r>
              <a:rPr sz="1400" spc="-5" dirty="0">
                <a:latin typeface="Arial"/>
                <a:cs typeface="Arial"/>
              </a:rPr>
              <a:t>afstandssturing</a:t>
            </a:r>
            <a:endParaRPr sz="1400">
              <a:latin typeface="Arial"/>
              <a:cs typeface="Arial"/>
            </a:endParaRPr>
          </a:p>
        </p:txBody>
      </p:sp>
      <p:sp>
        <p:nvSpPr>
          <p:cNvPr id="8" name="object 8"/>
          <p:cNvSpPr txBox="1">
            <a:spLocks noGrp="1"/>
          </p:cNvSpPr>
          <p:nvPr>
            <p:ph type="title"/>
          </p:nvPr>
        </p:nvSpPr>
        <p:spPr>
          <a:xfrm>
            <a:off x="932484" y="232028"/>
            <a:ext cx="730059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8°) </a:t>
            </a:r>
            <a:r>
              <a:rPr sz="2400" u="none" spc="-20" dirty="0"/>
              <a:t>Toestellen </a:t>
            </a:r>
            <a:r>
              <a:rPr sz="2400" u="none" spc="-5" dirty="0"/>
              <a:t>voor </a:t>
            </a:r>
            <a:r>
              <a:rPr sz="2400" u="none" dirty="0"/>
              <a:t>auto. wederinschakeling</a:t>
            </a:r>
            <a:r>
              <a:rPr sz="2400" u="none" spc="-70" dirty="0"/>
              <a:t> </a:t>
            </a:r>
            <a:r>
              <a:rPr sz="2400" u="none" spc="-5" dirty="0"/>
              <a:t>(ARD)</a:t>
            </a:r>
            <a:endParaRPr sz="24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66186" y="252476"/>
            <a:ext cx="3634740"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9°) </a:t>
            </a:r>
            <a:r>
              <a:rPr sz="2400" u="none" dirty="0"/>
              <a:t>Uitwendige</a:t>
            </a:r>
            <a:r>
              <a:rPr sz="2400" u="none" spc="-105" dirty="0"/>
              <a:t> </a:t>
            </a:r>
            <a:r>
              <a:rPr sz="2400" u="none" dirty="0"/>
              <a:t>invloeden</a:t>
            </a:r>
            <a:endParaRPr sz="2400"/>
          </a:p>
        </p:txBody>
      </p:sp>
      <p:sp>
        <p:nvSpPr>
          <p:cNvPr id="3" name="object 3"/>
          <p:cNvSpPr txBox="1"/>
          <p:nvPr/>
        </p:nvSpPr>
        <p:spPr>
          <a:xfrm>
            <a:off x="527405" y="1042796"/>
            <a:ext cx="8096250" cy="2952115"/>
          </a:xfrm>
          <a:prstGeom prst="rect">
            <a:avLst/>
          </a:prstGeom>
        </p:spPr>
        <p:txBody>
          <a:bodyPr vert="horz" wrap="square" lIns="0" tIns="12700" rIns="0" bIns="0" rtlCol="0">
            <a:spAutoFit/>
          </a:bodyPr>
          <a:lstStyle/>
          <a:p>
            <a:pPr marL="12700">
              <a:lnSpc>
                <a:spcPct val="100000"/>
              </a:lnSpc>
              <a:spcBef>
                <a:spcPts val="100"/>
              </a:spcBef>
            </a:pPr>
            <a:r>
              <a:rPr sz="1500" b="1" i="1" dirty="0">
                <a:solidFill>
                  <a:srgbClr val="404040"/>
                </a:solidFill>
                <a:latin typeface="Arial"/>
                <a:cs typeface="Arial"/>
              </a:rPr>
              <a:t>Afdeling 9.1.6. </a:t>
            </a:r>
            <a:r>
              <a:rPr sz="1500" b="1" i="1" spc="-5" dirty="0">
                <a:solidFill>
                  <a:srgbClr val="404040"/>
                </a:solidFill>
                <a:latin typeface="Arial"/>
                <a:cs typeface="Arial"/>
              </a:rPr>
              <a:t>Document met uitwendige</a:t>
            </a:r>
            <a:r>
              <a:rPr sz="1500" b="1" i="1" spc="-70" dirty="0">
                <a:solidFill>
                  <a:srgbClr val="404040"/>
                </a:solidFill>
                <a:latin typeface="Arial"/>
                <a:cs typeface="Arial"/>
              </a:rPr>
              <a:t> </a:t>
            </a:r>
            <a:r>
              <a:rPr sz="1500" b="1" i="1" spc="-5" dirty="0">
                <a:solidFill>
                  <a:srgbClr val="404040"/>
                </a:solidFill>
                <a:latin typeface="Arial"/>
                <a:cs typeface="Arial"/>
              </a:rPr>
              <a:t>invloeden</a:t>
            </a:r>
            <a:endParaRPr sz="1500">
              <a:latin typeface="Arial"/>
              <a:cs typeface="Arial"/>
            </a:endParaRPr>
          </a:p>
          <a:p>
            <a:pPr marL="355600" marR="610235" indent="-342900">
              <a:lnSpc>
                <a:spcPts val="1440"/>
              </a:lnSpc>
              <a:spcBef>
                <a:spcPts val="345"/>
              </a:spcBef>
              <a:buClr>
                <a:srgbClr val="002C77"/>
              </a:buClr>
              <a:buFont typeface="Wingdings"/>
              <a:buChar char=""/>
              <a:tabLst>
                <a:tab pos="354965" algn="l"/>
                <a:tab pos="355600" algn="l"/>
              </a:tabLst>
            </a:pPr>
            <a:r>
              <a:rPr sz="1500" spc="-5" dirty="0">
                <a:solidFill>
                  <a:srgbClr val="404040"/>
                </a:solidFill>
                <a:latin typeface="Arial"/>
                <a:cs typeface="Arial"/>
              </a:rPr>
              <a:t>De uitwendige invloeden </a:t>
            </a:r>
            <a:r>
              <a:rPr sz="1500" dirty="0">
                <a:solidFill>
                  <a:srgbClr val="404040"/>
                </a:solidFill>
                <a:latin typeface="Arial"/>
                <a:cs typeface="Arial"/>
              </a:rPr>
              <a:t>alsook </a:t>
            </a:r>
            <a:r>
              <a:rPr sz="1500" spc="-5" dirty="0">
                <a:solidFill>
                  <a:srgbClr val="404040"/>
                </a:solidFill>
                <a:latin typeface="Arial"/>
                <a:cs typeface="Arial"/>
              </a:rPr>
              <a:t>de </a:t>
            </a:r>
            <a:r>
              <a:rPr sz="1500" dirty="0">
                <a:solidFill>
                  <a:srgbClr val="404040"/>
                </a:solidFill>
                <a:latin typeface="Arial"/>
                <a:cs typeface="Arial"/>
              </a:rPr>
              <a:t>ruimten </a:t>
            </a:r>
            <a:r>
              <a:rPr sz="1500" spc="-5" dirty="0">
                <a:solidFill>
                  <a:srgbClr val="404040"/>
                </a:solidFill>
                <a:latin typeface="Arial"/>
                <a:cs typeface="Arial"/>
              </a:rPr>
              <a:t>waarin </a:t>
            </a:r>
            <a:r>
              <a:rPr sz="1500" dirty="0">
                <a:solidFill>
                  <a:srgbClr val="404040"/>
                </a:solidFill>
                <a:latin typeface="Arial"/>
                <a:cs typeface="Arial"/>
              </a:rPr>
              <a:t>deze </a:t>
            </a:r>
            <a:r>
              <a:rPr sz="1500" spc="-10" dirty="0">
                <a:solidFill>
                  <a:srgbClr val="404040"/>
                </a:solidFill>
                <a:latin typeface="Arial"/>
                <a:cs typeface="Arial"/>
              </a:rPr>
              <a:t>van </a:t>
            </a:r>
            <a:r>
              <a:rPr sz="1500" dirty="0">
                <a:solidFill>
                  <a:srgbClr val="404040"/>
                </a:solidFill>
                <a:latin typeface="Arial"/>
                <a:cs typeface="Arial"/>
              </a:rPr>
              <a:t>toepassing </a:t>
            </a:r>
            <a:r>
              <a:rPr sz="1500" spc="-5" dirty="0">
                <a:solidFill>
                  <a:srgbClr val="404040"/>
                </a:solidFill>
                <a:latin typeface="Arial"/>
                <a:cs typeface="Arial"/>
              </a:rPr>
              <a:t>zijn, worden  bepaald op basis </a:t>
            </a:r>
            <a:r>
              <a:rPr sz="1500" spc="-10" dirty="0">
                <a:solidFill>
                  <a:srgbClr val="404040"/>
                </a:solidFill>
                <a:latin typeface="Arial"/>
                <a:cs typeface="Arial"/>
              </a:rPr>
              <a:t>van </a:t>
            </a:r>
            <a:r>
              <a:rPr sz="1500" spc="-5" dirty="0">
                <a:solidFill>
                  <a:srgbClr val="404040"/>
                </a:solidFill>
                <a:latin typeface="Arial"/>
                <a:cs typeface="Arial"/>
              </a:rPr>
              <a:t>gegevens verstrekt door de </a:t>
            </a:r>
            <a:r>
              <a:rPr sz="1500" dirty="0">
                <a:solidFill>
                  <a:srgbClr val="404040"/>
                </a:solidFill>
                <a:latin typeface="Arial"/>
                <a:cs typeface="Arial"/>
              </a:rPr>
              <a:t>uitbater </a:t>
            </a:r>
            <a:r>
              <a:rPr sz="1500" spc="-10" dirty="0">
                <a:solidFill>
                  <a:srgbClr val="404040"/>
                </a:solidFill>
                <a:latin typeface="Arial"/>
                <a:cs typeface="Arial"/>
              </a:rPr>
              <a:t>van </a:t>
            </a:r>
            <a:r>
              <a:rPr sz="1500" dirty="0">
                <a:solidFill>
                  <a:srgbClr val="404040"/>
                </a:solidFill>
                <a:latin typeface="Arial"/>
                <a:cs typeface="Arial"/>
              </a:rPr>
              <a:t>de ruimten </a:t>
            </a:r>
            <a:r>
              <a:rPr sz="1500" spc="-5" dirty="0">
                <a:solidFill>
                  <a:srgbClr val="404040"/>
                </a:solidFill>
                <a:latin typeface="Arial"/>
                <a:cs typeface="Arial"/>
              </a:rPr>
              <a:t>waarin de  </a:t>
            </a:r>
            <a:r>
              <a:rPr sz="1500" dirty="0">
                <a:solidFill>
                  <a:srgbClr val="404040"/>
                </a:solidFill>
                <a:latin typeface="Arial"/>
                <a:cs typeface="Arial"/>
              </a:rPr>
              <a:t>installatie zich</a:t>
            </a:r>
            <a:r>
              <a:rPr sz="1500" spc="-40" dirty="0">
                <a:solidFill>
                  <a:srgbClr val="404040"/>
                </a:solidFill>
                <a:latin typeface="Arial"/>
                <a:cs typeface="Arial"/>
              </a:rPr>
              <a:t> </a:t>
            </a:r>
            <a:r>
              <a:rPr sz="1500" spc="-5" dirty="0">
                <a:solidFill>
                  <a:srgbClr val="404040"/>
                </a:solidFill>
                <a:latin typeface="Arial"/>
                <a:cs typeface="Arial"/>
              </a:rPr>
              <a:t>bevindt.</a:t>
            </a:r>
            <a:endParaRPr sz="1500">
              <a:latin typeface="Arial"/>
              <a:cs typeface="Arial"/>
            </a:endParaRPr>
          </a:p>
          <a:p>
            <a:pPr marL="355600" marR="75565" indent="-342900">
              <a:lnSpc>
                <a:spcPct val="80000"/>
              </a:lnSpc>
              <a:spcBef>
                <a:spcPts val="375"/>
              </a:spcBef>
              <a:buClr>
                <a:srgbClr val="002C77"/>
              </a:buClr>
              <a:buFont typeface="Wingdings"/>
              <a:buChar char=""/>
              <a:tabLst>
                <a:tab pos="354965" algn="l"/>
                <a:tab pos="355600" algn="l"/>
              </a:tabLst>
            </a:pPr>
            <a:r>
              <a:rPr sz="1500" dirty="0">
                <a:solidFill>
                  <a:srgbClr val="404040"/>
                </a:solidFill>
                <a:latin typeface="Arial"/>
                <a:cs typeface="Arial"/>
              </a:rPr>
              <a:t>Deze </a:t>
            </a:r>
            <a:r>
              <a:rPr sz="1500" spc="-5" dirty="0">
                <a:solidFill>
                  <a:srgbClr val="404040"/>
                </a:solidFill>
                <a:latin typeface="Arial"/>
                <a:cs typeface="Arial"/>
              </a:rPr>
              <a:t>gegevens </a:t>
            </a:r>
            <a:r>
              <a:rPr sz="1500" dirty="0">
                <a:solidFill>
                  <a:srgbClr val="404040"/>
                </a:solidFill>
                <a:latin typeface="Arial"/>
                <a:cs typeface="Arial"/>
              </a:rPr>
              <a:t>zijn aangebracht op het document </a:t>
            </a:r>
            <a:r>
              <a:rPr sz="1500" spc="-10" dirty="0">
                <a:solidFill>
                  <a:srgbClr val="404040"/>
                </a:solidFill>
                <a:latin typeface="Arial"/>
                <a:cs typeface="Arial"/>
              </a:rPr>
              <a:t>van </a:t>
            </a:r>
            <a:r>
              <a:rPr sz="1500" dirty="0">
                <a:solidFill>
                  <a:srgbClr val="404040"/>
                </a:solidFill>
                <a:latin typeface="Arial"/>
                <a:cs typeface="Arial"/>
              </a:rPr>
              <a:t>de </a:t>
            </a:r>
            <a:r>
              <a:rPr sz="1500" spc="-5" dirty="0">
                <a:solidFill>
                  <a:srgbClr val="404040"/>
                </a:solidFill>
                <a:latin typeface="Arial"/>
                <a:cs typeface="Arial"/>
              </a:rPr>
              <a:t>uitwendige invloeden. Het  document, </a:t>
            </a:r>
            <a:r>
              <a:rPr sz="1500" b="1" dirty="0">
                <a:solidFill>
                  <a:srgbClr val="FF0000"/>
                </a:solidFill>
                <a:latin typeface="Arial"/>
                <a:cs typeface="Arial"/>
              </a:rPr>
              <a:t>in </a:t>
            </a:r>
            <a:r>
              <a:rPr sz="1500" b="1" spc="-5" dirty="0">
                <a:solidFill>
                  <a:srgbClr val="FF0000"/>
                </a:solidFill>
                <a:latin typeface="Arial"/>
                <a:cs typeface="Arial"/>
              </a:rPr>
              <a:t>de </a:t>
            </a:r>
            <a:r>
              <a:rPr sz="1500" b="1" spc="-10" dirty="0">
                <a:solidFill>
                  <a:srgbClr val="FF0000"/>
                </a:solidFill>
                <a:latin typeface="Arial"/>
                <a:cs typeface="Arial"/>
              </a:rPr>
              <a:t>vorm </a:t>
            </a:r>
            <a:r>
              <a:rPr sz="1500" b="1" spc="-15" dirty="0">
                <a:solidFill>
                  <a:srgbClr val="FF0000"/>
                </a:solidFill>
                <a:latin typeface="Arial"/>
                <a:cs typeface="Arial"/>
              </a:rPr>
              <a:t>van </a:t>
            </a:r>
            <a:r>
              <a:rPr sz="1500" b="1" spc="-5" dirty="0">
                <a:solidFill>
                  <a:srgbClr val="FF0000"/>
                </a:solidFill>
                <a:latin typeface="Arial"/>
                <a:cs typeface="Arial"/>
              </a:rPr>
              <a:t>plan, </a:t>
            </a:r>
            <a:r>
              <a:rPr sz="1500" b="1" dirty="0">
                <a:solidFill>
                  <a:srgbClr val="FF0000"/>
                </a:solidFill>
                <a:latin typeface="Arial"/>
                <a:cs typeface="Arial"/>
              </a:rPr>
              <a:t>tabel </a:t>
            </a:r>
            <a:r>
              <a:rPr sz="1500" b="1" spc="-5" dirty="0">
                <a:solidFill>
                  <a:srgbClr val="FF0000"/>
                </a:solidFill>
                <a:latin typeface="Arial"/>
                <a:cs typeface="Arial"/>
              </a:rPr>
              <a:t>of </a:t>
            </a:r>
            <a:r>
              <a:rPr sz="1500" b="1" dirty="0">
                <a:solidFill>
                  <a:srgbClr val="FF0000"/>
                </a:solidFill>
                <a:latin typeface="Arial"/>
                <a:cs typeface="Arial"/>
              </a:rPr>
              <a:t>lijst, </a:t>
            </a:r>
            <a:r>
              <a:rPr sz="1500" spc="-5" dirty="0">
                <a:solidFill>
                  <a:srgbClr val="404040"/>
                </a:solidFill>
                <a:latin typeface="Arial"/>
                <a:cs typeface="Arial"/>
              </a:rPr>
              <a:t>bepaalt op </a:t>
            </a:r>
            <a:r>
              <a:rPr sz="1500" dirty="0">
                <a:solidFill>
                  <a:srgbClr val="404040"/>
                </a:solidFill>
                <a:latin typeface="Arial"/>
                <a:cs typeface="Arial"/>
              </a:rPr>
              <a:t>unieke </a:t>
            </a:r>
            <a:r>
              <a:rPr sz="1500" spc="-5" dirty="0">
                <a:solidFill>
                  <a:srgbClr val="404040"/>
                </a:solidFill>
                <a:latin typeface="Arial"/>
                <a:cs typeface="Arial"/>
              </a:rPr>
              <a:t>wijze </a:t>
            </a:r>
            <a:r>
              <a:rPr sz="1500" dirty="0">
                <a:solidFill>
                  <a:srgbClr val="404040"/>
                </a:solidFill>
                <a:latin typeface="Arial"/>
                <a:cs typeface="Arial"/>
              </a:rPr>
              <a:t>de </a:t>
            </a:r>
            <a:r>
              <a:rPr sz="1500" spc="-5" dirty="0">
                <a:solidFill>
                  <a:srgbClr val="404040"/>
                </a:solidFill>
                <a:latin typeface="Arial"/>
                <a:cs typeface="Arial"/>
              </a:rPr>
              <a:t>uitwendige  invloeden </a:t>
            </a:r>
            <a:r>
              <a:rPr sz="1500" spc="-10" dirty="0">
                <a:solidFill>
                  <a:srgbClr val="404040"/>
                </a:solidFill>
                <a:latin typeface="Arial"/>
                <a:cs typeface="Arial"/>
              </a:rPr>
              <a:t>van </a:t>
            </a:r>
            <a:r>
              <a:rPr sz="1500" dirty="0">
                <a:solidFill>
                  <a:srgbClr val="404040"/>
                </a:solidFill>
                <a:latin typeface="Arial"/>
                <a:cs typeface="Arial"/>
              </a:rPr>
              <a:t>de ruimten. In </a:t>
            </a:r>
            <a:r>
              <a:rPr sz="1500" spc="-5" dirty="0">
                <a:solidFill>
                  <a:srgbClr val="404040"/>
                </a:solidFill>
                <a:latin typeface="Arial"/>
                <a:cs typeface="Arial"/>
              </a:rPr>
              <a:t>het geval dat er geen </a:t>
            </a:r>
            <a:r>
              <a:rPr sz="1500" dirty="0">
                <a:solidFill>
                  <a:srgbClr val="404040"/>
                </a:solidFill>
                <a:latin typeface="Arial"/>
                <a:cs typeface="Arial"/>
              </a:rPr>
              <a:t>specifieke </a:t>
            </a:r>
            <a:r>
              <a:rPr sz="1500" spc="-5" dirty="0">
                <a:solidFill>
                  <a:srgbClr val="404040"/>
                </a:solidFill>
                <a:latin typeface="Arial"/>
                <a:cs typeface="Arial"/>
              </a:rPr>
              <a:t>uitwendige invloeden in  </a:t>
            </a:r>
            <a:r>
              <a:rPr sz="1500" dirty="0">
                <a:solidFill>
                  <a:srgbClr val="404040"/>
                </a:solidFill>
                <a:latin typeface="Arial"/>
                <a:cs typeface="Arial"/>
              </a:rPr>
              <a:t>aanmerking </a:t>
            </a:r>
            <a:r>
              <a:rPr sz="1500" spc="-5" dirty="0">
                <a:solidFill>
                  <a:srgbClr val="404040"/>
                </a:solidFill>
                <a:latin typeface="Arial"/>
                <a:cs typeface="Arial"/>
              </a:rPr>
              <a:t>zijn </a:t>
            </a:r>
            <a:r>
              <a:rPr sz="1500" dirty="0">
                <a:solidFill>
                  <a:srgbClr val="404040"/>
                </a:solidFill>
                <a:latin typeface="Arial"/>
                <a:cs typeface="Arial"/>
              </a:rPr>
              <a:t>te </a:t>
            </a:r>
            <a:r>
              <a:rPr sz="1500" spc="-5" dirty="0">
                <a:solidFill>
                  <a:srgbClr val="404040"/>
                </a:solidFill>
                <a:latin typeface="Arial"/>
                <a:cs typeface="Arial"/>
              </a:rPr>
              <a:t>nemen, zoals deze opgenomen in </a:t>
            </a:r>
            <a:r>
              <a:rPr sz="1500" dirty="0">
                <a:solidFill>
                  <a:srgbClr val="404040"/>
                </a:solidFill>
                <a:latin typeface="Arial"/>
                <a:cs typeface="Arial"/>
              </a:rPr>
              <a:t>de </a:t>
            </a:r>
            <a:r>
              <a:rPr sz="1500" spc="-5" dirty="0">
                <a:solidFill>
                  <a:srgbClr val="404040"/>
                </a:solidFill>
                <a:latin typeface="Arial"/>
                <a:cs typeface="Arial"/>
              </a:rPr>
              <a:t>hiernavolgende </a:t>
            </a:r>
            <a:r>
              <a:rPr sz="1500" dirty="0">
                <a:solidFill>
                  <a:srgbClr val="404040"/>
                </a:solidFill>
                <a:latin typeface="Arial"/>
                <a:cs typeface="Arial"/>
              </a:rPr>
              <a:t>tabel </a:t>
            </a:r>
            <a:r>
              <a:rPr sz="1500" spc="-10" dirty="0">
                <a:solidFill>
                  <a:srgbClr val="404040"/>
                </a:solidFill>
                <a:latin typeface="Arial"/>
                <a:cs typeface="Arial"/>
              </a:rPr>
              <a:t>van </a:t>
            </a:r>
            <a:r>
              <a:rPr sz="1500" spc="15" dirty="0">
                <a:solidFill>
                  <a:srgbClr val="404040"/>
                </a:solidFill>
                <a:latin typeface="Arial"/>
                <a:cs typeface="Arial"/>
              </a:rPr>
              <a:t>niet-  </a:t>
            </a:r>
            <a:r>
              <a:rPr sz="1500" dirty="0">
                <a:solidFill>
                  <a:srgbClr val="404040"/>
                </a:solidFill>
                <a:latin typeface="Arial"/>
                <a:cs typeface="Arial"/>
              </a:rPr>
              <a:t>specifieke </a:t>
            </a:r>
            <a:r>
              <a:rPr sz="1500" spc="-5" dirty="0">
                <a:solidFill>
                  <a:srgbClr val="404040"/>
                </a:solidFill>
                <a:latin typeface="Arial"/>
                <a:cs typeface="Arial"/>
              </a:rPr>
              <a:t>uitwendige invloeden, bevestigt het document </a:t>
            </a:r>
            <a:r>
              <a:rPr sz="1500" dirty="0">
                <a:solidFill>
                  <a:srgbClr val="404040"/>
                </a:solidFill>
                <a:latin typeface="Arial"/>
                <a:cs typeface="Arial"/>
              </a:rPr>
              <a:t>dit. Het document dient te </a:t>
            </a:r>
            <a:r>
              <a:rPr sz="1500" spc="-5" dirty="0">
                <a:solidFill>
                  <a:srgbClr val="404040"/>
                </a:solidFill>
                <a:latin typeface="Arial"/>
                <a:cs typeface="Arial"/>
              </a:rPr>
              <a:t>worden  </a:t>
            </a:r>
            <a:r>
              <a:rPr sz="1500" dirty="0">
                <a:solidFill>
                  <a:srgbClr val="404040"/>
                </a:solidFill>
                <a:latin typeface="Arial"/>
                <a:cs typeface="Arial"/>
              </a:rPr>
              <a:t>geparafeerd </a:t>
            </a:r>
            <a:r>
              <a:rPr sz="1500" spc="-5" dirty="0">
                <a:solidFill>
                  <a:srgbClr val="404040"/>
                </a:solidFill>
                <a:latin typeface="Arial"/>
                <a:cs typeface="Arial"/>
              </a:rPr>
              <a:t>door de exploitant </a:t>
            </a:r>
            <a:r>
              <a:rPr sz="1500" dirty="0">
                <a:solidFill>
                  <a:srgbClr val="404040"/>
                </a:solidFill>
                <a:latin typeface="Arial"/>
                <a:cs typeface="Arial"/>
              </a:rPr>
              <a:t>of </a:t>
            </a:r>
            <a:r>
              <a:rPr sz="1500" spc="-5" dirty="0">
                <a:solidFill>
                  <a:srgbClr val="404040"/>
                </a:solidFill>
                <a:latin typeface="Arial"/>
                <a:cs typeface="Arial"/>
              </a:rPr>
              <a:t>zijn afgevaardigde </a:t>
            </a:r>
            <a:r>
              <a:rPr sz="1500" spc="-10" dirty="0">
                <a:solidFill>
                  <a:srgbClr val="404040"/>
                </a:solidFill>
                <a:latin typeface="Arial"/>
                <a:cs typeface="Arial"/>
              </a:rPr>
              <a:t>voor </a:t>
            </a:r>
            <a:r>
              <a:rPr sz="1500" spc="-5" dirty="0">
                <a:solidFill>
                  <a:srgbClr val="404040"/>
                </a:solidFill>
                <a:latin typeface="Arial"/>
                <a:cs typeface="Arial"/>
              </a:rPr>
              <a:t>het ontwerp en de uitvoering </a:t>
            </a:r>
            <a:r>
              <a:rPr sz="1500" spc="-10" dirty="0">
                <a:solidFill>
                  <a:srgbClr val="404040"/>
                </a:solidFill>
                <a:latin typeface="Arial"/>
                <a:cs typeface="Arial"/>
              </a:rPr>
              <a:t>van  </a:t>
            </a:r>
            <a:r>
              <a:rPr sz="1500" spc="-5" dirty="0">
                <a:solidFill>
                  <a:srgbClr val="404040"/>
                </a:solidFill>
                <a:latin typeface="Arial"/>
                <a:cs typeface="Arial"/>
              </a:rPr>
              <a:t>de </a:t>
            </a:r>
            <a:r>
              <a:rPr sz="1500" dirty="0">
                <a:solidFill>
                  <a:srgbClr val="404040"/>
                </a:solidFill>
                <a:latin typeface="Arial"/>
                <a:cs typeface="Arial"/>
              </a:rPr>
              <a:t>installatie. </a:t>
            </a:r>
            <a:r>
              <a:rPr sz="1500" spc="-5" dirty="0">
                <a:solidFill>
                  <a:srgbClr val="FF0000"/>
                </a:solidFill>
                <a:latin typeface="Arial"/>
                <a:cs typeface="Arial"/>
              </a:rPr>
              <a:t>De vertegenwoordiger </a:t>
            </a:r>
            <a:r>
              <a:rPr sz="1500" spc="-10" dirty="0">
                <a:solidFill>
                  <a:srgbClr val="FF0000"/>
                </a:solidFill>
                <a:latin typeface="Arial"/>
                <a:cs typeface="Arial"/>
              </a:rPr>
              <a:t>van </a:t>
            </a:r>
            <a:r>
              <a:rPr sz="1500" spc="-5" dirty="0">
                <a:solidFill>
                  <a:srgbClr val="FF0000"/>
                </a:solidFill>
                <a:latin typeface="Arial"/>
                <a:cs typeface="Arial"/>
              </a:rPr>
              <a:t>het </a:t>
            </a:r>
            <a:r>
              <a:rPr sz="1500" dirty="0">
                <a:solidFill>
                  <a:srgbClr val="FF0000"/>
                </a:solidFill>
                <a:latin typeface="Arial"/>
                <a:cs typeface="Arial"/>
              </a:rPr>
              <a:t>erkend organisme </a:t>
            </a:r>
            <a:r>
              <a:rPr sz="1500" spc="-5" dirty="0">
                <a:solidFill>
                  <a:srgbClr val="FF0000"/>
                </a:solidFill>
                <a:latin typeface="Arial"/>
                <a:cs typeface="Arial"/>
              </a:rPr>
              <a:t>bedoeld in </a:t>
            </a:r>
            <a:r>
              <a:rPr sz="1500" i="1" dirty="0">
                <a:solidFill>
                  <a:srgbClr val="FF0000"/>
                </a:solidFill>
                <a:latin typeface="Arial"/>
                <a:cs typeface="Arial"/>
              </a:rPr>
              <a:t>hoofdstuk </a:t>
            </a:r>
            <a:r>
              <a:rPr sz="1500" i="1" spc="5" dirty="0">
                <a:solidFill>
                  <a:srgbClr val="FF0000"/>
                </a:solidFill>
                <a:latin typeface="Arial"/>
                <a:cs typeface="Arial"/>
              </a:rPr>
              <a:t>6.3</a:t>
            </a:r>
            <a:r>
              <a:rPr sz="1500" spc="5" dirty="0">
                <a:solidFill>
                  <a:srgbClr val="FF0000"/>
                </a:solidFill>
                <a:latin typeface="Arial"/>
                <a:cs typeface="Arial"/>
              </a:rPr>
              <a:t>.  </a:t>
            </a:r>
            <a:r>
              <a:rPr sz="1500" dirty="0">
                <a:solidFill>
                  <a:srgbClr val="FF0000"/>
                </a:solidFill>
                <a:latin typeface="Arial"/>
                <a:cs typeface="Arial"/>
              </a:rPr>
              <a:t>parafeert het document </a:t>
            </a:r>
            <a:r>
              <a:rPr sz="1500" spc="-5" dirty="0">
                <a:solidFill>
                  <a:srgbClr val="FF0000"/>
                </a:solidFill>
                <a:latin typeface="Arial"/>
                <a:cs typeface="Arial"/>
              </a:rPr>
              <a:t>voor ontvangst </a:t>
            </a:r>
            <a:r>
              <a:rPr sz="1500" dirty="0">
                <a:solidFill>
                  <a:srgbClr val="FF0000"/>
                </a:solidFill>
                <a:latin typeface="Arial"/>
                <a:cs typeface="Arial"/>
              </a:rPr>
              <a:t>bij de controle. </a:t>
            </a:r>
            <a:r>
              <a:rPr sz="1500" spc="-5" dirty="0">
                <a:solidFill>
                  <a:srgbClr val="FF0000"/>
                </a:solidFill>
                <a:latin typeface="Arial"/>
                <a:cs typeface="Arial"/>
              </a:rPr>
              <a:t>De </a:t>
            </a:r>
            <a:r>
              <a:rPr sz="1500" dirty="0">
                <a:solidFill>
                  <a:srgbClr val="FF0000"/>
                </a:solidFill>
                <a:latin typeface="Arial"/>
                <a:cs typeface="Arial"/>
              </a:rPr>
              <a:t>overeenstemming tussen het  </a:t>
            </a:r>
            <a:r>
              <a:rPr sz="1500" spc="-5" dirty="0">
                <a:solidFill>
                  <a:srgbClr val="FF0000"/>
                </a:solidFill>
                <a:latin typeface="Arial"/>
                <a:cs typeface="Arial"/>
              </a:rPr>
              <a:t>document en de </a:t>
            </a:r>
            <a:r>
              <a:rPr sz="1500" dirty="0">
                <a:solidFill>
                  <a:srgbClr val="FF0000"/>
                </a:solidFill>
                <a:latin typeface="Arial"/>
                <a:cs typeface="Arial"/>
              </a:rPr>
              <a:t>installatie </a:t>
            </a:r>
            <a:r>
              <a:rPr sz="1500" spc="-5" dirty="0">
                <a:solidFill>
                  <a:srgbClr val="FF0000"/>
                </a:solidFill>
                <a:latin typeface="Arial"/>
                <a:cs typeface="Arial"/>
              </a:rPr>
              <a:t>moet door de vertegenwoordiger </a:t>
            </a:r>
            <a:r>
              <a:rPr sz="1500" spc="-10" dirty="0">
                <a:solidFill>
                  <a:srgbClr val="FF0000"/>
                </a:solidFill>
                <a:latin typeface="Arial"/>
                <a:cs typeface="Arial"/>
              </a:rPr>
              <a:t>van </a:t>
            </a:r>
            <a:r>
              <a:rPr sz="1500" spc="-5" dirty="0">
                <a:solidFill>
                  <a:srgbClr val="FF0000"/>
                </a:solidFill>
                <a:latin typeface="Arial"/>
                <a:cs typeface="Arial"/>
              </a:rPr>
              <a:t>het </a:t>
            </a:r>
            <a:r>
              <a:rPr sz="1500" dirty="0">
                <a:solidFill>
                  <a:srgbClr val="FF0000"/>
                </a:solidFill>
                <a:latin typeface="Arial"/>
                <a:cs typeface="Arial"/>
              </a:rPr>
              <a:t>erkend organisme  </a:t>
            </a:r>
            <a:r>
              <a:rPr sz="1500" spc="-5" dirty="0">
                <a:solidFill>
                  <a:srgbClr val="FF0000"/>
                </a:solidFill>
                <a:latin typeface="Arial"/>
                <a:cs typeface="Arial"/>
              </a:rPr>
              <a:t>worden </a:t>
            </a:r>
            <a:r>
              <a:rPr sz="1500" dirty="0">
                <a:solidFill>
                  <a:srgbClr val="FF0000"/>
                </a:solidFill>
                <a:latin typeface="Arial"/>
                <a:cs typeface="Arial"/>
              </a:rPr>
              <a:t>nagekeken.</a:t>
            </a:r>
            <a:endParaRPr sz="1500">
              <a:latin typeface="Arial"/>
              <a:cs typeface="Arial"/>
            </a:endParaRPr>
          </a:p>
          <a:p>
            <a:pPr marL="355600" indent="-342900">
              <a:lnSpc>
                <a:spcPct val="100000"/>
              </a:lnSpc>
              <a:buClr>
                <a:srgbClr val="002C77"/>
              </a:buClr>
              <a:buFont typeface="Wingdings"/>
              <a:buChar char=""/>
              <a:tabLst>
                <a:tab pos="354965" algn="l"/>
                <a:tab pos="355600" algn="l"/>
              </a:tabLst>
            </a:pPr>
            <a:r>
              <a:rPr sz="1500" spc="-5" dirty="0">
                <a:solidFill>
                  <a:srgbClr val="404040"/>
                </a:solidFill>
                <a:latin typeface="Arial"/>
                <a:cs typeface="Arial"/>
              </a:rPr>
              <a:t>De </a:t>
            </a:r>
            <a:r>
              <a:rPr sz="1500" dirty="0">
                <a:solidFill>
                  <a:srgbClr val="404040"/>
                </a:solidFill>
                <a:latin typeface="Arial"/>
                <a:cs typeface="Arial"/>
              </a:rPr>
              <a:t>niet-specifieke </a:t>
            </a:r>
            <a:r>
              <a:rPr sz="1500" spc="-5" dirty="0">
                <a:solidFill>
                  <a:srgbClr val="404040"/>
                </a:solidFill>
                <a:latin typeface="Arial"/>
                <a:cs typeface="Arial"/>
              </a:rPr>
              <a:t>uitwendige invloeden in </a:t>
            </a:r>
            <a:r>
              <a:rPr sz="1500" dirty="0">
                <a:solidFill>
                  <a:srgbClr val="404040"/>
                </a:solidFill>
                <a:latin typeface="Arial"/>
                <a:cs typeface="Arial"/>
              </a:rPr>
              <a:t>de betrokken zones </a:t>
            </a:r>
            <a:r>
              <a:rPr sz="1500" spc="-5" dirty="0">
                <a:solidFill>
                  <a:srgbClr val="404040"/>
                </a:solidFill>
                <a:latin typeface="Arial"/>
                <a:cs typeface="Arial"/>
              </a:rPr>
              <a:t>worden vermeld in </a:t>
            </a:r>
            <a:r>
              <a:rPr sz="1500" i="1" dirty="0">
                <a:solidFill>
                  <a:srgbClr val="404040"/>
                </a:solidFill>
                <a:latin typeface="Arial"/>
                <a:cs typeface="Arial"/>
              </a:rPr>
              <a:t>tabel</a:t>
            </a:r>
            <a:r>
              <a:rPr sz="1500" i="1" spc="80" dirty="0">
                <a:solidFill>
                  <a:srgbClr val="404040"/>
                </a:solidFill>
                <a:latin typeface="Arial"/>
                <a:cs typeface="Arial"/>
              </a:rPr>
              <a:t> </a:t>
            </a:r>
            <a:r>
              <a:rPr sz="1500" i="1" dirty="0">
                <a:solidFill>
                  <a:srgbClr val="404040"/>
                </a:solidFill>
                <a:latin typeface="Arial"/>
                <a:cs typeface="Arial"/>
              </a:rPr>
              <a:t>9.1</a:t>
            </a:r>
            <a:r>
              <a:rPr sz="1500" dirty="0">
                <a:solidFill>
                  <a:srgbClr val="404040"/>
                </a:solidFill>
                <a:latin typeface="Arial"/>
                <a:cs typeface="Arial"/>
              </a:rPr>
              <a:t>.</a:t>
            </a:r>
            <a:endParaRPr sz="1500">
              <a:latin typeface="Arial"/>
              <a:cs typeface="Arial"/>
            </a:endParaRPr>
          </a:p>
        </p:txBody>
      </p:sp>
      <p:sp>
        <p:nvSpPr>
          <p:cNvPr id="4" name="object 4"/>
          <p:cNvSpPr/>
          <p:nvPr/>
        </p:nvSpPr>
        <p:spPr>
          <a:xfrm>
            <a:off x="2679192" y="4204715"/>
            <a:ext cx="3817620" cy="21366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81683" y="873252"/>
            <a:ext cx="6579107" cy="3971544"/>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766186" y="252476"/>
            <a:ext cx="3634740"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9°) </a:t>
            </a:r>
            <a:r>
              <a:rPr sz="2400" u="none" dirty="0"/>
              <a:t>Uitwendige</a:t>
            </a:r>
            <a:r>
              <a:rPr sz="2400" u="none" spc="-105" dirty="0"/>
              <a:t> </a:t>
            </a:r>
            <a:r>
              <a:rPr sz="2400" u="none" dirty="0"/>
              <a:t>invloeden</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66186" y="252476"/>
            <a:ext cx="3634740"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9°) </a:t>
            </a:r>
            <a:r>
              <a:rPr sz="2400" u="none" dirty="0"/>
              <a:t>Uitwendige</a:t>
            </a:r>
            <a:r>
              <a:rPr sz="2400" u="none" spc="-105" dirty="0"/>
              <a:t> </a:t>
            </a:r>
            <a:r>
              <a:rPr sz="2400" u="none" dirty="0"/>
              <a:t>invloeden</a:t>
            </a:r>
            <a:endParaRPr sz="2400"/>
          </a:p>
        </p:txBody>
      </p:sp>
      <p:sp>
        <p:nvSpPr>
          <p:cNvPr id="3" name="object 3"/>
          <p:cNvSpPr txBox="1"/>
          <p:nvPr/>
        </p:nvSpPr>
        <p:spPr>
          <a:xfrm>
            <a:off x="527405" y="1043177"/>
            <a:ext cx="7894955" cy="3440429"/>
          </a:xfrm>
          <a:prstGeom prst="rect">
            <a:avLst/>
          </a:prstGeom>
        </p:spPr>
        <p:txBody>
          <a:bodyPr vert="horz" wrap="square" lIns="0" tIns="13335" rIns="0" bIns="0" rtlCol="0">
            <a:spAutoFit/>
          </a:bodyPr>
          <a:lstStyle/>
          <a:p>
            <a:pPr marL="355600" marR="5080" indent="-342900">
              <a:lnSpc>
                <a:spcPct val="100000"/>
              </a:lnSpc>
              <a:spcBef>
                <a:spcPts val="105"/>
              </a:spcBef>
              <a:buClr>
                <a:srgbClr val="002C77"/>
              </a:buClr>
              <a:buFont typeface="Wingdings"/>
              <a:buChar char=""/>
              <a:tabLst>
                <a:tab pos="354965" algn="l"/>
                <a:tab pos="355600" algn="l"/>
              </a:tabLst>
            </a:pPr>
            <a:r>
              <a:rPr sz="2000" dirty="0">
                <a:solidFill>
                  <a:srgbClr val="404040"/>
                </a:solidFill>
                <a:latin typeface="Arial"/>
                <a:cs typeface="Arial"/>
              </a:rPr>
              <a:t>De uitbater van </a:t>
            </a:r>
            <a:r>
              <a:rPr sz="2000" dirty="0">
                <a:solidFill>
                  <a:srgbClr val="FF0000"/>
                </a:solidFill>
                <a:latin typeface="Arial"/>
                <a:cs typeface="Arial"/>
              </a:rPr>
              <a:t>meerdere installaties van hetzelfde </a:t>
            </a:r>
            <a:r>
              <a:rPr sz="2000" spc="-5" dirty="0">
                <a:solidFill>
                  <a:srgbClr val="FF0000"/>
                </a:solidFill>
                <a:latin typeface="Arial"/>
                <a:cs typeface="Arial"/>
              </a:rPr>
              <a:t>type </a:t>
            </a:r>
            <a:r>
              <a:rPr sz="2000" dirty="0">
                <a:solidFill>
                  <a:srgbClr val="404040"/>
                </a:solidFill>
                <a:latin typeface="Arial"/>
                <a:cs typeface="Arial"/>
              </a:rPr>
              <a:t>of zijn  afgevaardigde mag, per </a:t>
            </a:r>
            <a:r>
              <a:rPr sz="2000" spc="-5" dirty="0">
                <a:solidFill>
                  <a:srgbClr val="404040"/>
                </a:solidFill>
                <a:latin typeface="Arial"/>
                <a:cs typeface="Arial"/>
              </a:rPr>
              <a:t>type </a:t>
            </a:r>
            <a:r>
              <a:rPr sz="2000" dirty="0">
                <a:solidFill>
                  <a:srgbClr val="404040"/>
                </a:solidFill>
                <a:latin typeface="Arial"/>
                <a:cs typeface="Arial"/>
              </a:rPr>
              <a:t>installatie, een </a:t>
            </a:r>
            <a:r>
              <a:rPr sz="2000" dirty="0">
                <a:solidFill>
                  <a:srgbClr val="FF0000"/>
                </a:solidFill>
                <a:latin typeface="Arial"/>
                <a:cs typeface="Arial"/>
              </a:rPr>
              <a:t>afzonderlijke lijst van  niet-specifieke uitwendige invloeden </a:t>
            </a:r>
            <a:r>
              <a:rPr sz="2000" dirty="0">
                <a:solidFill>
                  <a:srgbClr val="404040"/>
                </a:solidFill>
                <a:latin typeface="Arial"/>
                <a:cs typeface="Arial"/>
              </a:rPr>
              <a:t>samenstellen. De lijst dient te  worden geparafeerd door de exploitant of zijn afgevaardigde voor  het ontwerp en de uitvoering van de installatie. De  vertegenwoordiger van het erkend organisme bedoeld in</a:t>
            </a:r>
            <a:r>
              <a:rPr sz="2000" spc="-140" dirty="0">
                <a:solidFill>
                  <a:srgbClr val="404040"/>
                </a:solidFill>
                <a:latin typeface="Arial"/>
                <a:cs typeface="Arial"/>
              </a:rPr>
              <a:t> </a:t>
            </a:r>
            <a:r>
              <a:rPr sz="2000" i="1" dirty="0">
                <a:solidFill>
                  <a:srgbClr val="404040"/>
                </a:solidFill>
                <a:latin typeface="Arial"/>
                <a:cs typeface="Arial"/>
              </a:rPr>
              <a:t>hoofdstuk</a:t>
            </a:r>
            <a:endParaRPr sz="2000">
              <a:latin typeface="Arial"/>
              <a:cs typeface="Arial"/>
            </a:endParaRPr>
          </a:p>
          <a:p>
            <a:pPr marL="355600" marR="135255">
              <a:lnSpc>
                <a:spcPct val="100000"/>
              </a:lnSpc>
            </a:pPr>
            <a:r>
              <a:rPr sz="2000" i="1" dirty="0">
                <a:solidFill>
                  <a:srgbClr val="404040"/>
                </a:solidFill>
                <a:latin typeface="Arial"/>
                <a:cs typeface="Arial"/>
              </a:rPr>
              <a:t>6.3</a:t>
            </a:r>
            <a:r>
              <a:rPr sz="2000" dirty="0">
                <a:solidFill>
                  <a:srgbClr val="404040"/>
                </a:solidFill>
                <a:latin typeface="Arial"/>
                <a:cs typeface="Arial"/>
              </a:rPr>
              <a:t>. parafeert de </a:t>
            </a:r>
            <a:r>
              <a:rPr sz="2000" spc="-5" dirty="0">
                <a:solidFill>
                  <a:srgbClr val="404040"/>
                </a:solidFill>
                <a:latin typeface="Arial"/>
                <a:cs typeface="Arial"/>
              </a:rPr>
              <a:t>lijst </a:t>
            </a:r>
            <a:r>
              <a:rPr sz="2000" dirty="0">
                <a:solidFill>
                  <a:srgbClr val="404040"/>
                </a:solidFill>
                <a:latin typeface="Arial"/>
                <a:cs typeface="Arial"/>
              </a:rPr>
              <a:t>voor ontvangst bij de controle. De  overeenstemming tussen de lijst en de installatie moet door de  vertegenwoordiger van het erkend organisme worden</a:t>
            </a:r>
            <a:r>
              <a:rPr sz="2000" spc="-170" dirty="0">
                <a:solidFill>
                  <a:srgbClr val="404040"/>
                </a:solidFill>
                <a:latin typeface="Arial"/>
                <a:cs typeface="Arial"/>
              </a:rPr>
              <a:t> </a:t>
            </a:r>
            <a:r>
              <a:rPr sz="2000" dirty="0">
                <a:solidFill>
                  <a:srgbClr val="404040"/>
                </a:solidFill>
                <a:latin typeface="Arial"/>
                <a:cs typeface="Arial"/>
              </a:rPr>
              <a:t>nagekeken.</a:t>
            </a:r>
            <a:endParaRPr sz="2000">
              <a:latin typeface="Arial"/>
              <a:cs typeface="Arial"/>
            </a:endParaRPr>
          </a:p>
          <a:p>
            <a:pPr marL="355600" indent="-342900">
              <a:lnSpc>
                <a:spcPct val="100000"/>
              </a:lnSpc>
              <a:spcBef>
                <a:spcPts val="480"/>
              </a:spcBef>
              <a:buClr>
                <a:srgbClr val="002C77"/>
              </a:buClr>
              <a:buFont typeface="Wingdings"/>
              <a:buChar char=""/>
              <a:tabLst>
                <a:tab pos="354965" algn="l"/>
                <a:tab pos="355600" algn="l"/>
              </a:tabLst>
            </a:pPr>
            <a:r>
              <a:rPr sz="2000" dirty="0">
                <a:solidFill>
                  <a:srgbClr val="404040"/>
                </a:solidFill>
                <a:latin typeface="Arial"/>
                <a:cs typeface="Arial"/>
              </a:rPr>
              <a:t>De bepalingen van </a:t>
            </a:r>
            <a:r>
              <a:rPr sz="2000" i="1" dirty="0">
                <a:solidFill>
                  <a:srgbClr val="404040"/>
                </a:solidFill>
                <a:latin typeface="Arial"/>
                <a:cs typeface="Arial"/>
              </a:rPr>
              <a:t>afdeling 9.1.6. </a:t>
            </a:r>
            <a:r>
              <a:rPr sz="2000" dirty="0">
                <a:solidFill>
                  <a:srgbClr val="404040"/>
                </a:solidFill>
                <a:latin typeface="Arial"/>
                <a:cs typeface="Arial"/>
              </a:rPr>
              <a:t>zijn niet van toepassing</a:t>
            </a:r>
            <a:r>
              <a:rPr sz="2000" spc="-150" dirty="0">
                <a:solidFill>
                  <a:srgbClr val="404040"/>
                </a:solidFill>
                <a:latin typeface="Arial"/>
                <a:cs typeface="Arial"/>
              </a:rPr>
              <a:t> </a:t>
            </a:r>
            <a:r>
              <a:rPr sz="2000" dirty="0">
                <a:solidFill>
                  <a:srgbClr val="404040"/>
                </a:solidFill>
                <a:latin typeface="Arial"/>
                <a:cs typeface="Arial"/>
              </a:rPr>
              <a:t>op</a:t>
            </a:r>
            <a:endParaRPr sz="2000">
              <a:latin typeface="Arial"/>
              <a:cs typeface="Arial"/>
            </a:endParaRPr>
          </a:p>
          <a:p>
            <a:pPr marL="355600">
              <a:lnSpc>
                <a:spcPct val="100000"/>
              </a:lnSpc>
            </a:pPr>
            <a:r>
              <a:rPr sz="2000" dirty="0">
                <a:solidFill>
                  <a:srgbClr val="404040"/>
                </a:solidFill>
                <a:latin typeface="Arial"/>
                <a:cs typeface="Arial"/>
              </a:rPr>
              <a:t>elektrische installaties in huishoudelijke lokalen of</a:t>
            </a:r>
            <a:r>
              <a:rPr sz="2000" spc="-105" dirty="0">
                <a:solidFill>
                  <a:srgbClr val="404040"/>
                </a:solidFill>
                <a:latin typeface="Arial"/>
                <a:cs typeface="Arial"/>
              </a:rPr>
              <a:t> </a:t>
            </a:r>
            <a:r>
              <a:rPr sz="2000" dirty="0">
                <a:solidFill>
                  <a:srgbClr val="404040"/>
                </a:solidFill>
                <a:latin typeface="Arial"/>
                <a:cs typeface="Arial"/>
              </a:rPr>
              <a:t>plaatsen.</a:t>
            </a:r>
            <a:endParaRPr sz="20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9075" y="0"/>
            <a:ext cx="6184265" cy="695960"/>
          </a:xfrm>
          <a:prstGeom prst="rect">
            <a:avLst/>
          </a:prstGeom>
        </p:spPr>
        <p:txBody>
          <a:bodyPr vert="horz" wrap="square" lIns="0" tIns="12065" rIns="0" bIns="0" rtlCol="0">
            <a:spAutoFit/>
          </a:bodyPr>
          <a:lstStyle/>
          <a:p>
            <a:pPr marL="1080770" marR="5080" indent="-1068705">
              <a:lnSpc>
                <a:spcPct val="100000"/>
              </a:lnSpc>
              <a:spcBef>
                <a:spcPts val="95"/>
              </a:spcBef>
            </a:pPr>
            <a:r>
              <a:rPr u="none" spc="-5" dirty="0"/>
              <a:t>10°) Gemeenschappelijke aardverbinding voor  verscheidene huishoudelijke</a:t>
            </a:r>
            <a:r>
              <a:rPr u="none" spc="105" dirty="0"/>
              <a:t> </a:t>
            </a:r>
            <a:r>
              <a:rPr u="none" spc="-5" dirty="0"/>
              <a:t>inst.</a:t>
            </a:r>
          </a:p>
        </p:txBody>
      </p:sp>
      <p:sp>
        <p:nvSpPr>
          <p:cNvPr id="3" name="object 3"/>
          <p:cNvSpPr txBox="1"/>
          <p:nvPr/>
        </p:nvSpPr>
        <p:spPr>
          <a:xfrm>
            <a:off x="502005" y="1767103"/>
            <a:ext cx="8067675" cy="3635375"/>
          </a:xfrm>
          <a:prstGeom prst="rect">
            <a:avLst/>
          </a:prstGeom>
        </p:spPr>
        <p:txBody>
          <a:bodyPr vert="horz" wrap="square" lIns="0" tIns="61594" rIns="0" bIns="0" rtlCol="0">
            <a:spAutoFit/>
          </a:bodyPr>
          <a:lstStyle/>
          <a:p>
            <a:pPr marL="38100">
              <a:lnSpc>
                <a:spcPct val="100000"/>
              </a:lnSpc>
              <a:spcBef>
                <a:spcPts val="484"/>
              </a:spcBef>
            </a:pPr>
            <a:r>
              <a:rPr sz="1600" b="1" spc="-15" dirty="0">
                <a:solidFill>
                  <a:srgbClr val="404040"/>
                </a:solidFill>
                <a:latin typeface="Arial"/>
                <a:cs typeface="Arial"/>
              </a:rPr>
              <a:t>Toepassingsgebied</a:t>
            </a:r>
            <a:endParaRPr sz="1600">
              <a:latin typeface="Arial"/>
              <a:cs typeface="Arial"/>
            </a:endParaRPr>
          </a:p>
          <a:p>
            <a:pPr marL="38100" marR="721360">
              <a:lnSpc>
                <a:spcPct val="100000"/>
              </a:lnSpc>
              <a:spcBef>
                <a:spcPts val="385"/>
              </a:spcBef>
            </a:pPr>
            <a:r>
              <a:rPr sz="1600" spc="-5" dirty="0">
                <a:solidFill>
                  <a:srgbClr val="404040"/>
                </a:solidFill>
                <a:latin typeface="Arial"/>
                <a:cs typeface="Arial"/>
              </a:rPr>
              <a:t>De gemeenschappelijke aardverbinding </a:t>
            </a:r>
            <a:r>
              <a:rPr sz="1600" dirty="0">
                <a:solidFill>
                  <a:srgbClr val="404040"/>
                </a:solidFill>
                <a:latin typeface="Arial"/>
                <a:cs typeface="Arial"/>
              </a:rPr>
              <a:t>is </a:t>
            </a:r>
            <a:r>
              <a:rPr sz="1600" spc="-5" dirty="0">
                <a:solidFill>
                  <a:srgbClr val="404040"/>
                </a:solidFill>
                <a:latin typeface="Arial"/>
                <a:cs typeface="Arial"/>
              </a:rPr>
              <a:t>van toepassing voor elk nieuw  </a:t>
            </a:r>
            <a:r>
              <a:rPr sz="1600" spc="-10" dirty="0">
                <a:solidFill>
                  <a:srgbClr val="FF0000"/>
                </a:solidFill>
                <a:latin typeface="Arial"/>
                <a:cs typeface="Arial"/>
              </a:rPr>
              <a:t>appartementsgebouw</a:t>
            </a:r>
            <a:r>
              <a:rPr sz="1600" spc="-10" dirty="0">
                <a:solidFill>
                  <a:srgbClr val="404040"/>
                </a:solidFill>
                <a:latin typeface="Arial"/>
                <a:cs typeface="Arial"/>
              </a:rPr>
              <a:t>. </a:t>
            </a:r>
            <a:r>
              <a:rPr sz="1600" spc="-5" dirty="0">
                <a:solidFill>
                  <a:srgbClr val="404040"/>
                </a:solidFill>
                <a:latin typeface="Arial"/>
                <a:cs typeface="Arial"/>
              </a:rPr>
              <a:t>Het gebouw mag ook niet-huishoudelijke lokalen</a:t>
            </a:r>
            <a:r>
              <a:rPr sz="1600" spc="145" dirty="0">
                <a:solidFill>
                  <a:srgbClr val="404040"/>
                </a:solidFill>
                <a:latin typeface="Arial"/>
                <a:cs typeface="Arial"/>
              </a:rPr>
              <a:t> </a:t>
            </a:r>
            <a:r>
              <a:rPr sz="1600" spc="-5" dirty="0">
                <a:solidFill>
                  <a:srgbClr val="404040"/>
                </a:solidFill>
                <a:latin typeface="Arial"/>
                <a:cs typeface="Arial"/>
              </a:rPr>
              <a:t>bevatten.</a:t>
            </a:r>
            <a:endParaRPr sz="1600">
              <a:latin typeface="Arial"/>
              <a:cs typeface="Arial"/>
            </a:endParaRPr>
          </a:p>
          <a:p>
            <a:pPr marL="38100" marR="120014" algn="just">
              <a:lnSpc>
                <a:spcPct val="100000"/>
              </a:lnSpc>
              <a:spcBef>
                <a:spcPts val="385"/>
              </a:spcBef>
            </a:pPr>
            <a:r>
              <a:rPr sz="1600" spc="-5" dirty="0">
                <a:solidFill>
                  <a:srgbClr val="404040"/>
                </a:solidFill>
                <a:latin typeface="Arial"/>
                <a:cs typeface="Arial"/>
              </a:rPr>
              <a:t>De gemeenschappelijke aardverbinding mag ook gebruikt worden voor elke nieuwbouw  van verscheidene individuele huizen en/of individuele appartementsgebouwen waarvoor  de </a:t>
            </a:r>
            <a:r>
              <a:rPr sz="1600" spc="-5" dirty="0">
                <a:solidFill>
                  <a:srgbClr val="FF0000"/>
                </a:solidFill>
                <a:latin typeface="Arial"/>
                <a:cs typeface="Arial"/>
              </a:rPr>
              <a:t>gemeenschappelijke funderingen </a:t>
            </a:r>
            <a:r>
              <a:rPr sz="1600" spc="-5" dirty="0">
                <a:solidFill>
                  <a:srgbClr val="404040"/>
                </a:solidFill>
                <a:latin typeface="Arial"/>
                <a:cs typeface="Arial"/>
              </a:rPr>
              <a:t>bij de uitvoering van het ontwerp voorzien</a:t>
            </a:r>
            <a:r>
              <a:rPr sz="1600" spc="114" dirty="0">
                <a:solidFill>
                  <a:srgbClr val="404040"/>
                </a:solidFill>
                <a:latin typeface="Arial"/>
                <a:cs typeface="Arial"/>
              </a:rPr>
              <a:t> </a:t>
            </a:r>
            <a:r>
              <a:rPr sz="1600" spc="-5" dirty="0">
                <a:solidFill>
                  <a:srgbClr val="404040"/>
                </a:solidFill>
                <a:latin typeface="Arial"/>
                <a:cs typeface="Arial"/>
              </a:rPr>
              <a:t>worden.</a:t>
            </a:r>
            <a:endParaRPr sz="1600">
              <a:latin typeface="Arial"/>
              <a:cs typeface="Arial"/>
            </a:endParaRPr>
          </a:p>
          <a:p>
            <a:pPr marL="38100" marR="30480">
              <a:lnSpc>
                <a:spcPct val="100000"/>
              </a:lnSpc>
              <a:spcBef>
                <a:spcPts val="385"/>
              </a:spcBef>
            </a:pPr>
            <a:r>
              <a:rPr sz="1600" spc="-5" dirty="0">
                <a:solidFill>
                  <a:srgbClr val="404040"/>
                </a:solidFill>
                <a:latin typeface="Arial"/>
                <a:cs typeface="Arial"/>
              </a:rPr>
              <a:t>In aanvulling van de </a:t>
            </a:r>
            <a:r>
              <a:rPr sz="1600" spc="5" dirty="0">
                <a:solidFill>
                  <a:srgbClr val="404040"/>
                </a:solidFill>
                <a:latin typeface="Arial"/>
                <a:cs typeface="Arial"/>
              </a:rPr>
              <a:t>1</a:t>
            </a:r>
            <a:r>
              <a:rPr sz="1575" spc="7" baseline="26455" dirty="0">
                <a:solidFill>
                  <a:srgbClr val="404040"/>
                </a:solidFill>
                <a:latin typeface="Arial"/>
                <a:cs typeface="Arial"/>
              </a:rPr>
              <a:t>ste </a:t>
            </a:r>
            <a:r>
              <a:rPr sz="1600" spc="-5" dirty="0">
                <a:solidFill>
                  <a:srgbClr val="404040"/>
                </a:solidFill>
                <a:latin typeface="Arial"/>
                <a:cs typeface="Arial"/>
              </a:rPr>
              <a:t>alinea, mag een gemeenschappelijke aardverbinding ook voor  verschillende individuele wooneenheden gelegen in een </a:t>
            </a:r>
            <a:r>
              <a:rPr sz="1600" spc="-5" dirty="0">
                <a:solidFill>
                  <a:srgbClr val="FF0000"/>
                </a:solidFill>
                <a:latin typeface="Arial"/>
                <a:cs typeface="Arial"/>
              </a:rPr>
              <a:t>vakantiedorp of campingterrein  </a:t>
            </a:r>
            <a:r>
              <a:rPr sz="1600" spc="-5" dirty="0">
                <a:solidFill>
                  <a:srgbClr val="404040"/>
                </a:solidFill>
                <a:latin typeface="Arial"/>
                <a:cs typeface="Arial"/>
              </a:rPr>
              <a:t>geplaatst worden, op voorwaarde dat deze wooneenheden behoren aan de eigenaar van  het vakantiedorp of het campingterrein. De installaties van niet-huishoudelijke lokalen  gelegen op het vakantiedorp of campingterrein mogen ook op deze gemeenschappelijke  aardverbinding aangesloten worden. </a:t>
            </a:r>
            <a:r>
              <a:rPr sz="1600" spc="-5" dirty="0">
                <a:solidFill>
                  <a:srgbClr val="FF0000"/>
                </a:solidFill>
                <a:latin typeface="Arial"/>
                <a:cs typeface="Arial"/>
              </a:rPr>
              <a:t>Indien een van deze wooneenheden individueel  </a:t>
            </a:r>
            <a:r>
              <a:rPr sz="1600" spc="-10" dirty="0">
                <a:solidFill>
                  <a:srgbClr val="FF0000"/>
                </a:solidFill>
                <a:latin typeface="Arial"/>
                <a:cs typeface="Arial"/>
              </a:rPr>
              <a:t>wordt </a:t>
            </a:r>
            <a:r>
              <a:rPr sz="1600" spc="-5" dirty="0">
                <a:solidFill>
                  <a:srgbClr val="FF0000"/>
                </a:solidFill>
                <a:latin typeface="Arial"/>
                <a:cs typeface="Arial"/>
              </a:rPr>
              <a:t>verkocht</a:t>
            </a:r>
            <a:r>
              <a:rPr sz="1600" spc="-5" dirty="0">
                <a:solidFill>
                  <a:srgbClr val="404040"/>
                </a:solidFill>
                <a:latin typeface="Arial"/>
                <a:cs typeface="Arial"/>
              </a:rPr>
              <a:t>, dient deze te beschikken over een individuele aardverbinding. Deze mag  aangesloten blijven op de gemeenschappelijke</a:t>
            </a:r>
            <a:r>
              <a:rPr sz="1600" spc="-35" dirty="0">
                <a:solidFill>
                  <a:srgbClr val="404040"/>
                </a:solidFill>
                <a:latin typeface="Arial"/>
                <a:cs typeface="Arial"/>
              </a:rPr>
              <a:t> </a:t>
            </a:r>
            <a:r>
              <a:rPr sz="1600" spc="-5" dirty="0">
                <a:solidFill>
                  <a:srgbClr val="404040"/>
                </a:solidFill>
                <a:latin typeface="Arial"/>
                <a:cs typeface="Arial"/>
              </a:rPr>
              <a:t>aardverbinding.</a:t>
            </a:r>
            <a:endParaRPr sz="1600">
              <a:latin typeface="Arial"/>
              <a:cs typeface="Arial"/>
            </a:endParaRPr>
          </a:p>
        </p:txBody>
      </p:sp>
      <p:sp>
        <p:nvSpPr>
          <p:cNvPr id="4" name="object 4"/>
          <p:cNvSpPr/>
          <p:nvPr/>
        </p:nvSpPr>
        <p:spPr>
          <a:xfrm>
            <a:off x="624840" y="848867"/>
            <a:ext cx="1135380" cy="77419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3304032" y="871727"/>
            <a:ext cx="2555748" cy="75133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6876288" y="848867"/>
            <a:ext cx="1615440" cy="859536"/>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4729" y="47625"/>
            <a:ext cx="6733540" cy="756920"/>
          </a:xfrm>
          <a:prstGeom prst="rect">
            <a:avLst/>
          </a:prstGeom>
        </p:spPr>
        <p:txBody>
          <a:bodyPr vert="horz" wrap="square" lIns="0" tIns="12700" rIns="0" bIns="0" rtlCol="0">
            <a:spAutoFit/>
          </a:bodyPr>
          <a:lstStyle/>
          <a:p>
            <a:pPr marL="1156970" marR="5080" indent="-1144905">
              <a:lnSpc>
                <a:spcPct val="100000"/>
              </a:lnSpc>
              <a:spcBef>
                <a:spcPts val="100"/>
              </a:spcBef>
            </a:pPr>
            <a:r>
              <a:rPr sz="2400" u="none" spc="-5" dirty="0"/>
              <a:t>10°) Gemeenschappelijke </a:t>
            </a:r>
            <a:r>
              <a:rPr sz="2400" u="none" dirty="0"/>
              <a:t>aardverbinding </a:t>
            </a:r>
            <a:r>
              <a:rPr sz="2400" u="none" spc="-5" dirty="0"/>
              <a:t>voor  verscheidene huishoudelijke </a:t>
            </a:r>
            <a:r>
              <a:rPr sz="2400" u="none" dirty="0"/>
              <a:t>inst.</a:t>
            </a:r>
            <a:endParaRPr sz="2400"/>
          </a:p>
        </p:txBody>
      </p:sp>
      <p:sp>
        <p:nvSpPr>
          <p:cNvPr id="3" name="object 3"/>
          <p:cNvSpPr txBox="1"/>
          <p:nvPr/>
        </p:nvSpPr>
        <p:spPr>
          <a:xfrm>
            <a:off x="527405" y="1761007"/>
            <a:ext cx="8000365" cy="4471035"/>
          </a:xfrm>
          <a:prstGeom prst="rect">
            <a:avLst/>
          </a:prstGeom>
        </p:spPr>
        <p:txBody>
          <a:bodyPr vert="horz" wrap="square" lIns="0" tIns="88900" rIns="0" bIns="0" rtlCol="0">
            <a:spAutoFit/>
          </a:bodyPr>
          <a:lstStyle/>
          <a:p>
            <a:pPr marL="12700">
              <a:lnSpc>
                <a:spcPct val="100000"/>
              </a:lnSpc>
              <a:spcBef>
                <a:spcPts val="700"/>
              </a:spcBef>
            </a:pPr>
            <a:r>
              <a:rPr sz="1600" b="1" spc="-20" dirty="0">
                <a:solidFill>
                  <a:srgbClr val="404040"/>
                </a:solidFill>
                <a:latin typeface="Arial"/>
                <a:cs typeface="Arial"/>
              </a:rPr>
              <a:t>Technische</a:t>
            </a:r>
            <a:r>
              <a:rPr sz="1600" b="1" spc="15" dirty="0">
                <a:solidFill>
                  <a:srgbClr val="404040"/>
                </a:solidFill>
                <a:latin typeface="Arial"/>
                <a:cs typeface="Arial"/>
              </a:rPr>
              <a:t> </a:t>
            </a:r>
            <a:r>
              <a:rPr sz="1600" b="1" spc="-5" dirty="0">
                <a:solidFill>
                  <a:srgbClr val="404040"/>
                </a:solidFill>
                <a:latin typeface="Arial"/>
                <a:cs typeface="Arial"/>
              </a:rPr>
              <a:t>voorwaarden</a:t>
            </a:r>
            <a:endParaRPr sz="1600">
              <a:latin typeface="Arial"/>
              <a:cs typeface="Arial"/>
            </a:endParaRPr>
          </a:p>
          <a:p>
            <a:pPr marL="12700" marR="15240">
              <a:lnSpc>
                <a:spcPct val="100000"/>
              </a:lnSpc>
              <a:spcBef>
                <a:spcPts val="605"/>
              </a:spcBef>
            </a:pPr>
            <a:r>
              <a:rPr sz="1600" b="1" spc="-5" dirty="0">
                <a:solidFill>
                  <a:srgbClr val="404040"/>
                </a:solidFill>
                <a:latin typeface="Arial"/>
                <a:cs typeface="Arial"/>
              </a:rPr>
              <a:t>1° </a:t>
            </a:r>
            <a:r>
              <a:rPr sz="1600" spc="-5" dirty="0">
                <a:solidFill>
                  <a:srgbClr val="404040"/>
                </a:solidFill>
                <a:latin typeface="Arial"/>
                <a:cs typeface="Arial"/>
              </a:rPr>
              <a:t>De gemeenschappelijke aardverbinding heeft een spreidingsweerstand kleiner dan 30  Ohm.</a:t>
            </a:r>
            <a:endParaRPr sz="1600">
              <a:latin typeface="Arial"/>
              <a:cs typeface="Arial"/>
            </a:endParaRPr>
          </a:p>
          <a:p>
            <a:pPr marL="12700" marR="104139">
              <a:lnSpc>
                <a:spcPct val="100000"/>
              </a:lnSpc>
              <a:spcBef>
                <a:spcPts val="380"/>
              </a:spcBef>
            </a:pPr>
            <a:r>
              <a:rPr sz="1600" b="1" spc="-5" dirty="0">
                <a:solidFill>
                  <a:srgbClr val="404040"/>
                </a:solidFill>
                <a:latin typeface="Arial"/>
                <a:cs typeface="Arial"/>
              </a:rPr>
              <a:t>2° </a:t>
            </a:r>
            <a:r>
              <a:rPr sz="1600" spc="-5" dirty="0">
                <a:solidFill>
                  <a:srgbClr val="404040"/>
                </a:solidFill>
                <a:latin typeface="Arial"/>
                <a:cs typeface="Arial"/>
              </a:rPr>
              <a:t>De gemeenschappelijke aardverbinding </a:t>
            </a:r>
            <a:r>
              <a:rPr sz="1600" spc="-10" dirty="0">
                <a:solidFill>
                  <a:srgbClr val="404040"/>
                </a:solidFill>
                <a:latin typeface="Arial"/>
                <a:cs typeface="Arial"/>
              </a:rPr>
              <a:t>wordt </a:t>
            </a:r>
            <a:r>
              <a:rPr sz="1600" spc="-5" dirty="0">
                <a:solidFill>
                  <a:srgbClr val="404040"/>
                </a:solidFill>
                <a:latin typeface="Arial"/>
                <a:cs typeface="Arial"/>
              </a:rPr>
              <a:t>verwezenlijkt conform de voorschriften  van </a:t>
            </a:r>
            <a:r>
              <a:rPr sz="1600" i="1" spc="-5" dirty="0">
                <a:solidFill>
                  <a:srgbClr val="404040"/>
                </a:solidFill>
                <a:latin typeface="Arial"/>
                <a:cs typeface="Arial"/>
              </a:rPr>
              <a:t>punt</a:t>
            </a:r>
            <a:r>
              <a:rPr sz="1600" i="1" spc="10" dirty="0">
                <a:solidFill>
                  <a:srgbClr val="404040"/>
                </a:solidFill>
                <a:latin typeface="Arial"/>
                <a:cs typeface="Arial"/>
              </a:rPr>
              <a:t> </a:t>
            </a:r>
            <a:r>
              <a:rPr sz="1600" i="1" spc="-5" dirty="0">
                <a:solidFill>
                  <a:srgbClr val="404040"/>
                </a:solidFill>
                <a:latin typeface="Arial"/>
                <a:cs typeface="Arial"/>
              </a:rPr>
              <a:t>b.</a:t>
            </a:r>
            <a:endParaRPr sz="1600">
              <a:latin typeface="Arial"/>
              <a:cs typeface="Arial"/>
            </a:endParaRPr>
          </a:p>
          <a:p>
            <a:pPr marL="12700" marR="80645">
              <a:lnSpc>
                <a:spcPct val="100000"/>
              </a:lnSpc>
              <a:spcBef>
                <a:spcPts val="385"/>
              </a:spcBef>
            </a:pPr>
            <a:r>
              <a:rPr sz="1600" b="1" spc="-5" dirty="0">
                <a:solidFill>
                  <a:srgbClr val="404040"/>
                </a:solidFill>
                <a:latin typeface="Arial"/>
                <a:cs typeface="Arial"/>
              </a:rPr>
              <a:t>3° </a:t>
            </a:r>
            <a:r>
              <a:rPr sz="1600" spc="-5" dirty="0">
                <a:solidFill>
                  <a:srgbClr val="404040"/>
                </a:solidFill>
                <a:latin typeface="Arial"/>
                <a:cs typeface="Arial"/>
              </a:rPr>
              <a:t>Bij de plaatsing van een aardingslus onder de gemeenschappelijke funderingen moet  deze op de bodem van de funderingssleuven van de buitenmuren van de verschillende  gebouwen aangebracht</a:t>
            </a:r>
            <a:r>
              <a:rPr sz="1600" spc="20" dirty="0">
                <a:solidFill>
                  <a:srgbClr val="404040"/>
                </a:solidFill>
                <a:latin typeface="Arial"/>
                <a:cs typeface="Arial"/>
              </a:rPr>
              <a:t> </a:t>
            </a:r>
            <a:r>
              <a:rPr sz="1600" spc="-5" dirty="0">
                <a:solidFill>
                  <a:srgbClr val="404040"/>
                </a:solidFill>
                <a:latin typeface="Arial"/>
                <a:cs typeface="Arial"/>
              </a:rPr>
              <a:t>zijn.</a:t>
            </a:r>
            <a:endParaRPr sz="1600">
              <a:latin typeface="Arial"/>
              <a:cs typeface="Arial"/>
            </a:endParaRPr>
          </a:p>
          <a:p>
            <a:pPr marL="12700" marR="5080">
              <a:lnSpc>
                <a:spcPct val="100000"/>
              </a:lnSpc>
              <a:spcBef>
                <a:spcPts val="390"/>
              </a:spcBef>
            </a:pPr>
            <a:r>
              <a:rPr sz="1600" b="1" spc="-5" dirty="0">
                <a:solidFill>
                  <a:srgbClr val="404040"/>
                </a:solidFill>
                <a:latin typeface="Arial"/>
                <a:cs typeface="Arial"/>
              </a:rPr>
              <a:t>4° </a:t>
            </a:r>
            <a:r>
              <a:rPr sz="1600" spc="-5" dirty="0">
                <a:solidFill>
                  <a:srgbClr val="FF0000"/>
                </a:solidFill>
                <a:latin typeface="Arial"/>
                <a:cs typeface="Arial"/>
              </a:rPr>
              <a:t>Een enkele aardingsonderbreker </a:t>
            </a:r>
            <a:r>
              <a:rPr sz="1600" spc="-5" dirty="0">
                <a:solidFill>
                  <a:srgbClr val="404040"/>
                </a:solidFill>
                <a:latin typeface="Arial"/>
                <a:cs typeface="Arial"/>
              </a:rPr>
              <a:t>moet geïnstalleerd worden en deze moet </a:t>
            </a:r>
            <a:r>
              <a:rPr sz="1600" spc="-5" dirty="0">
                <a:solidFill>
                  <a:srgbClr val="FF0000"/>
                </a:solidFill>
                <a:latin typeface="Arial"/>
                <a:cs typeface="Arial"/>
              </a:rPr>
              <a:t>bereikbaar  blijven </a:t>
            </a:r>
            <a:r>
              <a:rPr sz="1600" spc="-5" dirty="0">
                <a:solidFill>
                  <a:srgbClr val="404040"/>
                </a:solidFill>
                <a:latin typeface="Arial"/>
                <a:cs typeface="Arial"/>
              </a:rPr>
              <a:t>tijdens de levensduur van de aardverbinding voor alle eigenaars, beheerders of  uitbaters die gebruik van de gemeenschappelijke aardverbinding maken en voor ieder  persoon die werken of metingen op deze aardverbinding moet uitvoeren. Als een  aardingslus gebruikt </a:t>
            </a:r>
            <a:r>
              <a:rPr sz="1600" spc="-10" dirty="0">
                <a:solidFill>
                  <a:srgbClr val="404040"/>
                </a:solidFill>
                <a:latin typeface="Arial"/>
                <a:cs typeface="Arial"/>
              </a:rPr>
              <a:t>wordt </a:t>
            </a:r>
            <a:r>
              <a:rPr sz="1600" spc="-5" dirty="0">
                <a:solidFill>
                  <a:srgbClr val="404040"/>
                </a:solidFill>
                <a:latin typeface="Arial"/>
                <a:cs typeface="Arial"/>
              </a:rPr>
              <a:t>en als deze </a:t>
            </a:r>
            <a:r>
              <a:rPr sz="1600" dirty="0">
                <a:solidFill>
                  <a:srgbClr val="404040"/>
                </a:solidFill>
                <a:latin typeface="Arial"/>
                <a:cs typeface="Arial"/>
              </a:rPr>
              <a:t>uit </a:t>
            </a:r>
            <a:r>
              <a:rPr sz="1600" spc="-5" dirty="0">
                <a:solidFill>
                  <a:srgbClr val="404040"/>
                </a:solidFill>
                <a:latin typeface="Arial"/>
                <a:cs typeface="Arial"/>
              </a:rPr>
              <a:t>meerdere met elkaar verbonden geleiders  bestaat, moeten de uiteinden van elke geleider en hun verbindingen bereikbaar blijven  onder dezelfde voorwaarden dan deze van de </a:t>
            </a:r>
            <a:r>
              <a:rPr sz="1600" spc="-10" dirty="0">
                <a:solidFill>
                  <a:srgbClr val="404040"/>
                </a:solidFill>
                <a:latin typeface="Arial"/>
                <a:cs typeface="Arial"/>
              </a:rPr>
              <a:t>aardingsonderbreker. </a:t>
            </a:r>
            <a:r>
              <a:rPr sz="1600" spc="-5" dirty="0">
                <a:solidFill>
                  <a:srgbClr val="404040"/>
                </a:solidFill>
                <a:latin typeface="Arial"/>
                <a:cs typeface="Arial"/>
              </a:rPr>
              <a:t>Als een door </a:t>
            </a:r>
            <a:r>
              <a:rPr sz="1600" i="1" spc="-5" dirty="0">
                <a:solidFill>
                  <a:srgbClr val="404040"/>
                </a:solidFill>
                <a:latin typeface="Arial"/>
                <a:cs typeface="Arial"/>
              </a:rPr>
              <a:t>punt b.  </a:t>
            </a:r>
            <a:r>
              <a:rPr sz="1600" spc="-5" dirty="0">
                <a:solidFill>
                  <a:srgbClr val="404040"/>
                </a:solidFill>
                <a:latin typeface="Arial"/>
                <a:cs typeface="Arial"/>
              </a:rPr>
              <a:t>toegelaten ander systeem van aardverbinding </a:t>
            </a:r>
            <a:r>
              <a:rPr sz="1600" spc="-10" dirty="0">
                <a:solidFill>
                  <a:srgbClr val="404040"/>
                </a:solidFill>
                <a:latin typeface="Arial"/>
                <a:cs typeface="Arial"/>
              </a:rPr>
              <a:t>(baren, pennen, </a:t>
            </a:r>
            <a:r>
              <a:rPr sz="1600" spc="-5" dirty="0">
                <a:solidFill>
                  <a:srgbClr val="404040"/>
                </a:solidFill>
                <a:latin typeface="Arial"/>
                <a:cs typeface="Arial"/>
              </a:rPr>
              <a:t>…) gebruikt </a:t>
            </a:r>
            <a:r>
              <a:rPr sz="1600" spc="-10" dirty="0">
                <a:solidFill>
                  <a:srgbClr val="404040"/>
                </a:solidFill>
                <a:latin typeface="Arial"/>
                <a:cs typeface="Arial"/>
              </a:rPr>
              <a:t>wordt, wordt  </a:t>
            </a:r>
            <a:r>
              <a:rPr sz="1600" spc="-5" dirty="0">
                <a:solidFill>
                  <a:srgbClr val="404040"/>
                </a:solidFill>
                <a:latin typeface="Arial"/>
                <a:cs typeface="Arial"/>
              </a:rPr>
              <a:t>deze laatste op een gemeenschappelijke en bereikbare plaats</a:t>
            </a:r>
            <a:r>
              <a:rPr sz="1600" spc="25" dirty="0">
                <a:solidFill>
                  <a:srgbClr val="404040"/>
                </a:solidFill>
                <a:latin typeface="Arial"/>
                <a:cs typeface="Arial"/>
              </a:rPr>
              <a:t> </a:t>
            </a:r>
            <a:r>
              <a:rPr sz="1600" spc="-5" dirty="0">
                <a:solidFill>
                  <a:srgbClr val="404040"/>
                </a:solidFill>
                <a:latin typeface="Arial"/>
                <a:cs typeface="Arial"/>
              </a:rPr>
              <a:t>geïnstalleerd.</a:t>
            </a:r>
            <a:endParaRPr sz="1600">
              <a:latin typeface="Arial"/>
              <a:cs typeface="Arial"/>
            </a:endParaRPr>
          </a:p>
        </p:txBody>
      </p:sp>
      <p:sp>
        <p:nvSpPr>
          <p:cNvPr id="4" name="object 4"/>
          <p:cNvSpPr/>
          <p:nvPr/>
        </p:nvSpPr>
        <p:spPr>
          <a:xfrm>
            <a:off x="295656" y="758951"/>
            <a:ext cx="1597152" cy="80314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4729" y="0"/>
            <a:ext cx="6733540" cy="757555"/>
          </a:xfrm>
          <a:prstGeom prst="rect">
            <a:avLst/>
          </a:prstGeom>
        </p:spPr>
        <p:txBody>
          <a:bodyPr vert="horz" wrap="square" lIns="0" tIns="12700" rIns="0" bIns="0" rtlCol="0">
            <a:spAutoFit/>
          </a:bodyPr>
          <a:lstStyle/>
          <a:p>
            <a:pPr marL="1156970" marR="5080" indent="-1144905">
              <a:lnSpc>
                <a:spcPct val="100000"/>
              </a:lnSpc>
              <a:spcBef>
                <a:spcPts val="100"/>
              </a:spcBef>
            </a:pPr>
            <a:r>
              <a:rPr sz="2400" u="none" spc="-5" dirty="0"/>
              <a:t>10°) Gemeenschappelijke </a:t>
            </a:r>
            <a:r>
              <a:rPr sz="2400" u="none" dirty="0"/>
              <a:t>aardverbinding </a:t>
            </a:r>
            <a:r>
              <a:rPr sz="2400" u="none" spc="-5" dirty="0"/>
              <a:t>voor  verscheidene huishoudelijke </a:t>
            </a:r>
            <a:r>
              <a:rPr sz="2400" u="none" dirty="0"/>
              <a:t>inst.</a:t>
            </a:r>
            <a:endParaRPr sz="2400"/>
          </a:p>
        </p:txBody>
      </p:sp>
      <p:sp>
        <p:nvSpPr>
          <p:cNvPr id="3" name="object 3"/>
          <p:cNvSpPr txBox="1"/>
          <p:nvPr/>
        </p:nvSpPr>
        <p:spPr>
          <a:xfrm>
            <a:off x="502005" y="1763395"/>
            <a:ext cx="8046720" cy="3291840"/>
          </a:xfrm>
          <a:prstGeom prst="rect">
            <a:avLst/>
          </a:prstGeom>
        </p:spPr>
        <p:txBody>
          <a:bodyPr vert="horz" wrap="square" lIns="0" tIns="64769" rIns="0" bIns="0" rtlCol="0">
            <a:spAutoFit/>
          </a:bodyPr>
          <a:lstStyle/>
          <a:p>
            <a:pPr marL="38100" marR="252095">
              <a:lnSpc>
                <a:spcPct val="80000"/>
              </a:lnSpc>
              <a:spcBef>
                <a:spcPts val="509"/>
              </a:spcBef>
            </a:pPr>
            <a:r>
              <a:rPr sz="1700" b="1" dirty="0">
                <a:solidFill>
                  <a:srgbClr val="404040"/>
                </a:solidFill>
                <a:latin typeface="Arial"/>
                <a:cs typeface="Arial"/>
              </a:rPr>
              <a:t>5° </a:t>
            </a:r>
            <a:r>
              <a:rPr sz="1700" spc="-25" dirty="0">
                <a:solidFill>
                  <a:srgbClr val="404040"/>
                </a:solidFill>
                <a:latin typeface="Arial"/>
                <a:cs typeface="Arial"/>
              </a:rPr>
              <a:t>Voor </a:t>
            </a:r>
            <a:r>
              <a:rPr sz="1700" dirty="0">
                <a:solidFill>
                  <a:srgbClr val="404040"/>
                </a:solidFill>
                <a:latin typeface="Arial"/>
                <a:cs typeface="Arial"/>
              </a:rPr>
              <a:t>de in de </a:t>
            </a:r>
            <a:r>
              <a:rPr sz="1700" spc="10" dirty="0">
                <a:solidFill>
                  <a:srgbClr val="404040"/>
                </a:solidFill>
                <a:latin typeface="Arial"/>
                <a:cs typeface="Arial"/>
              </a:rPr>
              <a:t>2</a:t>
            </a:r>
            <a:r>
              <a:rPr sz="1650" spc="15" baseline="25252" dirty="0">
                <a:solidFill>
                  <a:srgbClr val="404040"/>
                </a:solidFill>
                <a:latin typeface="Arial"/>
                <a:cs typeface="Arial"/>
              </a:rPr>
              <a:t>de </a:t>
            </a:r>
            <a:r>
              <a:rPr sz="1700" dirty="0">
                <a:solidFill>
                  <a:srgbClr val="404040"/>
                </a:solidFill>
                <a:latin typeface="Arial"/>
                <a:cs typeface="Arial"/>
              </a:rPr>
              <a:t>alinea en de </a:t>
            </a:r>
            <a:r>
              <a:rPr sz="1700" spc="10" dirty="0">
                <a:solidFill>
                  <a:srgbClr val="404040"/>
                </a:solidFill>
                <a:latin typeface="Arial"/>
                <a:cs typeface="Arial"/>
              </a:rPr>
              <a:t>3</a:t>
            </a:r>
            <a:r>
              <a:rPr sz="1650" spc="15" baseline="25252" dirty="0">
                <a:solidFill>
                  <a:srgbClr val="404040"/>
                </a:solidFill>
                <a:latin typeface="Arial"/>
                <a:cs typeface="Arial"/>
              </a:rPr>
              <a:t>de </a:t>
            </a:r>
            <a:r>
              <a:rPr sz="1700" dirty="0">
                <a:solidFill>
                  <a:srgbClr val="404040"/>
                </a:solidFill>
                <a:latin typeface="Arial"/>
                <a:cs typeface="Arial"/>
              </a:rPr>
              <a:t>alinea van </a:t>
            </a:r>
            <a:r>
              <a:rPr sz="1700" i="1" dirty="0">
                <a:solidFill>
                  <a:srgbClr val="404040"/>
                </a:solidFill>
                <a:latin typeface="Arial"/>
                <a:cs typeface="Arial"/>
              </a:rPr>
              <a:t>punt </a:t>
            </a:r>
            <a:r>
              <a:rPr sz="1700" i="1" spc="-5" dirty="0">
                <a:solidFill>
                  <a:srgbClr val="404040"/>
                </a:solidFill>
                <a:latin typeface="Arial"/>
                <a:cs typeface="Arial"/>
              </a:rPr>
              <a:t>c.1. </a:t>
            </a:r>
            <a:r>
              <a:rPr sz="1700" dirty="0">
                <a:solidFill>
                  <a:srgbClr val="404040"/>
                </a:solidFill>
                <a:latin typeface="Arial"/>
                <a:cs typeface="Arial"/>
              </a:rPr>
              <a:t>bedoelde gevallen, is  enkel </a:t>
            </a:r>
            <a:r>
              <a:rPr sz="1700" spc="-5" dirty="0">
                <a:solidFill>
                  <a:srgbClr val="404040"/>
                </a:solidFill>
                <a:latin typeface="Arial"/>
                <a:cs typeface="Arial"/>
              </a:rPr>
              <a:t>de </a:t>
            </a:r>
            <a:r>
              <a:rPr sz="1700" dirty="0">
                <a:solidFill>
                  <a:srgbClr val="FF0000"/>
                </a:solidFill>
                <a:latin typeface="Arial"/>
                <a:cs typeface="Arial"/>
              </a:rPr>
              <a:t>ster-verdeling </a:t>
            </a:r>
            <a:r>
              <a:rPr sz="1700" dirty="0">
                <a:solidFill>
                  <a:srgbClr val="404040"/>
                </a:solidFill>
                <a:latin typeface="Arial"/>
                <a:cs typeface="Arial"/>
              </a:rPr>
              <a:t>van de aardgeleider tussen de gemeenschappelijke  aardingsonderbreker en de hoofdaardingsklem(men) van elk gebouw</a:t>
            </a:r>
            <a:r>
              <a:rPr sz="1700" spc="5" dirty="0">
                <a:solidFill>
                  <a:srgbClr val="404040"/>
                </a:solidFill>
                <a:latin typeface="Arial"/>
                <a:cs typeface="Arial"/>
              </a:rPr>
              <a:t> </a:t>
            </a:r>
            <a:r>
              <a:rPr sz="1700" dirty="0">
                <a:solidFill>
                  <a:srgbClr val="404040"/>
                </a:solidFill>
                <a:latin typeface="Arial"/>
                <a:cs typeface="Arial"/>
              </a:rPr>
              <a:t>toegelaten.</a:t>
            </a:r>
            <a:endParaRPr sz="1700">
              <a:latin typeface="Arial"/>
              <a:cs typeface="Arial"/>
            </a:endParaRPr>
          </a:p>
          <a:p>
            <a:pPr marL="38100" marR="30480">
              <a:lnSpc>
                <a:spcPct val="80000"/>
              </a:lnSpc>
              <a:spcBef>
                <a:spcPts val="409"/>
              </a:spcBef>
            </a:pPr>
            <a:r>
              <a:rPr sz="1700" b="1" dirty="0">
                <a:solidFill>
                  <a:srgbClr val="404040"/>
                </a:solidFill>
                <a:latin typeface="Arial"/>
                <a:cs typeface="Arial"/>
              </a:rPr>
              <a:t>6° </a:t>
            </a:r>
            <a:r>
              <a:rPr sz="1700" dirty="0">
                <a:solidFill>
                  <a:srgbClr val="404040"/>
                </a:solidFill>
                <a:latin typeface="Arial"/>
                <a:cs typeface="Arial"/>
              </a:rPr>
              <a:t>De gemeenschappelijke aardingsonderbreker </a:t>
            </a:r>
            <a:r>
              <a:rPr sz="1700" dirty="0">
                <a:solidFill>
                  <a:srgbClr val="FF0000"/>
                </a:solidFill>
                <a:latin typeface="Arial"/>
                <a:cs typeface="Arial"/>
              </a:rPr>
              <a:t>moet </a:t>
            </a:r>
            <a:r>
              <a:rPr sz="1700" dirty="0">
                <a:solidFill>
                  <a:srgbClr val="404040"/>
                </a:solidFill>
                <a:latin typeface="Arial"/>
                <a:cs typeface="Arial"/>
              </a:rPr>
              <a:t>als volgt duurzaam en  </a:t>
            </a:r>
            <a:r>
              <a:rPr sz="1700" spc="-5" dirty="0">
                <a:solidFill>
                  <a:srgbClr val="404040"/>
                </a:solidFill>
                <a:latin typeface="Arial"/>
                <a:cs typeface="Arial"/>
              </a:rPr>
              <a:t>onuitwisbaar </a:t>
            </a:r>
            <a:r>
              <a:rPr sz="1700" dirty="0">
                <a:solidFill>
                  <a:srgbClr val="FF0000"/>
                </a:solidFill>
                <a:latin typeface="Arial"/>
                <a:cs typeface="Arial"/>
              </a:rPr>
              <a:t>gemarkeerd </a:t>
            </a:r>
            <a:r>
              <a:rPr sz="1700" spc="-5" dirty="0">
                <a:solidFill>
                  <a:srgbClr val="FF0000"/>
                </a:solidFill>
                <a:latin typeface="Arial"/>
                <a:cs typeface="Arial"/>
              </a:rPr>
              <a:t>worden</a:t>
            </a:r>
            <a:r>
              <a:rPr sz="1700" spc="-5" dirty="0">
                <a:solidFill>
                  <a:srgbClr val="404040"/>
                </a:solidFill>
                <a:latin typeface="Arial"/>
                <a:cs typeface="Arial"/>
              </a:rPr>
              <a:t>: </a:t>
            </a:r>
            <a:r>
              <a:rPr sz="1700" dirty="0">
                <a:solidFill>
                  <a:srgbClr val="404040"/>
                </a:solidFill>
                <a:latin typeface="Arial"/>
                <a:cs typeface="Arial"/>
              </a:rPr>
              <a:t>Gemeenschappelijke aardverbinding + </a:t>
            </a:r>
            <a:r>
              <a:rPr sz="1700" i="1" dirty="0">
                <a:solidFill>
                  <a:srgbClr val="404040"/>
                </a:solidFill>
                <a:latin typeface="Arial"/>
                <a:cs typeface="Arial"/>
              </a:rPr>
              <a:t>adressen  van de betrokken installaties</a:t>
            </a:r>
            <a:r>
              <a:rPr sz="1700" i="1" spc="10" dirty="0">
                <a:solidFill>
                  <a:srgbClr val="404040"/>
                </a:solidFill>
                <a:latin typeface="Arial"/>
                <a:cs typeface="Arial"/>
              </a:rPr>
              <a:t> </a:t>
            </a:r>
            <a:r>
              <a:rPr sz="1700" dirty="0">
                <a:solidFill>
                  <a:srgbClr val="404040"/>
                </a:solidFill>
                <a:latin typeface="Arial"/>
                <a:cs typeface="Arial"/>
              </a:rPr>
              <a:t>».</a:t>
            </a:r>
            <a:endParaRPr sz="1700">
              <a:latin typeface="Arial"/>
              <a:cs typeface="Arial"/>
            </a:endParaRPr>
          </a:p>
          <a:p>
            <a:pPr marL="38100" marR="196850">
              <a:lnSpc>
                <a:spcPct val="80000"/>
              </a:lnSpc>
              <a:spcBef>
                <a:spcPts val="405"/>
              </a:spcBef>
            </a:pPr>
            <a:r>
              <a:rPr sz="1700" b="1" dirty="0">
                <a:solidFill>
                  <a:srgbClr val="404040"/>
                </a:solidFill>
                <a:latin typeface="Arial"/>
                <a:cs typeface="Arial"/>
              </a:rPr>
              <a:t>7° </a:t>
            </a:r>
            <a:r>
              <a:rPr sz="1700" dirty="0">
                <a:solidFill>
                  <a:srgbClr val="404040"/>
                </a:solidFill>
                <a:latin typeface="Arial"/>
                <a:cs typeface="Arial"/>
              </a:rPr>
              <a:t>Het eendraadsschema en het situatieplan van elke elektrische installatie, die  gebruik maakt van een gemeenschappelijke aardverbinding, moeten de  aanwezigheid van een gemeenschappelijke aardverbinding en de plaats van de  gemeenschappelijke aardingsonderbreker vermelden. Bij een  gelijkvormigheidscontrole voor ingebruikname of een controlebezoek uitgevoerd  door een erkend organisme bedoeld in </a:t>
            </a:r>
            <a:r>
              <a:rPr sz="1700" i="1" dirty="0">
                <a:solidFill>
                  <a:srgbClr val="404040"/>
                </a:solidFill>
                <a:latin typeface="Arial"/>
                <a:cs typeface="Arial"/>
              </a:rPr>
              <a:t>hoofdstuk </a:t>
            </a:r>
            <a:r>
              <a:rPr sz="1700" i="1" spc="-5" dirty="0">
                <a:solidFill>
                  <a:srgbClr val="404040"/>
                </a:solidFill>
                <a:latin typeface="Arial"/>
                <a:cs typeface="Arial"/>
              </a:rPr>
              <a:t>6.3.</a:t>
            </a:r>
            <a:r>
              <a:rPr sz="1700" spc="-5" dirty="0">
                <a:solidFill>
                  <a:srgbClr val="404040"/>
                </a:solidFill>
                <a:latin typeface="Arial"/>
                <a:cs typeface="Arial"/>
              </a:rPr>
              <a:t>, </a:t>
            </a:r>
            <a:r>
              <a:rPr sz="1700" dirty="0">
                <a:solidFill>
                  <a:srgbClr val="404040"/>
                </a:solidFill>
                <a:latin typeface="Arial"/>
                <a:cs typeface="Arial"/>
              </a:rPr>
              <a:t>moet het verslag dat in het  kader van de gelijkvormigheidscontrole of het controlebezoek is opgesteld, de  aanwezigheid van een gemeenschappelijke aardverbinding en de eventuele  inbreuken inzake de bereikbaarheid</a:t>
            </a:r>
            <a:r>
              <a:rPr sz="1700" spc="-5" dirty="0">
                <a:solidFill>
                  <a:srgbClr val="404040"/>
                </a:solidFill>
                <a:latin typeface="Arial"/>
                <a:cs typeface="Arial"/>
              </a:rPr>
              <a:t> </a:t>
            </a:r>
            <a:r>
              <a:rPr sz="1700" dirty="0">
                <a:solidFill>
                  <a:srgbClr val="404040"/>
                </a:solidFill>
                <a:latin typeface="Arial"/>
                <a:cs typeface="Arial"/>
              </a:rPr>
              <a:t>vermelden.</a:t>
            </a:r>
            <a:endParaRPr sz="17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740151"/>
            <a:ext cx="9144000" cy="4117975"/>
            <a:chOff x="0" y="2740151"/>
            <a:chExt cx="9144000" cy="4117975"/>
          </a:xfrm>
        </p:grpSpPr>
        <p:sp>
          <p:nvSpPr>
            <p:cNvPr id="3" name="object 3"/>
            <p:cNvSpPr/>
            <p:nvPr/>
          </p:nvSpPr>
          <p:spPr>
            <a:xfrm>
              <a:off x="59435" y="2993135"/>
              <a:ext cx="3383279" cy="16992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657600" y="5768339"/>
              <a:ext cx="1888489" cy="769620"/>
            </a:xfrm>
            <a:custGeom>
              <a:avLst/>
              <a:gdLst/>
              <a:ahLst/>
              <a:cxnLst/>
              <a:rect l="l" t="t" r="r" b="b"/>
              <a:pathLst>
                <a:path w="1888489" h="769620">
                  <a:moveTo>
                    <a:pt x="1888236" y="0"/>
                  </a:moveTo>
                  <a:lnTo>
                    <a:pt x="0" y="0"/>
                  </a:lnTo>
                  <a:lnTo>
                    <a:pt x="0" y="769620"/>
                  </a:lnTo>
                  <a:lnTo>
                    <a:pt x="1888236" y="769620"/>
                  </a:lnTo>
                  <a:lnTo>
                    <a:pt x="1888236" y="0"/>
                  </a:lnTo>
                  <a:close/>
                </a:path>
              </a:pathLst>
            </a:custGeom>
            <a:solidFill>
              <a:srgbClr val="C38F09"/>
            </a:solidFill>
          </p:spPr>
          <p:txBody>
            <a:bodyPr wrap="square" lIns="0" tIns="0" rIns="0" bIns="0" rtlCol="0"/>
            <a:lstStyle/>
            <a:p>
              <a:endParaRPr/>
            </a:p>
          </p:txBody>
        </p:sp>
      </p:grpSp>
      <p:sp>
        <p:nvSpPr>
          <p:cNvPr id="5" name="object 5"/>
          <p:cNvSpPr txBox="1"/>
          <p:nvPr/>
        </p:nvSpPr>
        <p:spPr>
          <a:xfrm>
            <a:off x="527405" y="733171"/>
            <a:ext cx="3663315" cy="391160"/>
          </a:xfrm>
          <a:prstGeom prst="rect">
            <a:avLst/>
          </a:prstGeom>
        </p:spPr>
        <p:txBody>
          <a:bodyPr vert="horz" wrap="square" lIns="0" tIns="12700" rIns="0" bIns="0" rtlCol="0">
            <a:spAutoFit/>
          </a:bodyPr>
          <a:lstStyle/>
          <a:p>
            <a:pPr marL="12700">
              <a:lnSpc>
                <a:spcPct val="100000"/>
              </a:lnSpc>
              <a:spcBef>
                <a:spcPts val="100"/>
              </a:spcBef>
            </a:pPr>
            <a:r>
              <a:rPr sz="2400" b="1" spc="-20" dirty="0">
                <a:solidFill>
                  <a:srgbClr val="0000FF"/>
                </a:solidFill>
                <a:latin typeface="Arial"/>
                <a:cs typeface="Arial"/>
              </a:rPr>
              <a:t>Technische</a:t>
            </a:r>
            <a:r>
              <a:rPr sz="2400" b="1" spc="-70" dirty="0">
                <a:solidFill>
                  <a:srgbClr val="0000FF"/>
                </a:solidFill>
                <a:latin typeface="Arial"/>
                <a:cs typeface="Arial"/>
              </a:rPr>
              <a:t> </a:t>
            </a:r>
            <a:r>
              <a:rPr sz="2400" b="1" dirty="0">
                <a:solidFill>
                  <a:srgbClr val="0000FF"/>
                </a:solidFill>
                <a:latin typeface="Arial"/>
                <a:cs typeface="Arial"/>
              </a:rPr>
              <a:t>voorwaarden</a:t>
            </a:r>
            <a:endParaRPr sz="2400">
              <a:latin typeface="Arial"/>
              <a:cs typeface="Arial"/>
            </a:endParaRPr>
          </a:p>
        </p:txBody>
      </p:sp>
      <p:sp>
        <p:nvSpPr>
          <p:cNvPr id="6" name="object 6"/>
          <p:cNvSpPr txBox="1"/>
          <p:nvPr/>
        </p:nvSpPr>
        <p:spPr>
          <a:xfrm>
            <a:off x="8260460" y="177800"/>
            <a:ext cx="579120" cy="666750"/>
          </a:xfrm>
          <a:prstGeom prst="rect">
            <a:avLst/>
          </a:prstGeom>
        </p:spPr>
        <p:txBody>
          <a:bodyPr vert="horz" wrap="square" lIns="0" tIns="12700" rIns="0" bIns="0" rtlCol="0">
            <a:spAutoFit/>
          </a:bodyPr>
          <a:lstStyle/>
          <a:p>
            <a:pPr algn="ctr">
              <a:lnSpc>
                <a:spcPct val="100000"/>
              </a:lnSpc>
              <a:spcBef>
                <a:spcPts val="100"/>
              </a:spcBef>
            </a:pPr>
            <a:r>
              <a:rPr sz="1400" spc="-5" dirty="0">
                <a:latin typeface="Arial"/>
                <a:cs typeface="Arial"/>
              </a:rPr>
              <a:t>Boek</a:t>
            </a:r>
            <a:r>
              <a:rPr sz="1400" spc="-100" dirty="0">
                <a:latin typeface="Arial"/>
                <a:cs typeface="Arial"/>
              </a:rPr>
              <a:t> </a:t>
            </a:r>
            <a:r>
              <a:rPr sz="1400" dirty="0">
                <a:latin typeface="Arial"/>
                <a:cs typeface="Arial"/>
              </a:rPr>
              <a:t>1</a:t>
            </a:r>
            <a:endParaRPr sz="1400">
              <a:latin typeface="Arial"/>
              <a:cs typeface="Arial"/>
            </a:endParaRPr>
          </a:p>
          <a:p>
            <a:pPr algn="ctr">
              <a:lnSpc>
                <a:spcPct val="100000"/>
              </a:lnSpc>
            </a:pPr>
            <a:r>
              <a:rPr sz="1400" dirty="0">
                <a:latin typeface="Arial"/>
                <a:cs typeface="Arial"/>
              </a:rPr>
              <a:t>5.4.2.1</a:t>
            </a:r>
            <a:endParaRPr sz="1400">
              <a:latin typeface="Arial"/>
              <a:cs typeface="Arial"/>
            </a:endParaRPr>
          </a:p>
          <a:p>
            <a:pPr algn="ctr">
              <a:lnSpc>
                <a:spcPct val="100000"/>
              </a:lnSpc>
              <a:spcBef>
                <a:spcPts val="5"/>
              </a:spcBef>
            </a:pPr>
            <a:r>
              <a:rPr sz="1400" spc="5" dirty="0">
                <a:latin typeface="Arial"/>
                <a:cs typeface="Arial"/>
              </a:rPr>
              <a:t>c.</a:t>
            </a:r>
            <a:endParaRPr sz="1400">
              <a:latin typeface="Arial"/>
              <a:cs typeface="Arial"/>
            </a:endParaRPr>
          </a:p>
        </p:txBody>
      </p:sp>
      <p:sp>
        <p:nvSpPr>
          <p:cNvPr id="7" name="object 7"/>
          <p:cNvSpPr txBox="1"/>
          <p:nvPr/>
        </p:nvSpPr>
        <p:spPr>
          <a:xfrm>
            <a:off x="3736975" y="5787948"/>
            <a:ext cx="1715135" cy="697230"/>
          </a:xfrm>
          <a:prstGeom prst="rect">
            <a:avLst/>
          </a:prstGeom>
        </p:spPr>
        <p:txBody>
          <a:bodyPr vert="horz" wrap="square" lIns="0" tIns="13335" rIns="0" bIns="0" rtlCol="0">
            <a:spAutoFit/>
          </a:bodyPr>
          <a:lstStyle/>
          <a:p>
            <a:pPr marL="12700">
              <a:lnSpc>
                <a:spcPct val="100000"/>
              </a:lnSpc>
              <a:spcBef>
                <a:spcPts val="105"/>
              </a:spcBef>
            </a:pPr>
            <a:r>
              <a:rPr sz="4400" b="1" dirty="0">
                <a:solidFill>
                  <a:srgbClr val="0000FF"/>
                </a:solidFill>
                <a:latin typeface="Arial"/>
                <a:cs typeface="Arial"/>
              </a:rPr>
              <a:t>≤ 30</a:t>
            </a:r>
            <a:r>
              <a:rPr sz="4400" b="1" spc="-90" dirty="0">
                <a:solidFill>
                  <a:srgbClr val="0000FF"/>
                </a:solidFill>
                <a:latin typeface="Arial"/>
                <a:cs typeface="Arial"/>
              </a:rPr>
              <a:t> </a:t>
            </a:r>
            <a:r>
              <a:rPr sz="4400" b="1" spc="5" dirty="0">
                <a:solidFill>
                  <a:srgbClr val="0000FF"/>
                </a:solidFill>
                <a:latin typeface="Arial"/>
                <a:cs typeface="Arial"/>
              </a:rPr>
              <a:t>Ω</a:t>
            </a:r>
            <a:endParaRPr sz="4400">
              <a:latin typeface="Arial"/>
              <a:cs typeface="Arial"/>
            </a:endParaRPr>
          </a:p>
        </p:txBody>
      </p:sp>
      <p:sp>
        <p:nvSpPr>
          <p:cNvPr id="8" name="object 8"/>
          <p:cNvSpPr/>
          <p:nvPr/>
        </p:nvSpPr>
        <p:spPr>
          <a:xfrm>
            <a:off x="3744467" y="3438144"/>
            <a:ext cx="1626108" cy="1732787"/>
          </a:xfrm>
          <a:prstGeom prst="rect">
            <a:avLst/>
          </a:prstGeom>
          <a:blipFill>
            <a:blip r:embed="rId3" cstate="print"/>
            <a:stretch>
              <a:fillRect/>
            </a:stretch>
          </a:blipFill>
        </p:spPr>
        <p:txBody>
          <a:bodyPr wrap="square" lIns="0" tIns="0" rIns="0" bIns="0" rtlCol="0"/>
          <a:lstStyle/>
          <a:p>
            <a:endParaRPr/>
          </a:p>
        </p:txBody>
      </p:sp>
      <p:sp>
        <p:nvSpPr>
          <p:cNvPr id="9" name="object 9"/>
          <p:cNvSpPr txBox="1"/>
          <p:nvPr/>
        </p:nvSpPr>
        <p:spPr>
          <a:xfrm>
            <a:off x="5015610" y="3855465"/>
            <a:ext cx="4003040" cy="1488440"/>
          </a:xfrm>
          <a:prstGeom prst="rect">
            <a:avLst/>
          </a:prstGeom>
        </p:spPr>
        <p:txBody>
          <a:bodyPr vert="horz" wrap="square" lIns="0" tIns="12065" rIns="0" bIns="0" rtlCol="0">
            <a:spAutoFit/>
          </a:bodyPr>
          <a:lstStyle/>
          <a:p>
            <a:pPr marL="299085" indent="-287020">
              <a:lnSpc>
                <a:spcPct val="100000"/>
              </a:lnSpc>
              <a:spcBef>
                <a:spcPts val="95"/>
              </a:spcBef>
              <a:buChar char="-"/>
              <a:tabLst>
                <a:tab pos="299085" algn="l"/>
                <a:tab pos="299720" algn="l"/>
              </a:tabLst>
            </a:pPr>
            <a:r>
              <a:rPr sz="1600" spc="-5" dirty="0">
                <a:latin typeface="Arial"/>
                <a:cs typeface="Arial"/>
              </a:rPr>
              <a:t>1 aardingsonderbreker</a:t>
            </a:r>
            <a:endParaRPr sz="1600">
              <a:latin typeface="Arial"/>
              <a:cs typeface="Arial"/>
            </a:endParaRPr>
          </a:p>
          <a:p>
            <a:pPr marL="299085" marR="5080" indent="-287020">
              <a:lnSpc>
                <a:spcPct val="100000"/>
              </a:lnSpc>
              <a:buChar char="-"/>
              <a:tabLst>
                <a:tab pos="299085" algn="l"/>
                <a:tab pos="299720" algn="l"/>
              </a:tabLst>
            </a:pPr>
            <a:r>
              <a:rPr sz="1600" spc="-5" dirty="0">
                <a:latin typeface="Arial"/>
                <a:cs typeface="Arial"/>
              </a:rPr>
              <a:t>moet als volgt duurzaam en onuitwisbaar  gemarkeerd</a:t>
            </a:r>
            <a:r>
              <a:rPr sz="1600" spc="10" dirty="0">
                <a:latin typeface="Arial"/>
                <a:cs typeface="Arial"/>
              </a:rPr>
              <a:t> </a:t>
            </a:r>
            <a:r>
              <a:rPr sz="1600" spc="-5" dirty="0">
                <a:latin typeface="Arial"/>
                <a:cs typeface="Arial"/>
              </a:rPr>
              <a:t>worden:</a:t>
            </a:r>
            <a:endParaRPr sz="1600">
              <a:latin typeface="Arial"/>
              <a:cs typeface="Arial"/>
            </a:endParaRPr>
          </a:p>
          <a:p>
            <a:pPr marL="297180">
              <a:lnSpc>
                <a:spcPct val="100000"/>
              </a:lnSpc>
            </a:pPr>
            <a:r>
              <a:rPr sz="1600" spc="-5" dirty="0">
                <a:latin typeface="Arial"/>
                <a:cs typeface="Arial"/>
              </a:rPr>
              <a:t>« Gemeenschappelijke aardverbinding +</a:t>
            </a:r>
            <a:endParaRPr sz="1600">
              <a:latin typeface="Arial"/>
              <a:cs typeface="Arial"/>
            </a:endParaRPr>
          </a:p>
          <a:p>
            <a:pPr marL="12700">
              <a:lnSpc>
                <a:spcPct val="100000"/>
              </a:lnSpc>
              <a:spcBef>
                <a:spcPts val="5"/>
              </a:spcBef>
            </a:pPr>
            <a:r>
              <a:rPr sz="1600" spc="-5" dirty="0">
                <a:latin typeface="Arial"/>
                <a:cs typeface="Arial"/>
              </a:rPr>
              <a:t>adressen van de betrokken installaties</a:t>
            </a:r>
            <a:r>
              <a:rPr sz="1600" spc="5" dirty="0">
                <a:latin typeface="Arial"/>
                <a:cs typeface="Arial"/>
              </a:rPr>
              <a:t> </a:t>
            </a:r>
            <a:r>
              <a:rPr sz="1600" spc="-5" dirty="0">
                <a:latin typeface="Arial"/>
                <a:cs typeface="Arial"/>
              </a:rPr>
              <a:t>».</a:t>
            </a:r>
            <a:endParaRPr sz="1600">
              <a:latin typeface="Arial"/>
              <a:cs typeface="Arial"/>
            </a:endParaRPr>
          </a:p>
          <a:p>
            <a:pPr marL="299085" indent="-287020">
              <a:lnSpc>
                <a:spcPct val="100000"/>
              </a:lnSpc>
              <a:buChar char="-"/>
              <a:tabLst>
                <a:tab pos="299085" algn="l"/>
                <a:tab pos="299720" algn="l"/>
              </a:tabLst>
            </a:pPr>
            <a:r>
              <a:rPr sz="1600" spc="-5" dirty="0">
                <a:latin typeface="Arial"/>
                <a:cs typeface="Arial"/>
              </a:rPr>
              <a:t>bereikbaar</a:t>
            </a:r>
            <a:endParaRPr sz="1600">
              <a:latin typeface="Arial"/>
              <a:cs typeface="Arial"/>
            </a:endParaRPr>
          </a:p>
        </p:txBody>
      </p:sp>
      <p:grpSp>
        <p:nvGrpSpPr>
          <p:cNvPr id="10" name="object 10"/>
          <p:cNvGrpSpPr/>
          <p:nvPr/>
        </p:nvGrpSpPr>
        <p:grpSpPr>
          <a:xfrm>
            <a:off x="2595372" y="1284732"/>
            <a:ext cx="3952240" cy="5434965"/>
            <a:chOff x="2595372" y="1284732"/>
            <a:chExt cx="3952240" cy="5434965"/>
          </a:xfrm>
        </p:grpSpPr>
        <p:sp>
          <p:nvSpPr>
            <p:cNvPr id="11" name="object 11"/>
            <p:cNvSpPr/>
            <p:nvPr/>
          </p:nvSpPr>
          <p:spPr>
            <a:xfrm>
              <a:off x="3891533" y="2285238"/>
              <a:ext cx="0" cy="1229995"/>
            </a:xfrm>
            <a:custGeom>
              <a:avLst/>
              <a:gdLst/>
              <a:ahLst/>
              <a:cxnLst/>
              <a:rect l="l" t="t" r="r" b="b"/>
              <a:pathLst>
                <a:path h="1229995">
                  <a:moveTo>
                    <a:pt x="0" y="1229995"/>
                  </a:moveTo>
                  <a:lnTo>
                    <a:pt x="0" y="0"/>
                  </a:lnTo>
                </a:path>
              </a:pathLst>
            </a:custGeom>
            <a:ln w="38100">
              <a:solidFill>
                <a:srgbClr val="00FF00"/>
              </a:solidFill>
              <a:prstDash val="lgDash"/>
            </a:ln>
          </p:spPr>
          <p:txBody>
            <a:bodyPr wrap="square" lIns="0" tIns="0" rIns="0" bIns="0" rtlCol="0"/>
            <a:lstStyle/>
            <a:p>
              <a:endParaRPr/>
            </a:p>
          </p:txBody>
        </p:sp>
        <p:sp>
          <p:nvSpPr>
            <p:cNvPr id="12" name="object 12"/>
            <p:cNvSpPr/>
            <p:nvPr/>
          </p:nvSpPr>
          <p:spPr>
            <a:xfrm>
              <a:off x="3893058" y="2241042"/>
              <a:ext cx="0" cy="1229995"/>
            </a:xfrm>
            <a:custGeom>
              <a:avLst/>
              <a:gdLst/>
              <a:ahLst/>
              <a:cxnLst/>
              <a:rect l="l" t="t" r="r" b="b"/>
              <a:pathLst>
                <a:path h="1229995">
                  <a:moveTo>
                    <a:pt x="0" y="1229995"/>
                  </a:moveTo>
                  <a:lnTo>
                    <a:pt x="0" y="0"/>
                  </a:lnTo>
                </a:path>
              </a:pathLst>
            </a:custGeom>
            <a:ln w="38100">
              <a:solidFill>
                <a:srgbClr val="FFFF00"/>
              </a:solidFill>
              <a:prstDash val="dash"/>
            </a:ln>
          </p:spPr>
          <p:txBody>
            <a:bodyPr wrap="square" lIns="0" tIns="0" rIns="0" bIns="0" rtlCol="0"/>
            <a:lstStyle/>
            <a:p>
              <a:endParaRPr/>
            </a:p>
          </p:txBody>
        </p:sp>
        <p:sp>
          <p:nvSpPr>
            <p:cNvPr id="13" name="object 13"/>
            <p:cNvSpPr/>
            <p:nvPr/>
          </p:nvSpPr>
          <p:spPr>
            <a:xfrm>
              <a:off x="4237482" y="1679448"/>
              <a:ext cx="0" cy="1775460"/>
            </a:xfrm>
            <a:custGeom>
              <a:avLst/>
              <a:gdLst/>
              <a:ahLst/>
              <a:cxnLst/>
              <a:rect l="l" t="t" r="r" b="b"/>
              <a:pathLst>
                <a:path h="1775460">
                  <a:moveTo>
                    <a:pt x="0" y="0"/>
                  </a:moveTo>
                  <a:lnTo>
                    <a:pt x="0" y="1775332"/>
                  </a:lnTo>
                </a:path>
              </a:pathLst>
            </a:custGeom>
            <a:ln w="38100">
              <a:solidFill>
                <a:srgbClr val="00FF00"/>
              </a:solidFill>
              <a:prstDash val="lgDash"/>
            </a:ln>
          </p:spPr>
          <p:txBody>
            <a:bodyPr wrap="square" lIns="0" tIns="0" rIns="0" bIns="0" rtlCol="0"/>
            <a:lstStyle/>
            <a:p>
              <a:endParaRPr/>
            </a:p>
          </p:txBody>
        </p:sp>
        <p:sp>
          <p:nvSpPr>
            <p:cNvPr id="14" name="object 14"/>
            <p:cNvSpPr/>
            <p:nvPr/>
          </p:nvSpPr>
          <p:spPr>
            <a:xfrm>
              <a:off x="4240529" y="1679448"/>
              <a:ext cx="0" cy="1825625"/>
            </a:xfrm>
            <a:custGeom>
              <a:avLst/>
              <a:gdLst/>
              <a:ahLst/>
              <a:cxnLst/>
              <a:rect l="l" t="t" r="r" b="b"/>
              <a:pathLst>
                <a:path h="1825625">
                  <a:moveTo>
                    <a:pt x="0" y="0"/>
                  </a:moveTo>
                  <a:lnTo>
                    <a:pt x="0" y="1825625"/>
                  </a:lnTo>
                </a:path>
              </a:pathLst>
            </a:custGeom>
            <a:ln w="38100">
              <a:solidFill>
                <a:srgbClr val="FFFF00"/>
              </a:solidFill>
              <a:prstDash val="dash"/>
            </a:ln>
          </p:spPr>
          <p:txBody>
            <a:bodyPr wrap="square" lIns="0" tIns="0" rIns="0" bIns="0" rtlCol="0"/>
            <a:lstStyle/>
            <a:p>
              <a:endParaRPr/>
            </a:p>
          </p:txBody>
        </p:sp>
        <p:sp>
          <p:nvSpPr>
            <p:cNvPr id="15" name="object 15"/>
            <p:cNvSpPr/>
            <p:nvPr/>
          </p:nvSpPr>
          <p:spPr>
            <a:xfrm>
              <a:off x="4870704" y="2305050"/>
              <a:ext cx="38100" cy="1229995"/>
            </a:xfrm>
            <a:custGeom>
              <a:avLst/>
              <a:gdLst/>
              <a:ahLst/>
              <a:cxnLst/>
              <a:rect l="l" t="t" r="r" b="b"/>
              <a:pathLst>
                <a:path w="38100" h="1229995">
                  <a:moveTo>
                    <a:pt x="38100" y="0"/>
                  </a:moveTo>
                  <a:lnTo>
                    <a:pt x="0" y="0"/>
                  </a:lnTo>
                  <a:lnTo>
                    <a:pt x="0" y="1229995"/>
                  </a:lnTo>
                  <a:lnTo>
                    <a:pt x="38100" y="1229995"/>
                  </a:lnTo>
                  <a:lnTo>
                    <a:pt x="38100" y="0"/>
                  </a:lnTo>
                  <a:close/>
                </a:path>
              </a:pathLst>
            </a:custGeom>
            <a:solidFill>
              <a:srgbClr val="00FF00"/>
            </a:solidFill>
          </p:spPr>
          <p:txBody>
            <a:bodyPr wrap="square" lIns="0" tIns="0" rIns="0" bIns="0" rtlCol="0"/>
            <a:lstStyle/>
            <a:p>
              <a:endParaRPr/>
            </a:p>
          </p:txBody>
        </p:sp>
        <p:sp>
          <p:nvSpPr>
            <p:cNvPr id="16" name="object 16"/>
            <p:cNvSpPr/>
            <p:nvPr/>
          </p:nvSpPr>
          <p:spPr>
            <a:xfrm>
              <a:off x="4872227" y="2260854"/>
              <a:ext cx="38100" cy="1229995"/>
            </a:xfrm>
            <a:custGeom>
              <a:avLst/>
              <a:gdLst/>
              <a:ahLst/>
              <a:cxnLst/>
              <a:rect l="l" t="t" r="r" b="b"/>
              <a:pathLst>
                <a:path w="38100" h="1229995">
                  <a:moveTo>
                    <a:pt x="38100" y="0"/>
                  </a:moveTo>
                  <a:lnTo>
                    <a:pt x="0" y="0"/>
                  </a:lnTo>
                  <a:lnTo>
                    <a:pt x="0" y="1229995"/>
                  </a:lnTo>
                  <a:lnTo>
                    <a:pt x="38100" y="1229995"/>
                  </a:lnTo>
                  <a:lnTo>
                    <a:pt x="38100" y="0"/>
                  </a:lnTo>
                  <a:close/>
                </a:path>
              </a:pathLst>
            </a:custGeom>
            <a:solidFill>
              <a:srgbClr val="FFFF00"/>
            </a:solidFill>
          </p:spPr>
          <p:txBody>
            <a:bodyPr wrap="square" lIns="0" tIns="0" rIns="0" bIns="0" rtlCol="0"/>
            <a:lstStyle/>
            <a:p>
              <a:endParaRPr/>
            </a:p>
          </p:txBody>
        </p:sp>
        <p:sp>
          <p:nvSpPr>
            <p:cNvPr id="17" name="object 17"/>
            <p:cNvSpPr/>
            <p:nvPr/>
          </p:nvSpPr>
          <p:spPr>
            <a:xfrm>
              <a:off x="5204460" y="1395984"/>
              <a:ext cx="38100" cy="2126615"/>
            </a:xfrm>
            <a:custGeom>
              <a:avLst/>
              <a:gdLst/>
              <a:ahLst/>
              <a:cxnLst/>
              <a:rect l="l" t="t" r="r" b="b"/>
              <a:pathLst>
                <a:path w="38100" h="2126615">
                  <a:moveTo>
                    <a:pt x="0" y="2126233"/>
                  </a:moveTo>
                  <a:lnTo>
                    <a:pt x="38100" y="2126233"/>
                  </a:lnTo>
                  <a:lnTo>
                    <a:pt x="38100" y="0"/>
                  </a:lnTo>
                  <a:lnTo>
                    <a:pt x="0" y="0"/>
                  </a:lnTo>
                  <a:lnTo>
                    <a:pt x="0" y="2126233"/>
                  </a:lnTo>
                  <a:close/>
                </a:path>
              </a:pathLst>
            </a:custGeom>
            <a:solidFill>
              <a:srgbClr val="00FF00"/>
            </a:solidFill>
          </p:spPr>
          <p:txBody>
            <a:bodyPr wrap="square" lIns="0" tIns="0" rIns="0" bIns="0" rtlCol="0"/>
            <a:lstStyle/>
            <a:p>
              <a:endParaRPr/>
            </a:p>
          </p:txBody>
        </p:sp>
        <p:sp>
          <p:nvSpPr>
            <p:cNvPr id="18" name="object 18"/>
            <p:cNvSpPr/>
            <p:nvPr/>
          </p:nvSpPr>
          <p:spPr>
            <a:xfrm>
              <a:off x="5221986" y="1395984"/>
              <a:ext cx="0" cy="2094230"/>
            </a:xfrm>
            <a:custGeom>
              <a:avLst/>
              <a:gdLst/>
              <a:ahLst/>
              <a:cxnLst/>
              <a:rect l="l" t="t" r="r" b="b"/>
              <a:pathLst>
                <a:path h="2094229">
                  <a:moveTo>
                    <a:pt x="0" y="0"/>
                  </a:moveTo>
                  <a:lnTo>
                    <a:pt x="0" y="2094229"/>
                  </a:lnTo>
                </a:path>
              </a:pathLst>
            </a:custGeom>
            <a:ln w="38100">
              <a:solidFill>
                <a:srgbClr val="FFFF00"/>
              </a:solidFill>
              <a:prstDash val="dash"/>
            </a:ln>
          </p:spPr>
          <p:txBody>
            <a:bodyPr wrap="square" lIns="0" tIns="0" rIns="0" bIns="0" rtlCol="0"/>
            <a:lstStyle/>
            <a:p>
              <a:endParaRPr/>
            </a:p>
          </p:txBody>
        </p:sp>
        <p:sp>
          <p:nvSpPr>
            <p:cNvPr id="19" name="object 19"/>
            <p:cNvSpPr/>
            <p:nvPr/>
          </p:nvSpPr>
          <p:spPr>
            <a:xfrm>
              <a:off x="2613660" y="5652516"/>
              <a:ext cx="1921764" cy="135534"/>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2657094" y="5694426"/>
              <a:ext cx="1821180" cy="16510"/>
            </a:xfrm>
            <a:custGeom>
              <a:avLst/>
              <a:gdLst/>
              <a:ahLst/>
              <a:cxnLst/>
              <a:rect l="l" t="t" r="r" b="b"/>
              <a:pathLst>
                <a:path w="1821179" h="16510">
                  <a:moveTo>
                    <a:pt x="0" y="15900"/>
                  </a:moveTo>
                  <a:lnTo>
                    <a:pt x="1820798" y="0"/>
                  </a:lnTo>
                </a:path>
              </a:pathLst>
            </a:custGeom>
            <a:ln w="38100">
              <a:solidFill>
                <a:srgbClr val="000000"/>
              </a:solidFill>
            </a:ln>
          </p:spPr>
          <p:txBody>
            <a:bodyPr wrap="square" lIns="0" tIns="0" rIns="0" bIns="0" rtlCol="0"/>
            <a:lstStyle/>
            <a:p>
              <a:endParaRPr/>
            </a:p>
          </p:txBody>
        </p:sp>
        <p:sp>
          <p:nvSpPr>
            <p:cNvPr id="21" name="object 21"/>
            <p:cNvSpPr/>
            <p:nvPr/>
          </p:nvSpPr>
          <p:spPr>
            <a:xfrm>
              <a:off x="4625339" y="5654040"/>
              <a:ext cx="1921764" cy="135534"/>
            </a:xfrm>
            <a:prstGeom prst="rect">
              <a:avLst/>
            </a:prstGeom>
            <a:blipFill>
              <a:blip r:embed="rId4" cstate="print"/>
              <a:stretch>
                <a:fillRect/>
              </a:stretch>
            </a:blipFill>
          </p:spPr>
          <p:txBody>
            <a:bodyPr wrap="square" lIns="0" tIns="0" rIns="0" bIns="0" rtlCol="0"/>
            <a:lstStyle/>
            <a:p>
              <a:endParaRPr/>
            </a:p>
          </p:txBody>
        </p:sp>
        <p:sp>
          <p:nvSpPr>
            <p:cNvPr id="22" name="object 22"/>
            <p:cNvSpPr/>
            <p:nvPr/>
          </p:nvSpPr>
          <p:spPr>
            <a:xfrm>
              <a:off x="4668773" y="5695950"/>
              <a:ext cx="1821180" cy="16510"/>
            </a:xfrm>
            <a:custGeom>
              <a:avLst/>
              <a:gdLst/>
              <a:ahLst/>
              <a:cxnLst/>
              <a:rect l="l" t="t" r="r" b="b"/>
              <a:pathLst>
                <a:path w="1821179" h="16510">
                  <a:moveTo>
                    <a:pt x="0" y="15900"/>
                  </a:moveTo>
                  <a:lnTo>
                    <a:pt x="1820799" y="0"/>
                  </a:lnTo>
                </a:path>
              </a:pathLst>
            </a:custGeom>
            <a:ln w="38100">
              <a:solidFill>
                <a:srgbClr val="000000"/>
              </a:solidFill>
            </a:ln>
          </p:spPr>
          <p:txBody>
            <a:bodyPr wrap="square" lIns="0" tIns="0" rIns="0" bIns="0" rtlCol="0"/>
            <a:lstStyle/>
            <a:p>
              <a:endParaRPr/>
            </a:p>
          </p:txBody>
        </p:sp>
        <p:sp>
          <p:nvSpPr>
            <p:cNvPr id="23" name="object 23"/>
            <p:cNvSpPr/>
            <p:nvPr/>
          </p:nvSpPr>
          <p:spPr>
            <a:xfrm>
              <a:off x="2606040" y="6583679"/>
              <a:ext cx="3941064" cy="135534"/>
            </a:xfrm>
            <a:prstGeom prst="rect">
              <a:avLst/>
            </a:prstGeom>
            <a:blipFill>
              <a:blip r:embed="rId5" cstate="print"/>
              <a:stretch>
                <a:fillRect/>
              </a:stretch>
            </a:blipFill>
          </p:spPr>
          <p:txBody>
            <a:bodyPr wrap="square" lIns="0" tIns="0" rIns="0" bIns="0" rtlCol="0"/>
            <a:lstStyle/>
            <a:p>
              <a:endParaRPr/>
            </a:p>
          </p:txBody>
        </p:sp>
        <p:sp>
          <p:nvSpPr>
            <p:cNvPr id="24" name="object 24"/>
            <p:cNvSpPr/>
            <p:nvPr/>
          </p:nvSpPr>
          <p:spPr>
            <a:xfrm>
              <a:off x="2649474" y="6625590"/>
              <a:ext cx="3840479" cy="16510"/>
            </a:xfrm>
            <a:custGeom>
              <a:avLst/>
              <a:gdLst/>
              <a:ahLst/>
              <a:cxnLst/>
              <a:rect l="l" t="t" r="r" b="b"/>
              <a:pathLst>
                <a:path w="3840479" h="16509">
                  <a:moveTo>
                    <a:pt x="0" y="15900"/>
                  </a:moveTo>
                  <a:lnTo>
                    <a:pt x="3840479" y="0"/>
                  </a:lnTo>
                </a:path>
              </a:pathLst>
            </a:custGeom>
            <a:ln w="38100">
              <a:solidFill>
                <a:srgbClr val="000000"/>
              </a:solidFill>
            </a:ln>
          </p:spPr>
          <p:txBody>
            <a:bodyPr wrap="square" lIns="0" tIns="0" rIns="0" bIns="0" rtlCol="0"/>
            <a:lstStyle/>
            <a:p>
              <a:endParaRPr/>
            </a:p>
          </p:txBody>
        </p:sp>
        <p:sp>
          <p:nvSpPr>
            <p:cNvPr id="25" name="object 25"/>
            <p:cNvSpPr/>
            <p:nvPr/>
          </p:nvSpPr>
          <p:spPr>
            <a:xfrm>
              <a:off x="2595372" y="5667755"/>
              <a:ext cx="119034" cy="1039355"/>
            </a:xfrm>
            <a:prstGeom prst="rect">
              <a:avLst/>
            </a:prstGeom>
            <a:blipFill>
              <a:blip r:embed="rId6" cstate="print"/>
              <a:stretch>
                <a:fillRect/>
              </a:stretch>
            </a:blipFill>
          </p:spPr>
          <p:txBody>
            <a:bodyPr wrap="square" lIns="0" tIns="0" rIns="0" bIns="0" rtlCol="0"/>
            <a:lstStyle/>
            <a:p>
              <a:endParaRPr/>
            </a:p>
          </p:txBody>
        </p:sp>
        <p:sp>
          <p:nvSpPr>
            <p:cNvPr id="26" name="object 26"/>
            <p:cNvSpPr/>
            <p:nvPr/>
          </p:nvSpPr>
          <p:spPr>
            <a:xfrm>
              <a:off x="2657094" y="5709666"/>
              <a:ext cx="0" cy="939800"/>
            </a:xfrm>
            <a:custGeom>
              <a:avLst/>
              <a:gdLst/>
              <a:ahLst/>
              <a:cxnLst/>
              <a:rect l="l" t="t" r="r" b="b"/>
              <a:pathLst>
                <a:path h="939800">
                  <a:moveTo>
                    <a:pt x="0" y="939584"/>
                  </a:moveTo>
                  <a:lnTo>
                    <a:pt x="0" y="0"/>
                  </a:lnTo>
                </a:path>
              </a:pathLst>
            </a:custGeom>
            <a:ln w="38100">
              <a:solidFill>
                <a:srgbClr val="000000"/>
              </a:solidFill>
            </a:ln>
          </p:spPr>
          <p:txBody>
            <a:bodyPr wrap="square" lIns="0" tIns="0" rIns="0" bIns="0" rtlCol="0"/>
            <a:lstStyle/>
            <a:p>
              <a:endParaRPr/>
            </a:p>
          </p:txBody>
        </p:sp>
        <p:sp>
          <p:nvSpPr>
            <p:cNvPr id="27" name="object 27"/>
            <p:cNvSpPr/>
            <p:nvPr/>
          </p:nvSpPr>
          <p:spPr>
            <a:xfrm>
              <a:off x="6405372" y="5669279"/>
              <a:ext cx="119034" cy="1039355"/>
            </a:xfrm>
            <a:prstGeom prst="rect">
              <a:avLst/>
            </a:prstGeom>
            <a:blipFill>
              <a:blip r:embed="rId6" cstate="print"/>
              <a:stretch>
                <a:fillRect/>
              </a:stretch>
            </a:blipFill>
          </p:spPr>
          <p:txBody>
            <a:bodyPr wrap="square" lIns="0" tIns="0" rIns="0" bIns="0" rtlCol="0"/>
            <a:lstStyle/>
            <a:p>
              <a:endParaRPr/>
            </a:p>
          </p:txBody>
        </p:sp>
        <p:sp>
          <p:nvSpPr>
            <p:cNvPr id="28" name="object 28"/>
            <p:cNvSpPr/>
            <p:nvPr/>
          </p:nvSpPr>
          <p:spPr>
            <a:xfrm>
              <a:off x="6467093" y="5711190"/>
              <a:ext cx="0" cy="939800"/>
            </a:xfrm>
            <a:custGeom>
              <a:avLst/>
              <a:gdLst/>
              <a:ahLst/>
              <a:cxnLst/>
              <a:rect l="l" t="t" r="r" b="b"/>
              <a:pathLst>
                <a:path h="939800">
                  <a:moveTo>
                    <a:pt x="0" y="939584"/>
                  </a:moveTo>
                  <a:lnTo>
                    <a:pt x="0" y="0"/>
                  </a:lnTo>
                </a:path>
              </a:pathLst>
            </a:custGeom>
            <a:ln w="38100">
              <a:solidFill>
                <a:srgbClr val="000000"/>
              </a:solidFill>
            </a:ln>
          </p:spPr>
          <p:txBody>
            <a:bodyPr wrap="square" lIns="0" tIns="0" rIns="0" bIns="0" rtlCol="0"/>
            <a:lstStyle/>
            <a:p>
              <a:endParaRPr/>
            </a:p>
          </p:txBody>
        </p:sp>
        <p:sp>
          <p:nvSpPr>
            <p:cNvPr id="29" name="object 29"/>
            <p:cNvSpPr/>
            <p:nvPr/>
          </p:nvSpPr>
          <p:spPr>
            <a:xfrm>
              <a:off x="4402836" y="5088635"/>
              <a:ext cx="132587" cy="681227"/>
            </a:xfrm>
            <a:prstGeom prst="rect">
              <a:avLst/>
            </a:prstGeom>
            <a:blipFill>
              <a:blip r:embed="rId7" cstate="print"/>
              <a:stretch>
                <a:fillRect/>
              </a:stretch>
            </a:blipFill>
          </p:spPr>
          <p:txBody>
            <a:bodyPr wrap="square" lIns="0" tIns="0" rIns="0" bIns="0" rtlCol="0"/>
            <a:lstStyle/>
            <a:p>
              <a:endParaRPr/>
            </a:p>
          </p:txBody>
        </p:sp>
        <p:sp>
          <p:nvSpPr>
            <p:cNvPr id="30" name="object 30"/>
            <p:cNvSpPr/>
            <p:nvPr/>
          </p:nvSpPr>
          <p:spPr>
            <a:xfrm>
              <a:off x="4464557" y="5130546"/>
              <a:ext cx="13335" cy="581025"/>
            </a:xfrm>
            <a:custGeom>
              <a:avLst/>
              <a:gdLst/>
              <a:ahLst/>
              <a:cxnLst/>
              <a:rect l="l" t="t" r="r" b="b"/>
              <a:pathLst>
                <a:path w="13335" h="581025">
                  <a:moveTo>
                    <a:pt x="13207" y="580453"/>
                  </a:moveTo>
                  <a:lnTo>
                    <a:pt x="0" y="0"/>
                  </a:lnTo>
                </a:path>
              </a:pathLst>
            </a:custGeom>
            <a:ln w="38100">
              <a:solidFill>
                <a:srgbClr val="000000"/>
              </a:solidFill>
            </a:ln>
          </p:spPr>
          <p:txBody>
            <a:bodyPr wrap="square" lIns="0" tIns="0" rIns="0" bIns="0" rtlCol="0"/>
            <a:lstStyle/>
            <a:p>
              <a:endParaRPr/>
            </a:p>
          </p:txBody>
        </p:sp>
        <p:sp>
          <p:nvSpPr>
            <p:cNvPr id="31" name="object 31"/>
            <p:cNvSpPr/>
            <p:nvPr/>
          </p:nvSpPr>
          <p:spPr>
            <a:xfrm>
              <a:off x="4617720" y="5097779"/>
              <a:ext cx="132587" cy="681228"/>
            </a:xfrm>
            <a:prstGeom prst="rect">
              <a:avLst/>
            </a:prstGeom>
            <a:blipFill>
              <a:blip r:embed="rId7" cstate="print"/>
              <a:stretch>
                <a:fillRect/>
              </a:stretch>
            </a:blipFill>
          </p:spPr>
          <p:txBody>
            <a:bodyPr wrap="square" lIns="0" tIns="0" rIns="0" bIns="0" rtlCol="0"/>
            <a:lstStyle/>
            <a:p>
              <a:endParaRPr/>
            </a:p>
          </p:txBody>
        </p:sp>
        <p:sp>
          <p:nvSpPr>
            <p:cNvPr id="32" name="object 32"/>
            <p:cNvSpPr/>
            <p:nvPr/>
          </p:nvSpPr>
          <p:spPr>
            <a:xfrm>
              <a:off x="4679442" y="5139690"/>
              <a:ext cx="13335" cy="581025"/>
            </a:xfrm>
            <a:custGeom>
              <a:avLst/>
              <a:gdLst/>
              <a:ahLst/>
              <a:cxnLst/>
              <a:rect l="l" t="t" r="r" b="b"/>
              <a:pathLst>
                <a:path w="13335" h="581025">
                  <a:moveTo>
                    <a:pt x="13208" y="580453"/>
                  </a:moveTo>
                  <a:lnTo>
                    <a:pt x="0" y="0"/>
                  </a:lnTo>
                </a:path>
              </a:pathLst>
            </a:custGeom>
            <a:ln w="38100">
              <a:solidFill>
                <a:srgbClr val="000000"/>
              </a:solidFill>
            </a:ln>
          </p:spPr>
          <p:txBody>
            <a:bodyPr wrap="square" lIns="0" tIns="0" rIns="0" bIns="0" rtlCol="0"/>
            <a:lstStyle/>
            <a:p>
              <a:endParaRPr/>
            </a:p>
          </p:txBody>
        </p:sp>
        <p:sp>
          <p:nvSpPr>
            <p:cNvPr id="33" name="object 33"/>
            <p:cNvSpPr/>
            <p:nvPr/>
          </p:nvSpPr>
          <p:spPr>
            <a:xfrm>
              <a:off x="3649980" y="2122932"/>
              <a:ext cx="462280" cy="111760"/>
            </a:xfrm>
            <a:custGeom>
              <a:avLst/>
              <a:gdLst/>
              <a:ahLst/>
              <a:cxnLst/>
              <a:rect l="l" t="t" r="r" b="b"/>
              <a:pathLst>
                <a:path w="462279" h="111760">
                  <a:moveTo>
                    <a:pt x="461772" y="0"/>
                  </a:moveTo>
                  <a:lnTo>
                    <a:pt x="0" y="0"/>
                  </a:lnTo>
                  <a:lnTo>
                    <a:pt x="0" y="111251"/>
                  </a:lnTo>
                  <a:lnTo>
                    <a:pt x="461772" y="111251"/>
                  </a:lnTo>
                  <a:lnTo>
                    <a:pt x="461772" y="0"/>
                  </a:lnTo>
                  <a:close/>
                </a:path>
              </a:pathLst>
            </a:custGeom>
            <a:solidFill>
              <a:srgbClr val="A6A6A6"/>
            </a:solidFill>
          </p:spPr>
          <p:txBody>
            <a:bodyPr wrap="square" lIns="0" tIns="0" rIns="0" bIns="0" rtlCol="0"/>
            <a:lstStyle/>
            <a:p>
              <a:endParaRPr/>
            </a:p>
          </p:txBody>
        </p:sp>
        <p:sp>
          <p:nvSpPr>
            <p:cNvPr id="34" name="object 34"/>
            <p:cNvSpPr/>
            <p:nvPr/>
          </p:nvSpPr>
          <p:spPr>
            <a:xfrm>
              <a:off x="4218432" y="1555623"/>
              <a:ext cx="38100" cy="0"/>
            </a:xfrm>
            <a:custGeom>
              <a:avLst/>
              <a:gdLst/>
              <a:ahLst/>
              <a:cxnLst/>
              <a:rect l="l" t="t" r="r" b="b"/>
              <a:pathLst>
                <a:path w="38100">
                  <a:moveTo>
                    <a:pt x="0" y="0"/>
                  </a:moveTo>
                  <a:lnTo>
                    <a:pt x="38100" y="0"/>
                  </a:lnTo>
                </a:path>
              </a:pathLst>
            </a:custGeom>
            <a:ln w="38100">
              <a:solidFill>
                <a:srgbClr val="00FF00"/>
              </a:solidFill>
              <a:prstDash val="lgDash"/>
            </a:ln>
          </p:spPr>
          <p:txBody>
            <a:bodyPr wrap="square" lIns="0" tIns="0" rIns="0" bIns="0" rtlCol="0"/>
            <a:lstStyle/>
            <a:p>
              <a:endParaRPr/>
            </a:p>
          </p:txBody>
        </p:sp>
        <p:sp>
          <p:nvSpPr>
            <p:cNvPr id="35" name="object 35"/>
            <p:cNvSpPr/>
            <p:nvPr/>
          </p:nvSpPr>
          <p:spPr>
            <a:xfrm>
              <a:off x="4000500" y="1284731"/>
              <a:ext cx="1466215" cy="984885"/>
            </a:xfrm>
            <a:custGeom>
              <a:avLst/>
              <a:gdLst/>
              <a:ahLst/>
              <a:cxnLst/>
              <a:rect l="l" t="t" r="r" b="b"/>
              <a:pathLst>
                <a:path w="1466214" h="984885">
                  <a:moveTo>
                    <a:pt x="461772" y="283464"/>
                  </a:moveTo>
                  <a:lnTo>
                    <a:pt x="0" y="283464"/>
                  </a:lnTo>
                  <a:lnTo>
                    <a:pt x="0" y="394716"/>
                  </a:lnTo>
                  <a:lnTo>
                    <a:pt x="461772" y="394716"/>
                  </a:lnTo>
                  <a:lnTo>
                    <a:pt x="461772" y="283464"/>
                  </a:lnTo>
                  <a:close/>
                </a:path>
                <a:path w="1466214" h="984885">
                  <a:moveTo>
                    <a:pt x="1115568" y="873252"/>
                  </a:moveTo>
                  <a:lnTo>
                    <a:pt x="653796" y="873252"/>
                  </a:lnTo>
                  <a:lnTo>
                    <a:pt x="653796" y="984504"/>
                  </a:lnTo>
                  <a:lnTo>
                    <a:pt x="1115568" y="984504"/>
                  </a:lnTo>
                  <a:lnTo>
                    <a:pt x="1115568" y="873252"/>
                  </a:lnTo>
                  <a:close/>
                </a:path>
                <a:path w="1466214" h="984885">
                  <a:moveTo>
                    <a:pt x="1466088" y="0"/>
                  </a:moveTo>
                  <a:lnTo>
                    <a:pt x="1004316" y="0"/>
                  </a:lnTo>
                  <a:lnTo>
                    <a:pt x="1004316" y="111252"/>
                  </a:lnTo>
                  <a:lnTo>
                    <a:pt x="1466088" y="111252"/>
                  </a:lnTo>
                  <a:lnTo>
                    <a:pt x="1466088" y="0"/>
                  </a:lnTo>
                  <a:close/>
                </a:path>
              </a:pathLst>
            </a:custGeom>
            <a:solidFill>
              <a:srgbClr val="A6A6A6"/>
            </a:solidFill>
          </p:spPr>
          <p:txBody>
            <a:bodyPr wrap="square" lIns="0" tIns="0" rIns="0" bIns="0" rtlCol="0"/>
            <a:lstStyle/>
            <a:p>
              <a:endParaRPr/>
            </a:p>
          </p:txBody>
        </p:sp>
        <p:sp>
          <p:nvSpPr>
            <p:cNvPr id="36" name="object 36"/>
            <p:cNvSpPr/>
            <p:nvPr/>
          </p:nvSpPr>
          <p:spPr>
            <a:xfrm>
              <a:off x="3818382" y="1366266"/>
              <a:ext cx="0" cy="745490"/>
            </a:xfrm>
            <a:custGeom>
              <a:avLst/>
              <a:gdLst/>
              <a:ahLst/>
              <a:cxnLst/>
              <a:rect l="l" t="t" r="r" b="b"/>
              <a:pathLst>
                <a:path h="745489">
                  <a:moveTo>
                    <a:pt x="0" y="745109"/>
                  </a:moveTo>
                  <a:lnTo>
                    <a:pt x="0" y="0"/>
                  </a:lnTo>
                </a:path>
              </a:pathLst>
            </a:custGeom>
            <a:ln w="38100">
              <a:solidFill>
                <a:srgbClr val="00FF00"/>
              </a:solidFill>
              <a:prstDash val="lgDash"/>
            </a:ln>
          </p:spPr>
          <p:txBody>
            <a:bodyPr wrap="square" lIns="0" tIns="0" rIns="0" bIns="0" rtlCol="0"/>
            <a:lstStyle/>
            <a:p>
              <a:endParaRPr/>
            </a:p>
          </p:txBody>
        </p:sp>
        <p:sp>
          <p:nvSpPr>
            <p:cNvPr id="37" name="object 37"/>
            <p:cNvSpPr/>
            <p:nvPr/>
          </p:nvSpPr>
          <p:spPr>
            <a:xfrm>
              <a:off x="3807713" y="1315974"/>
              <a:ext cx="0" cy="745490"/>
            </a:xfrm>
            <a:custGeom>
              <a:avLst/>
              <a:gdLst/>
              <a:ahLst/>
              <a:cxnLst/>
              <a:rect l="l" t="t" r="r" b="b"/>
              <a:pathLst>
                <a:path h="745489">
                  <a:moveTo>
                    <a:pt x="0" y="745109"/>
                  </a:moveTo>
                  <a:lnTo>
                    <a:pt x="0" y="0"/>
                  </a:lnTo>
                </a:path>
              </a:pathLst>
            </a:custGeom>
            <a:ln w="38100">
              <a:solidFill>
                <a:srgbClr val="FFFF00"/>
              </a:solidFill>
              <a:prstDash val="dash"/>
            </a:ln>
          </p:spPr>
          <p:txBody>
            <a:bodyPr wrap="square" lIns="0" tIns="0" rIns="0" bIns="0" rtlCol="0"/>
            <a:lstStyle/>
            <a:p>
              <a:endParaRPr/>
            </a:p>
          </p:txBody>
        </p:sp>
        <p:sp>
          <p:nvSpPr>
            <p:cNvPr id="38" name="object 38"/>
            <p:cNvSpPr/>
            <p:nvPr/>
          </p:nvSpPr>
          <p:spPr>
            <a:xfrm>
              <a:off x="3672077" y="1695450"/>
              <a:ext cx="0" cy="433705"/>
            </a:xfrm>
            <a:custGeom>
              <a:avLst/>
              <a:gdLst/>
              <a:ahLst/>
              <a:cxnLst/>
              <a:rect l="l" t="t" r="r" b="b"/>
              <a:pathLst>
                <a:path h="433705">
                  <a:moveTo>
                    <a:pt x="0" y="433324"/>
                  </a:moveTo>
                  <a:lnTo>
                    <a:pt x="0" y="0"/>
                  </a:lnTo>
                </a:path>
              </a:pathLst>
            </a:custGeom>
            <a:ln w="38100">
              <a:solidFill>
                <a:srgbClr val="00FF00"/>
              </a:solidFill>
              <a:prstDash val="lgDash"/>
            </a:ln>
          </p:spPr>
          <p:txBody>
            <a:bodyPr wrap="square" lIns="0" tIns="0" rIns="0" bIns="0" rtlCol="0"/>
            <a:lstStyle/>
            <a:p>
              <a:endParaRPr/>
            </a:p>
          </p:txBody>
        </p:sp>
        <p:sp>
          <p:nvSpPr>
            <p:cNvPr id="39" name="object 39"/>
            <p:cNvSpPr/>
            <p:nvPr/>
          </p:nvSpPr>
          <p:spPr>
            <a:xfrm>
              <a:off x="3673602" y="1648206"/>
              <a:ext cx="0" cy="433705"/>
            </a:xfrm>
            <a:custGeom>
              <a:avLst/>
              <a:gdLst/>
              <a:ahLst/>
              <a:cxnLst/>
              <a:rect l="l" t="t" r="r" b="b"/>
              <a:pathLst>
                <a:path h="433705">
                  <a:moveTo>
                    <a:pt x="0" y="433324"/>
                  </a:moveTo>
                  <a:lnTo>
                    <a:pt x="0" y="0"/>
                  </a:lnTo>
                </a:path>
              </a:pathLst>
            </a:custGeom>
            <a:ln w="38100">
              <a:solidFill>
                <a:srgbClr val="FFFF00"/>
              </a:solidFill>
              <a:prstDash val="dash"/>
            </a:ln>
          </p:spPr>
          <p:txBody>
            <a:bodyPr wrap="square" lIns="0" tIns="0" rIns="0" bIns="0" rtlCol="0"/>
            <a:lstStyle/>
            <a:p>
              <a:endParaRPr/>
            </a:p>
          </p:txBody>
        </p:sp>
        <p:sp>
          <p:nvSpPr>
            <p:cNvPr id="40" name="object 40"/>
            <p:cNvSpPr/>
            <p:nvPr/>
          </p:nvSpPr>
          <p:spPr>
            <a:xfrm>
              <a:off x="3210305" y="1660398"/>
              <a:ext cx="433705" cy="0"/>
            </a:xfrm>
            <a:custGeom>
              <a:avLst/>
              <a:gdLst/>
              <a:ahLst/>
              <a:cxnLst/>
              <a:rect l="l" t="t" r="r" b="b"/>
              <a:pathLst>
                <a:path w="433704">
                  <a:moveTo>
                    <a:pt x="433323" y="0"/>
                  </a:moveTo>
                  <a:lnTo>
                    <a:pt x="0" y="0"/>
                  </a:lnTo>
                </a:path>
              </a:pathLst>
            </a:custGeom>
            <a:ln w="38100">
              <a:solidFill>
                <a:srgbClr val="00FF00"/>
              </a:solidFill>
              <a:prstDash val="lgDash"/>
            </a:ln>
          </p:spPr>
          <p:txBody>
            <a:bodyPr wrap="square" lIns="0" tIns="0" rIns="0" bIns="0" rtlCol="0"/>
            <a:lstStyle/>
            <a:p>
              <a:endParaRPr/>
            </a:p>
          </p:txBody>
        </p:sp>
        <p:sp>
          <p:nvSpPr>
            <p:cNvPr id="41" name="object 41"/>
            <p:cNvSpPr/>
            <p:nvPr/>
          </p:nvSpPr>
          <p:spPr>
            <a:xfrm>
              <a:off x="3163062" y="1657350"/>
              <a:ext cx="433705" cy="0"/>
            </a:xfrm>
            <a:custGeom>
              <a:avLst/>
              <a:gdLst/>
              <a:ahLst/>
              <a:cxnLst/>
              <a:rect l="l" t="t" r="r" b="b"/>
              <a:pathLst>
                <a:path w="433704">
                  <a:moveTo>
                    <a:pt x="433324" y="0"/>
                  </a:moveTo>
                  <a:lnTo>
                    <a:pt x="0" y="0"/>
                  </a:lnTo>
                </a:path>
              </a:pathLst>
            </a:custGeom>
            <a:ln w="38100">
              <a:solidFill>
                <a:srgbClr val="FFFF00"/>
              </a:solidFill>
              <a:prstDash val="dash"/>
            </a:ln>
          </p:spPr>
          <p:txBody>
            <a:bodyPr wrap="square" lIns="0" tIns="0" rIns="0" bIns="0" rtlCol="0"/>
            <a:lstStyle/>
            <a:p>
              <a:endParaRPr/>
            </a:p>
          </p:txBody>
        </p:sp>
        <p:sp>
          <p:nvSpPr>
            <p:cNvPr id="42" name="object 42"/>
            <p:cNvSpPr/>
            <p:nvPr/>
          </p:nvSpPr>
          <p:spPr>
            <a:xfrm>
              <a:off x="3362705" y="1367790"/>
              <a:ext cx="433705" cy="0"/>
            </a:xfrm>
            <a:custGeom>
              <a:avLst/>
              <a:gdLst/>
              <a:ahLst/>
              <a:cxnLst/>
              <a:rect l="l" t="t" r="r" b="b"/>
              <a:pathLst>
                <a:path w="433704">
                  <a:moveTo>
                    <a:pt x="433324" y="0"/>
                  </a:moveTo>
                  <a:lnTo>
                    <a:pt x="0" y="0"/>
                  </a:lnTo>
                </a:path>
              </a:pathLst>
            </a:custGeom>
            <a:ln w="38100">
              <a:solidFill>
                <a:srgbClr val="00FF00"/>
              </a:solidFill>
              <a:prstDash val="lgDash"/>
            </a:ln>
          </p:spPr>
          <p:txBody>
            <a:bodyPr wrap="square" lIns="0" tIns="0" rIns="0" bIns="0" rtlCol="0"/>
            <a:lstStyle/>
            <a:p>
              <a:endParaRPr/>
            </a:p>
          </p:txBody>
        </p:sp>
        <p:sp>
          <p:nvSpPr>
            <p:cNvPr id="43" name="object 43"/>
            <p:cNvSpPr/>
            <p:nvPr/>
          </p:nvSpPr>
          <p:spPr>
            <a:xfrm>
              <a:off x="3315462" y="1364742"/>
              <a:ext cx="433705" cy="0"/>
            </a:xfrm>
            <a:custGeom>
              <a:avLst/>
              <a:gdLst/>
              <a:ahLst/>
              <a:cxnLst/>
              <a:rect l="l" t="t" r="r" b="b"/>
              <a:pathLst>
                <a:path w="433704">
                  <a:moveTo>
                    <a:pt x="433324" y="0"/>
                  </a:moveTo>
                  <a:lnTo>
                    <a:pt x="0" y="0"/>
                  </a:lnTo>
                </a:path>
              </a:pathLst>
            </a:custGeom>
            <a:ln w="38100">
              <a:solidFill>
                <a:srgbClr val="FFFF00"/>
              </a:solidFill>
              <a:prstDash val="dash"/>
            </a:ln>
          </p:spPr>
          <p:txBody>
            <a:bodyPr wrap="square" lIns="0" tIns="0" rIns="0" bIns="0" rtlCol="0"/>
            <a:lstStyle/>
            <a:p>
              <a:endParaRPr/>
            </a:p>
          </p:txBody>
        </p:sp>
      </p:grpSp>
      <p:sp>
        <p:nvSpPr>
          <p:cNvPr id="44" name="object 44"/>
          <p:cNvSpPr txBox="1"/>
          <p:nvPr/>
        </p:nvSpPr>
        <p:spPr>
          <a:xfrm>
            <a:off x="5355463" y="2724658"/>
            <a:ext cx="88836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Aardgeleider</a:t>
            </a:r>
            <a:endParaRPr sz="1200">
              <a:latin typeface="Arial"/>
              <a:cs typeface="Arial"/>
            </a:endParaRPr>
          </a:p>
        </p:txBody>
      </p:sp>
      <p:sp>
        <p:nvSpPr>
          <p:cNvPr id="45" name="object 45"/>
          <p:cNvSpPr txBox="1"/>
          <p:nvPr/>
        </p:nvSpPr>
        <p:spPr>
          <a:xfrm>
            <a:off x="5571490" y="1238758"/>
            <a:ext cx="347345"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HAR</a:t>
            </a:r>
            <a:endParaRPr sz="1200">
              <a:latin typeface="Arial"/>
              <a:cs typeface="Arial"/>
            </a:endParaRPr>
          </a:p>
        </p:txBody>
      </p:sp>
      <p:sp>
        <p:nvSpPr>
          <p:cNvPr id="46" name="object 46"/>
          <p:cNvSpPr txBox="1"/>
          <p:nvPr/>
        </p:nvSpPr>
        <p:spPr>
          <a:xfrm>
            <a:off x="2813430" y="1542415"/>
            <a:ext cx="339090" cy="208279"/>
          </a:xfrm>
          <a:prstGeom prst="rect">
            <a:avLst/>
          </a:prstGeom>
        </p:spPr>
        <p:txBody>
          <a:bodyPr vert="horz" wrap="square" lIns="0" tIns="12700" rIns="0" bIns="0" rtlCol="0">
            <a:spAutoFit/>
          </a:bodyPr>
          <a:lstStyle/>
          <a:p>
            <a:pPr marL="12700">
              <a:lnSpc>
                <a:spcPct val="100000"/>
              </a:lnSpc>
              <a:spcBef>
                <a:spcPts val="100"/>
              </a:spcBef>
            </a:pPr>
            <a:r>
              <a:rPr sz="1200" spc="-5" dirty="0">
                <a:latin typeface="Arial"/>
                <a:cs typeface="Arial"/>
              </a:rPr>
              <a:t>HEV</a:t>
            </a:r>
            <a:endParaRPr sz="1200">
              <a:latin typeface="Arial"/>
              <a:cs typeface="Arial"/>
            </a:endParaRPr>
          </a:p>
        </p:txBody>
      </p:sp>
      <p:sp>
        <p:nvSpPr>
          <p:cNvPr id="47" name="object 47"/>
          <p:cNvSpPr txBox="1"/>
          <p:nvPr/>
        </p:nvSpPr>
        <p:spPr>
          <a:xfrm>
            <a:off x="2965830" y="1265301"/>
            <a:ext cx="356235"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Arial"/>
                <a:cs typeface="Arial"/>
              </a:rPr>
              <a:t>HBG</a:t>
            </a:r>
            <a:endParaRPr sz="1200">
              <a:latin typeface="Arial"/>
              <a:cs typeface="Arial"/>
            </a:endParaRPr>
          </a:p>
        </p:txBody>
      </p:sp>
      <p:sp>
        <p:nvSpPr>
          <p:cNvPr id="48" name="object 48"/>
          <p:cNvSpPr txBox="1">
            <a:spLocks noGrp="1"/>
          </p:cNvSpPr>
          <p:nvPr>
            <p:ph type="title"/>
          </p:nvPr>
        </p:nvSpPr>
        <p:spPr>
          <a:xfrm>
            <a:off x="1214729" y="0"/>
            <a:ext cx="6733540" cy="757555"/>
          </a:xfrm>
          <a:prstGeom prst="rect">
            <a:avLst/>
          </a:prstGeom>
        </p:spPr>
        <p:txBody>
          <a:bodyPr vert="horz" wrap="square" lIns="0" tIns="12700" rIns="0" bIns="0" rtlCol="0">
            <a:spAutoFit/>
          </a:bodyPr>
          <a:lstStyle/>
          <a:p>
            <a:pPr marL="1156970" marR="5080" indent="-1144905">
              <a:lnSpc>
                <a:spcPct val="100000"/>
              </a:lnSpc>
              <a:spcBef>
                <a:spcPts val="100"/>
              </a:spcBef>
            </a:pPr>
            <a:r>
              <a:rPr sz="2400" u="none" spc="-5" dirty="0"/>
              <a:t>10°) Gemeenschappelijke </a:t>
            </a:r>
            <a:r>
              <a:rPr sz="2400" u="none" dirty="0"/>
              <a:t>aardverbinding </a:t>
            </a:r>
            <a:r>
              <a:rPr sz="2400" u="none" spc="-5" dirty="0"/>
              <a:t>voor  verscheidene huishoudelijke</a:t>
            </a:r>
            <a:r>
              <a:rPr sz="2400" u="none" spc="-15" dirty="0"/>
              <a:t> </a:t>
            </a:r>
            <a:r>
              <a:rPr sz="2400" u="none" dirty="0"/>
              <a:t>inst.</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436" y="6386880"/>
            <a:ext cx="132080" cy="151765"/>
          </a:xfrm>
          <a:prstGeom prst="rect">
            <a:avLst/>
          </a:prstGeom>
        </p:spPr>
        <p:txBody>
          <a:bodyPr vert="horz" wrap="square" lIns="0" tIns="15875" rIns="0" bIns="0" rtlCol="0">
            <a:spAutoFit/>
          </a:bodyPr>
          <a:lstStyle/>
          <a:p>
            <a:pPr marL="12700">
              <a:lnSpc>
                <a:spcPct val="100000"/>
              </a:lnSpc>
              <a:spcBef>
                <a:spcPts val="125"/>
              </a:spcBef>
            </a:pPr>
            <a:r>
              <a:rPr sz="800" spc="15" dirty="0">
                <a:latin typeface="Times New Roman"/>
                <a:cs typeface="Times New Roman"/>
              </a:rPr>
              <a:t>98</a:t>
            </a:r>
            <a:endParaRPr sz="800">
              <a:latin typeface="Times New Roman"/>
              <a:cs typeface="Times New Roman"/>
            </a:endParaRPr>
          </a:p>
        </p:txBody>
      </p:sp>
      <p:grpSp>
        <p:nvGrpSpPr>
          <p:cNvPr id="3" name="object 3"/>
          <p:cNvGrpSpPr/>
          <p:nvPr/>
        </p:nvGrpSpPr>
        <p:grpSpPr>
          <a:xfrm>
            <a:off x="72694" y="1739506"/>
            <a:ext cx="8594090" cy="3083560"/>
            <a:chOff x="72694" y="1739506"/>
            <a:chExt cx="8594090" cy="3083560"/>
          </a:xfrm>
        </p:grpSpPr>
        <p:sp>
          <p:nvSpPr>
            <p:cNvPr id="4" name="object 4"/>
            <p:cNvSpPr/>
            <p:nvPr/>
          </p:nvSpPr>
          <p:spPr>
            <a:xfrm>
              <a:off x="88879" y="1755690"/>
              <a:ext cx="2834183" cy="3047393"/>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8879" y="1755690"/>
              <a:ext cx="2834640" cy="3048000"/>
            </a:xfrm>
            <a:custGeom>
              <a:avLst/>
              <a:gdLst/>
              <a:ahLst/>
              <a:cxnLst/>
              <a:rect l="l" t="t" r="r" b="b"/>
              <a:pathLst>
                <a:path w="2834640" h="3048000">
                  <a:moveTo>
                    <a:pt x="0" y="3047393"/>
                  </a:moveTo>
                  <a:lnTo>
                    <a:pt x="2834183" y="3047393"/>
                  </a:lnTo>
                  <a:lnTo>
                    <a:pt x="2834183" y="0"/>
                  </a:lnTo>
                  <a:lnTo>
                    <a:pt x="0" y="0"/>
                  </a:lnTo>
                  <a:lnTo>
                    <a:pt x="0" y="3047393"/>
                  </a:lnTo>
                  <a:close/>
                </a:path>
              </a:pathLst>
            </a:custGeom>
            <a:ln w="32283">
              <a:solidFill>
                <a:srgbClr val="000000"/>
              </a:solidFill>
            </a:ln>
          </p:spPr>
          <p:txBody>
            <a:bodyPr wrap="square" lIns="0" tIns="0" rIns="0" bIns="0" rtlCol="0"/>
            <a:lstStyle/>
            <a:p>
              <a:endParaRPr/>
            </a:p>
          </p:txBody>
        </p:sp>
        <p:sp>
          <p:nvSpPr>
            <p:cNvPr id="6" name="object 6"/>
            <p:cNvSpPr/>
            <p:nvPr/>
          </p:nvSpPr>
          <p:spPr>
            <a:xfrm>
              <a:off x="514016" y="2212724"/>
              <a:ext cx="1984375" cy="2133600"/>
            </a:xfrm>
            <a:custGeom>
              <a:avLst/>
              <a:gdLst/>
              <a:ahLst/>
              <a:cxnLst/>
              <a:rect l="l" t="t" r="r" b="b"/>
              <a:pathLst>
                <a:path w="1984375" h="2133600">
                  <a:moveTo>
                    <a:pt x="1984008" y="0"/>
                  </a:moveTo>
                  <a:lnTo>
                    <a:pt x="0" y="0"/>
                  </a:lnTo>
                  <a:lnTo>
                    <a:pt x="0" y="2133261"/>
                  </a:lnTo>
                  <a:lnTo>
                    <a:pt x="1984008" y="2133261"/>
                  </a:lnTo>
                  <a:lnTo>
                    <a:pt x="1984008" y="0"/>
                  </a:lnTo>
                  <a:close/>
                </a:path>
              </a:pathLst>
            </a:custGeom>
            <a:solidFill>
              <a:srgbClr val="FFFFFF"/>
            </a:solidFill>
          </p:spPr>
          <p:txBody>
            <a:bodyPr wrap="square" lIns="0" tIns="0" rIns="0" bIns="0" rtlCol="0"/>
            <a:lstStyle/>
            <a:p>
              <a:endParaRPr/>
            </a:p>
          </p:txBody>
        </p:sp>
        <p:sp>
          <p:nvSpPr>
            <p:cNvPr id="7" name="object 7"/>
            <p:cNvSpPr/>
            <p:nvPr/>
          </p:nvSpPr>
          <p:spPr>
            <a:xfrm>
              <a:off x="514016" y="2212724"/>
              <a:ext cx="1984375" cy="2133600"/>
            </a:xfrm>
            <a:custGeom>
              <a:avLst/>
              <a:gdLst/>
              <a:ahLst/>
              <a:cxnLst/>
              <a:rect l="l" t="t" r="r" b="b"/>
              <a:pathLst>
                <a:path w="1984375" h="2133600">
                  <a:moveTo>
                    <a:pt x="0" y="2133261"/>
                  </a:moveTo>
                  <a:lnTo>
                    <a:pt x="1984008" y="2133261"/>
                  </a:lnTo>
                  <a:lnTo>
                    <a:pt x="1984008" y="0"/>
                  </a:lnTo>
                  <a:lnTo>
                    <a:pt x="0" y="0"/>
                  </a:lnTo>
                  <a:lnTo>
                    <a:pt x="0" y="2133261"/>
                  </a:lnTo>
                  <a:close/>
                </a:path>
              </a:pathLst>
            </a:custGeom>
            <a:ln w="32283">
              <a:solidFill>
                <a:srgbClr val="000000"/>
              </a:solidFill>
            </a:ln>
          </p:spPr>
          <p:txBody>
            <a:bodyPr wrap="square" lIns="0" tIns="0" rIns="0" bIns="0" rtlCol="0"/>
            <a:lstStyle/>
            <a:p>
              <a:endParaRPr/>
            </a:p>
          </p:txBody>
        </p:sp>
        <p:sp>
          <p:nvSpPr>
            <p:cNvPr id="8" name="object 8"/>
            <p:cNvSpPr/>
            <p:nvPr/>
          </p:nvSpPr>
          <p:spPr>
            <a:xfrm>
              <a:off x="2950308" y="1758733"/>
              <a:ext cx="2834183" cy="304739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2950308" y="1758733"/>
              <a:ext cx="2834640" cy="3048000"/>
            </a:xfrm>
            <a:custGeom>
              <a:avLst/>
              <a:gdLst/>
              <a:ahLst/>
              <a:cxnLst/>
              <a:rect l="l" t="t" r="r" b="b"/>
              <a:pathLst>
                <a:path w="2834640" h="3048000">
                  <a:moveTo>
                    <a:pt x="0" y="3047393"/>
                  </a:moveTo>
                  <a:lnTo>
                    <a:pt x="2834183" y="3047393"/>
                  </a:lnTo>
                  <a:lnTo>
                    <a:pt x="2834183" y="0"/>
                  </a:lnTo>
                  <a:lnTo>
                    <a:pt x="0" y="0"/>
                  </a:lnTo>
                  <a:lnTo>
                    <a:pt x="0" y="3047393"/>
                  </a:lnTo>
                  <a:close/>
                </a:path>
              </a:pathLst>
            </a:custGeom>
            <a:ln w="32283">
              <a:solidFill>
                <a:srgbClr val="000000"/>
              </a:solidFill>
            </a:ln>
          </p:spPr>
          <p:txBody>
            <a:bodyPr wrap="square" lIns="0" tIns="0" rIns="0" bIns="0" rtlCol="0"/>
            <a:lstStyle/>
            <a:p>
              <a:endParaRPr/>
            </a:p>
          </p:txBody>
        </p:sp>
        <p:sp>
          <p:nvSpPr>
            <p:cNvPr id="10" name="object 10"/>
            <p:cNvSpPr/>
            <p:nvPr/>
          </p:nvSpPr>
          <p:spPr>
            <a:xfrm>
              <a:off x="3375446" y="2215734"/>
              <a:ext cx="1984375" cy="2133600"/>
            </a:xfrm>
            <a:custGeom>
              <a:avLst/>
              <a:gdLst/>
              <a:ahLst/>
              <a:cxnLst/>
              <a:rect l="l" t="t" r="r" b="b"/>
              <a:pathLst>
                <a:path w="1984375" h="2133600">
                  <a:moveTo>
                    <a:pt x="1984008" y="0"/>
                  </a:moveTo>
                  <a:lnTo>
                    <a:pt x="0" y="0"/>
                  </a:lnTo>
                  <a:lnTo>
                    <a:pt x="0" y="2133261"/>
                  </a:lnTo>
                  <a:lnTo>
                    <a:pt x="1984008" y="2133261"/>
                  </a:lnTo>
                  <a:lnTo>
                    <a:pt x="1984008" y="0"/>
                  </a:lnTo>
                  <a:close/>
                </a:path>
              </a:pathLst>
            </a:custGeom>
            <a:solidFill>
              <a:srgbClr val="FFFFFF"/>
            </a:solidFill>
          </p:spPr>
          <p:txBody>
            <a:bodyPr wrap="square" lIns="0" tIns="0" rIns="0" bIns="0" rtlCol="0"/>
            <a:lstStyle/>
            <a:p>
              <a:endParaRPr/>
            </a:p>
          </p:txBody>
        </p:sp>
        <p:sp>
          <p:nvSpPr>
            <p:cNvPr id="11" name="object 11"/>
            <p:cNvSpPr/>
            <p:nvPr/>
          </p:nvSpPr>
          <p:spPr>
            <a:xfrm>
              <a:off x="3375446" y="2215734"/>
              <a:ext cx="1984375" cy="2133600"/>
            </a:xfrm>
            <a:custGeom>
              <a:avLst/>
              <a:gdLst/>
              <a:ahLst/>
              <a:cxnLst/>
              <a:rect l="l" t="t" r="r" b="b"/>
              <a:pathLst>
                <a:path w="1984375" h="2133600">
                  <a:moveTo>
                    <a:pt x="0" y="2133261"/>
                  </a:moveTo>
                  <a:lnTo>
                    <a:pt x="1984008" y="2133261"/>
                  </a:lnTo>
                  <a:lnTo>
                    <a:pt x="1984008" y="0"/>
                  </a:lnTo>
                  <a:lnTo>
                    <a:pt x="0" y="0"/>
                  </a:lnTo>
                  <a:lnTo>
                    <a:pt x="0" y="2133261"/>
                  </a:lnTo>
                  <a:close/>
                </a:path>
              </a:pathLst>
            </a:custGeom>
            <a:ln w="32283">
              <a:solidFill>
                <a:srgbClr val="000000"/>
              </a:solidFill>
            </a:ln>
          </p:spPr>
          <p:txBody>
            <a:bodyPr wrap="square" lIns="0" tIns="0" rIns="0" bIns="0" rtlCol="0"/>
            <a:lstStyle/>
            <a:p>
              <a:endParaRPr/>
            </a:p>
          </p:txBody>
        </p:sp>
        <p:sp>
          <p:nvSpPr>
            <p:cNvPr id="12" name="object 12"/>
            <p:cNvSpPr/>
            <p:nvPr/>
          </p:nvSpPr>
          <p:spPr>
            <a:xfrm>
              <a:off x="5816087" y="1759270"/>
              <a:ext cx="2834183" cy="3047393"/>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816087" y="1759270"/>
              <a:ext cx="2834640" cy="3048000"/>
            </a:xfrm>
            <a:custGeom>
              <a:avLst/>
              <a:gdLst/>
              <a:ahLst/>
              <a:cxnLst/>
              <a:rect l="l" t="t" r="r" b="b"/>
              <a:pathLst>
                <a:path w="2834640" h="3048000">
                  <a:moveTo>
                    <a:pt x="0" y="3047393"/>
                  </a:moveTo>
                  <a:lnTo>
                    <a:pt x="2834183" y="3047393"/>
                  </a:lnTo>
                  <a:lnTo>
                    <a:pt x="2834183" y="0"/>
                  </a:lnTo>
                  <a:lnTo>
                    <a:pt x="0" y="0"/>
                  </a:lnTo>
                  <a:lnTo>
                    <a:pt x="0" y="3047393"/>
                  </a:lnTo>
                  <a:close/>
                </a:path>
              </a:pathLst>
            </a:custGeom>
            <a:ln w="32283">
              <a:solidFill>
                <a:srgbClr val="000000"/>
              </a:solidFill>
            </a:ln>
          </p:spPr>
          <p:txBody>
            <a:bodyPr wrap="square" lIns="0" tIns="0" rIns="0" bIns="0" rtlCol="0"/>
            <a:lstStyle/>
            <a:p>
              <a:endParaRPr/>
            </a:p>
          </p:txBody>
        </p:sp>
        <p:sp>
          <p:nvSpPr>
            <p:cNvPr id="14" name="object 14"/>
            <p:cNvSpPr/>
            <p:nvPr/>
          </p:nvSpPr>
          <p:spPr>
            <a:xfrm>
              <a:off x="6258022" y="2228850"/>
              <a:ext cx="1984375" cy="2133600"/>
            </a:xfrm>
            <a:custGeom>
              <a:avLst/>
              <a:gdLst/>
              <a:ahLst/>
              <a:cxnLst/>
              <a:rect l="l" t="t" r="r" b="b"/>
              <a:pathLst>
                <a:path w="1984375" h="2133600">
                  <a:moveTo>
                    <a:pt x="1984008" y="0"/>
                  </a:moveTo>
                  <a:lnTo>
                    <a:pt x="0" y="0"/>
                  </a:lnTo>
                  <a:lnTo>
                    <a:pt x="0" y="2133261"/>
                  </a:lnTo>
                  <a:lnTo>
                    <a:pt x="1984008" y="2133261"/>
                  </a:lnTo>
                  <a:lnTo>
                    <a:pt x="1984008" y="0"/>
                  </a:lnTo>
                  <a:close/>
                </a:path>
              </a:pathLst>
            </a:custGeom>
            <a:solidFill>
              <a:srgbClr val="FFFFFF"/>
            </a:solidFill>
          </p:spPr>
          <p:txBody>
            <a:bodyPr wrap="square" lIns="0" tIns="0" rIns="0" bIns="0" rtlCol="0"/>
            <a:lstStyle/>
            <a:p>
              <a:endParaRPr/>
            </a:p>
          </p:txBody>
        </p:sp>
        <p:sp>
          <p:nvSpPr>
            <p:cNvPr id="15" name="object 15"/>
            <p:cNvSpPr/>
            <p:nvPr/>
          </p:nvSpPr>
          <p:spPr>
            <a:xfrm>
              <a:off x="6258022" y="2228850"/>
              <a:ext cx="1984375" cy="2133600"/>
            </a:xfrm>
            <a:custGeom>
              <a:avLst/>
              <a:gdLst/>
              <a:ahLst/>
              <a:cxnLst/>
              <a:rect l="l" t="t" r="r" b="b"/>
              <a:pathLst>
                <a:path w="1984375" h="2133600">
                  <a:moveTo>
                    <a:pt x="0" y="2133261"/>
                  </a:moveTo>
                  <a:lnTo>
                    <a:pt x="1984008" y="2133261"/>
                  </a:lnTo>
                  <a:lnTo>
                    <a:pt x="1984008" y="0"/>
                  </a:lnTo>
                  <a:lnTo>
                    <a:pt x="0" y="0"/>
                  </a:lnTo>
                  <a:lnTo>
                    <a:pt x="0" y="2133261"/>
                  </a:lnTo>
                  <a:close/>
                </a:path>
              </a:pathLst>
            </a:custGeom>
            <a:ln w="32283">
              <a:solidFill>
                <a:srgbClr val="000000"/>
              </a:solidFill>
            </a:ln>
          </p:spPr>
          <p:txBody>
            <a:bodyPr wrap="square" lIns="0" tIns="0" rIns="0" bIns="0" rtlCol="0"/>
            <a:lstStyle/>
            <a:p>
              <a:endParaRPr/>
            </a:p>
          </p:txBody>
        </p:sp>
        <p:sp>
          <p:nvSpPr>
            <p:cNvPr id="16" name="object 16"/>
            <p:cNvSpPr/>
            <p:nvPr/>
          </p:nvSpPr>
          <p:spPr>
            <a:xfrm>
              <a:off x="251460" y="1903514"/>
              <a:ext cx="8246364" cy="138772"/>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294131" y="1955292"/>
              <a:ext cx="8136890" cy="0"/>
            </a:xfrm>
            <a:custGeom>
              <a:avLst/>
              <a:gdLst/>
              <a:ahLst/>
              <a:cxnLst/>
              <a:rect l="l" t="t" r="r" b="b"/>
              <a:pathLst>
                <a:path w="8136890">
                  <a:moveTo>
                    <a:pt x="0" y="0"/>
                  </a:moveTo>
                  <a:lnTo>
                    <a:pt x="8136890" y="0"/>
                  </a:lnTo>
                </a:path>
              </a:pathLst>
            </a:custGeom>
            <a:ln w="57912">
              <a:solidFill>
                <a:srgbClr val="FF0000"/>
              </a:solidFill>
            </a:ln>
          </p:spPr>
          <p:txBody>
            <a:bodyPr wrap="square" lIns="0" tIns="0" rIns="0" bIns="0" rtlCol="0"/>
            <a:lstStyle/>
            <a:p>
              <a:endParaRPr/>
            </a:p>
          </p:txBody>
        </p:sp>
        <p:sp>
          <p:nvSpPr>
            <p:cNvPr id="18" name="object 18"/>
            <p:cNvSpPr/>
            <p:nvPr/>
          </p:nvSpPr>
          <p:spPr>
            <a:xfrm>
              <a:off x="260603" y="4497311"/>
              <a:ext cx="8237220" cy="146443"/>
            </a:xfrm>
            <a:prstGeom prst="rect">
              <a:avLst/>
            </a:prstGeom>
            <a:blipFill>
              <a:blip r:embed="rId6" cstate="print"/>
              <a:stretch>
                <a:fillRect/>
              </a:stretch>
            </a:blipFill>
          </p:spPr>
          <p:txBody>
            <a:bodyPr wrap="square" lIns="0" tIns="0" rIns="0" bIns="0" rtlCol="0"/>
            <a:lstStyle/>
            <a:p>
              <a:endParaRPr/>
            </a:p>
          </p:txBody>
        </p:sp>
        <p:sp>
          <p:nvSpPr>
            <p:cNvPr id="19" name="object 19"/>
            <p:cNvSpPr/>
            <p:nvPr/>
          </p:nvSpPr>
          <p:spPr>
            <a:xfrm>
              <a:off x="303276" y="4549139"/>
              <a:ext cx="8128000" cy="8255"/>
            </a:xfrm>
            <a:custGeom>
              <a:avLst/>
              <a:gdLst/>
              <a:ahLst/>
              <a:cxnLst/>
              <a:rect l="l" t="t" r="r" b="b"/>
              <a:pathLst>
                <a:path w="8128000" h="8254">
                  <a:moveTo>
                    <a:pt x="0" y="8001"/>
                  </a:moveTo>
                  <a:lnTo>
                    <a:pt x="8127492" y="0"/>
                  </a:lnTo>
                </a:path>
              </a:pathLst>
            </a:custGeom>
            <a:ln w="57912">
              <a:solidFill>
                <a:srgbClr val="FF0000"/>
              </a:solidFill>
            </a:ln>
          </p:spPr>
          <p:txBody>
            <a:bodyPr wrap="square" lIns="0" tIns="0" rIns="0" bIns="0" rtlCol="0"/>
            <a:lstStyle/>
            <a:p>
              <a:endParaRPr/>
            </a:p>
          </p:txBody>
        </p:sp>
        <p:sp>
          <p:nvSpPr>
            <p:cNvPr id="20" name="object 20"/>
            <p:cNvSpPr/>
            <p:nvPr/>
          </p:nvSpPr>
          <p:spPr>
            <a:xfrm>
              <a:off x="239268" y="1932432"/>
              <a:ext cx="138772" cy="2717292"/>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310896" y="1955292"/>
              <a:ext cx="0" cy="2608580"/>
            </a:xfrm>
            <a:custGeom>
              <a:avLst/>
              <a:gdLst/>
              <a:ahLst/>
              <a:cxnLst/>
              <a:rect l="l" t="t" r="r" b="b"/>
              <a:pathLst>
                <a:path h="2608579">
                  <a:moveTo>
                    <a:pt x="0" y="0"/>
                  </a:moveTo>
                  <a:lnTo>
                    <a:pt x="0" y="2608072"/>
                  </a:lnTo>
                </a:path>
              </a:pathLst>
            </a:custGeom>
            <a:ln w="57912">
              <a:solidFill>
                <a:srgbClr val="FF0000"/>
              </a:solidFill>
            </a:ln>
          </p:spPr>
          <p:txBody>
            <a:bodyPr wrap="square" lIns="0" tIns="0" rIns="0" bIns="0" rtlCol="0"/>
            <a:lstStyle/>
            <a:p>
              <a:endParaRPr/>
            </a:p>
          </p:txBody>
        </p:sp>
        <p:sp>
          <p:nvSpPr>
            <p:cNvPr id="22" name="object 22"/>
            <p:cNvSpPr/>
            <p:nvPr/>
          </p:nvSpPr>
          <p:spPr>
            <a:xfrm>
              <a:off x="8359140" y="1918716"/>
              <a:ext cx="138772" cy="1427988"/>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8430768" y="1941576"/>
              <a:ext cx="0" cy="1318895"/>
            </a:xfrm>
            <a:custGeom>
              <a:avLst/>
              <a:gdLst/>
              <a:ahLst/>
              <a:cxnLst/>
              <a:rect l="l" t="t" r="r" b="b"/>
              <a:pathLst>
                <a:path h="1318895">
                  <a:moveTo>
                    <a:pt x="0" y="0"/>
                  </a:moveTo>
                  <a:lnTo>
                    <a:pt x="0" y="1318640"/>
                  </a:lnTo>
                </a:path>
              </a:pathLst>
            </a:custGeom>
            <a:ln w="57912">
              <a:solidFill>
                <a:srgbClr val="FF0000"/>
              </a:solidFill>
            </a:ln>
          </p:spPr>
          <p:txBody>
            <a:bodyPr wrap="square" lIns="0" tIns="0" rIns="0" bIns="0" rtlCol="0"/>
            <a:lstStyle/>
            <a:p>
              <a:endParaRPr/>
            </a:p>
          </p:txBody>
        </p:sp>
        <p:sp>
          <p:nvSpPr>
            <p:cNvPr id="24" name="object 24"/>
            <p:cNvSpPr/>
            <p:nvPr/>
          </p:nvSpPr>
          <p:spPr>
            <a:xfrm>
              <a:off x="8368283" y="3395472"/>
              <a:ext cx="138772" cy="1255776"/>
            </a:xfrm>
            <a:prstGeom prst="rect">
              <a:avLst/>
            </a:prstGeom>
            <a:blipFill>
              <a:blip r:embed="rId9" cstate="print"/>
              <a:stretch>
                <a:fillRect/>
              </a:stretch>
            </a:blipFill>
          </p:spPr>
          <p:txBody>
            <a:bodyPr wrap="square" lIns="0" tIns="0" rIns="0" bIns="0" rtlCol="0"/>
            <a:lstStyle/>
            <a:p>
              <a:endParaRPr/>
            </a:p>
          </p:txBody>
        </p:sp>
        <p:sp>
          <p:nvSpPr>
            <p:cNvPr id="25" name="object 25"/>
            <p:cNvSpPr/>
            <p:nvPr/>
          </p:nvSpPr>
          <p:spPr>
            <a:xfrm>
              <a:off x="8439911" y="3418332"/>
              <a:ext cx="0" cy="1146810"/>
            </a:xfrm>
            <a:custGeom>
              <a:avLst/>
              <a:gdLst/>
              <a:ahLst/>
              <a:cxnLst/>
              <a:rect l="l" t="t" r="r" b="b"/>
              <a:pathLst>
                <a:path h="1146810">
                  <a:moveTo>
                    <a:pt x="0" y="0"/>
                  </a:moveTo>
                  <a:lnTo>
                    <a:pt x="0" y="1146301"/>
                  </a:lnTo>
                </a:path>
              </a:pathLst>
            </a:custGeom>
            <a:ln w="57912">
              <a:solidFill>
                <a:srgbClr val="FF0000"/>
              </a:solidFill>
            </a:ln>
          </p:spPr>
          <p:txBody>
            <a:bodyPr wrap="square" lIns="0" tIns="0" rIns="0" bIns="0" rtlCol="0"/>
            <a:lstStyle/>
            <a:p>
              <a:endParaRPr/>
            </a:p>
          </p:txBody>
        </p:sp>
        <p:sp>
          <p:nvSpPr>
            <p:cNvPr id="26" name="object 26"/>
            <p:cNvSpPr/>
            <p:nvPr/>
          </p:nvSpPr>
          <p:spPr>
            <a:xfrm>
              <a:off x="8068056" y="3179102"/>
              <a:ext cx="440461" cy="138772"/>
            </a:xfrm>
            <a:prstGeom prst="rect">
              <a:avLst/>
            </a:prstGeom>
            <a:blipFill>
              <a:blip r:embed="rId10" cstate="print"/>
              <a:stretch>
                <a:fillRect/>
              </a:stretch>
            </a:blipFill>
          </p:spPr>
          <p:txBody>
            <a:bodyPr wrap="square" lIns="0" tIns="0" rIns="0" bIns="0" rtlCol="0"/>
            <a:lstStyle/>
            <a:p>
              <a:endParaRPr/>
            </a:p>
          </p:txBody>
        </p:sp>
        <p:sp>
          <p:nvSpPr>
            <p:cNvPr id="27" name="object 27"/>
            <p:cNvSpPr/>
            <p:nvPr/>
          </p:nvSpPr>
          <p:spPr>
            <a:xfrm>
              <a:off x="8110728" y="3230880"/>
              <a:ext cx="331470" cy="0"/>
            </a:xfrm>
            <a:custGeom>
              <a:avLst/>
              <a:gdLst/>
              <a:ahLst/>
              <a:cxnLst/>
              <a:rect l="l" t="t" r="r" b="b"/>
              <a:pathLst>
                <a:path w="331470">
                  <a:moveTo>
                    <a:pt x="0" y="0"/>
                  </a:moveTo>
                  <a:lnTo>
                    <a:pt x="331343" y="0"/>
                  </a:lnTo>
                </a:path>
              </a:pathLst>
            </a:custGeom>
            <a:ln w="57912">
              <a:solidFill>
                <a:srgbClr val="FF0000"/>
              </a:solidFill>
            </a:ln>
          </p:spPr>
          <p:txBody>
            <a:bodyPr wrap="square" lIns="0" tIns="0" rIns="0" bIns="0" rtlCol="0"/>
            <a:lstStyle/>
            <a:p>
              <a:endParaRPr/>
            </a:p>
          </p:txBody>
        </p:sp>
        <p:sp>
          <p:nvSpPr>
            <p:cNvPr id="28" name="object 28"/>
            <p:cNvSpPr/>
            <p:nvPr/>
          </p:nvSpPr>
          <p:spPr>
            <a:xfrm>
              <a:off x="8084819" y="3331502"/>
              <a:ext cx="440461" cy="138772"/>
            </a:xfrm>
            <a:prstGeom prst="rect">
              <a:avLst/>
            </a:prstGeom>
            <a:blipFill>
              <a:blip r:embed="rId10" cstate="print"/>
              <a:stretch>
                <a:fillRect/>
              </a:stretch>
            </a:blipFill>
          </p:spPr>
          <p:txBody>
            <a:bodyPr wrap="square" lIns="0" tIns="0" rIns="0" bIns="0" rtlCol="0"/>
            <a:lstStyle/>
            <a:p>
              <a:endParaRPr/>
            </a:p>
          </p:txBody>
        </p:sp>
        <p:sp>
          <p:nvSpPr>
            <p:cNvPr id="29" name="object 29"/>
            <p:cNvSpPr/>
            <p:nvPr/>
          </p:nvSpPr>
          <p:spPr>
            <a:xfrm>
              <a:off x="8127492" y="3383279"/>
              <a:ext cx="331470" cy="0"/>
            </a:xfrm>
            <a:custGeom>
              <a:avLst/>
              <a:gdLst/>
              <a:ahLst/>
              <a:cxnLst/>
              <a:rect l="l" t="t" r="r" b="b"/>
              <a:pathLst>
                <a:path w="331470">
                  <a:moveTo>
                    <a:pt x="0" y="0"/>
                  </a:moveTo>
                  <a:lnTo>
                    <a:pt x="331342" y="0"/>
                  </a:lnTo>
                </a:path>
              </a:pathLst>
            </a:custGeom>
            <a:ln w="57912">
              <a:solidFill>
                <a:srgbClr val="FF0000"/>
              </a:solidFill>
            </a:ln>
          </p:spPr>
          <p:txBody>
            <a:bodyPr wrap="square" lIns="0" tIns="0" rIns="0" bIns="0" rtlCol="0"/>
            <a:lstStyle/>
            <a:p>
              <a:endParaRPr/>
            </a:p>
          </p:txBody>
        </p:sp>
      </p:grpSp>
      <p:sp>
        <p:nvSpPr>
          <p:cNvPr id="30" name="object 30"/>
          <p:cNvSpPr txBox="1"/>
          <p:nvPr/>
        </p:nvSpPr>
        <p:spPr>
          <a:xfrm>
            <a:off x="8215121" y="177800"/>
            <a:ext cx="666750" cy="666750"/>
          </a:xfrm>
          <a:prstGeom prst="rect">
            <a:avLst/>
          </a:prstGeom>
        </p:spPr>
        <p:txBody>
          <a:bodyPr vert="horz" wrap="square" lIns="0" tIns="12700" rIns="0" bIns="0" rtlCol="0">
            <a:spAutoFit/>
          </a:bodyPr>
          <a:lstStyle/>
          <a:p>
            <a:pPr algn="ctr">
              <a:lnSpc>
                <a:spcPct val="100000"/>
              </a:lnSpc>
              <a:spcBef>
                <a:spcPts val="100"/>
              </a:spcBef>
            </a:pPr>
            <a:r>
              <a:rPr sz="1400" dirty="0">
                <a:latin typeface="Arial"/>
                <a:cs typeface="Arial"/>
              </a:rPr>
              <a:t>Boeck</a:t>
            </a:r>
            <a:r>
              <a:rPr sz="1400" spc="-100" dirty="0">
                <a:latin typeface="Arial"/>
                <a:cs typeface="Arial"/>
              </a:rPr>
              <a:t> </a:t>
            </a:r>
            <a:r>
              <a:rPr sz="1400" dirty="0">
                <a:latin typeface="Arial"/>
                <a:cs typeface="Arial"/>
              </a:rPr>
              <a:t>1</a:t>
            </a:r>
            <a:endParaRPr sz="1400">
              <a:latin typeface="Arial"/>
              <a:cs typeface="Arial"/>
            </a:endParaRPr>
          </a:p>
          <a:p>
            <a:pPr marL="3175" algn="ctr">
              <a:lnSpc>
                <a:spcPct val="100000"/>
              </a:lnSpc>
            </a:pPr>
            <a:r>
              <a:rPr sz="1400" dirty="0">
                <a:latin typeface="Arial"/>
                <a:cs typeface="Arial"/>
              </a:rPr>
              <a:t>5.4.2.1</a:t>
            </a:r>
            <a:endParaRPr sz="1400">
              <a:latin typeface="Arial"/>
              <a:cs typeface="Arial"/>
            </a:endParaRPr>
          </a:p>
          <a:p>
            <a:pPr marL="1905" algn="ctr">
              <a:lnSpc>
                <a:spcPct val="100000"/>
              </a:lnSpc>
              <a:spcBef>
                <a:spcPts val="5"/>
              </a:spcBef>
            </a:pPr>
            <a:r>
              <a:rPr sz="1400" spc="5" dirty="0">
                <a:latin typeface="Arial"/>
                <a:cs typeface="Arial"/>
              </a:rPr>
              <a:t>c.</a:t>
            </a:r>
            <a:endParaRPr sz="1400">
              <a:latin typeface="Arial"/>
              <a:cs typeface="Arial"/>
            </a:endParaRPr>
          </a:p>
        </p:txBody>
      </p:sp>
      <p:sp>
        <p:nvSpPr>
          <p:cNvPr id="31" name="object 31"/>
          <p:cNvSpPr txBox="1">
            <a:spLocks noGrp="1"/>
          </p:cNvSpPr>
          <p:nvPr>
            <p:ph type="title"/>
          </p:nvPr>
        </p:nvSpPr>
        <p:spPr>
          <a:xfrm>
            <a:off x="1214729" y="0"/>
            <a:ext cx="6733540" cy="756920"/>
          </a:xfrm>
          <a:prstGeom prst="rect">
            <a:avLst/>
          </a:prstGeom>
        </p:spPr>
        <p:txBody>
          <a:bodyPr vert="horz" wrap="square" lIns="0" tIns="12700" rIns="0" bIns="0" rtlCol="0">
            <a:spAutoFit/>
          </a:bodyPr>
          <a:lstStyle/>
          <a:p>
            <a:pPr marL="1156970" marR="5080" indent="-1144905">
              <a:lnSpc>
                <a:spcPct val="100000"/>
              </a:lnSpc>
              <a:spcBef>
                <a:spcPts val="100"/>
              </a:spcBef>
            </a:pPr>
            <a:r>
              <a:rPr sz="2400" u="none" spc="-5" dirty="0"/>
              <a:t>10°) Gemeenschappelijke </a:t>
            </a:r>
            <a:r>
              <a:rPr sz="2400" u="none" dirty="0"/>
              <a:t>aardverbinding </a:t>
            </a:r>
            <a:r>
              <a:rPr sz="2400" u="none" spc="-5" dirty="0"/>
              <a:t>voor  verscheidene huishoudelijke</a:t>
            </a:r>
            <a:r>
              <a:rPr sz="2400" u="none" spc="-15" dirty="0"/>
              <a:t> </a:t>
            </a:r>
            <a:r>
              <a:rPr sz="2400" u="none" dirty="0"/>
              <a:t>inst.</a:t>
            </a:r>
            <a:endParaRPr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173223"/>
            <a:ext cx="9144000" cy="4685030"/>
            <a:chOff x="0" y="2173223"/>
            <a:chExt cx="9144000" cy="4685030"/>
          </a:xfrm>
        </p:grpSpPr>
        <p:sp>
          <p:nvSpPr>
            <p:cNvPr id="3" name="object 3"/>
            <p:cNvSpPr/>
            <p:nvPr/>
          </p:nvSpPr>
          <p:spPr>
            <a:xfrm>
              <a:off x="0" y="2650235"/>
              <a:ext cx="4357116" cy="238506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357115" y="2173223"/>
              <a:ext cx="4786884" cy="3720084"/>
            </a:xfrm>
            <a:prstGeom prst="rect">
              <a:avLst/>
            </a:prstGeom>
            <a:blipFill>
              <a:blip r:embed="rId3" cstate="print"/>
              <a:stretch>
                <a:fillRect/>
              </a:stretch>
            </a:blipFill>
          </p:spPr>
          <p:txBody>
            <a:bodyPr wrap="square" lIns="0" tIns="0" rIns="0" bIns="0" rtlCol="0"/>
            <a:lstStyle/>
            <a:p>
              <a:endParaRPr/>
            </a:p>
          </p:txBody>
        </p:sp>
      </p:grpSp>
      <p:sp>
        <p:nvSpPr>
          <p:cNvPr id="5" name="object 5"/>
          <p:cNvSpPr txBox="1">
            <a:spLocks noGrp="1"/>
          </p:cNvSpPr>
          <p:nvPr>
            <p:ph type="title"/>
          </p:nvPr>
        </p:nvSpPr>
        <p:spPr>
          <a:xfrm>
            <a:off x="1444878" y="252476"/>
            <a:ext cx="6275070" cy="391160"/>
          </a:xfrm>
          <a:prstGeom prst="rect">
            <a:avLst/>
          </a:prstGeom>
        </p:spPr>
        <p:txBody>
          <a:bodyPr vert="horz" wrap="square" lIns="0" tIns="12700" rIns="0" bIns="0" rtlCol="0">
            <a:spAutoFit/>
          </a:bodyPr>
          <a:lstStyle/>
          <a:p>
            <a:pPr marL="12700">
              <a:lnSpc>
                <a:spcPct val="100000"/>
              </a:lnSpc>
              <a:spcBef>
                <a:spcPts val="100"/>
              </a:spcBef>
            </a:pPr>
            <a:r>
              <a:rPr sz="2400" u="none" spc="-40" dirty="0"/>
              <a:t>11°) </a:t>
            </a:r>
            <a:r>
              <a:rPr sz="2400" u="none" spc="-5" dirty="0"/>
              <a:t>HS </a:t>
            </a:r>
            <a:r>
              <a:rPr sz="2400" u="none" dirty="0"/>
              <a:t>luchtlijnen :</a:t>
            </a:r>
            <a:r>
              <a:rPr sz="2400" u="none" spc="35" dirty="0"/>
              <a:t> </a:t>
            </a:r>
            <a:r>
              <a:rPr sz="2400" u="none" spc="-5" dirty="0"/>
              <a:t>veiligheidsinrichtingen</a:t>
            </a:r>
            <a:endParaRPr sz="2400"/>
          </a:p>
        </p:txBody>
      </p:sp>
      <p:sp>
        <p:nvSpPr>
          <p:cNvPr id="6" name="object 6"/>
          <p:cNvSpPr/>
          <p:nvPr/>
        </p:nvSpPr>
        <p:spPr>
          <a:xfrm>
            <a:off x="313045" y="765665"/>
            <a:ext cx="1263669" cy="1297522"/>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405" y="709138"/>
            <a:ext cx="7900670" cy="4781550"/>
          </a:xfrm>
          <a:prstGeom prst="rect">
            <a:avLst/>
          </a:prstGeom>
        </p:spPr>
        <p:txBody>
          <a:bodyPr vert="horz" wrap="square" lIns="0" tIns="73025" rIns="0" bIns="0" rtlCol="0">
            <a:spAutoFit/>
          </a:bodyPr>
          <a:lstStyle/>
          <a:p>
            <a:pPr marL="355600" indent="-342900">
              <a:lnSpc>
                <a:spcPct val="100000"/>
              </a:lnSpc>
              <a:spcBef>
                <a:spcPts val="575"/>
              </a:spcBef>
              <a:buClr>
                <a:srgbClr val="002C77"/>
              </a:buClr>
              <a:buFont typeface="Wingdings"/>
              <a:buChar char=""/>
              <a:tabLst>
                <a:tab pos="354965" algn="l"/>
                <a:tab pos="355600" algn="l"/>
              </a:tabLst>
            </a:pPr>
            <a:r>
              <a:rPr sz="2000" b="1" dirty="0">
                <a:solidFill>
                  <a:srgbClr val="404040"/>
                </a:solidFill>
                <a:latin typeface="Arial"/>
                <a:cs typeface="Arial"/>
              </a:rPr>
              <a:t>Art 104:</a:t>
            </a:r>
            <a:r>
              <a:rPr sz="2000" b="1" spc="-40" dirty="0">
                <a:solidFill>
                  <a:srgbClr val="404040"/>
                </a:solidFill>
                <a:latin typeface="Arial"/>
                <a:cs typeface="Arial"/>
              </a:rPr>
              <a:t> </a:t>
            </a:r>
            <a:r>
              <a:rPr sz="2000" b="1" spc="-5" dirty="0">
                <a:solidFill>
                  <a:srgbClr val="404040"/>
                </a:solidFill>
                <a:latin typeface="Arial"/>
                <a:cs typeface="Arial"/>
              </a:rPr>
              <a:t>brandbeveiliging</a:t>
            </a:r>
            <a:endParaRPr sz="2000" dirty="0">
              <a:latin typeface="Arial"/>
              <a:cs typeface="Arial"/>
            </a:endParaRPr>
          </a:p>
          <a:p>
            <a:pPr marL="355600" indent="-342900">
              <a:lnSpc>
                <a:spcPct val="100000"/>
              </a:lnSpc>
              <a:spcBef>
                <a:spcPts val="480"/>
              </a:spcBef>
              <a:buClr>
                <a:srgbClr val="002C77"/>
              </a:buClr>
              <a:buFont typeface="Wingdings"/>
              <a:buChar char=""/>
              <a:tabLst>
                <a:tab pos="354965" algn="l"/>
                <a:tab pos="355600" algn="l"/>
              </a:tabLst>
            </a:pPr>
            <a:r>
              <a:rPr sz="2000" dirty="0">
                <a:solidFill>
                  <a:srgbClr val="404040"/>
                </a:solidFill>
                <a:latin typeface="Arial"/>
                <a:cs typeface="Arial"/>
              </a:rPr>
              <a:t>Artikel diepgaand gewijzigd // met de herstructurering </a:t>
            </a:r>
            <a:r>
              <a:rPr sz="2000" spc="-5" dirty="0">
                <a:solidFill>
                  <a:srgbClr val="404040"/>
                </a:solidFill>
                <a:latin typeface="Arial"/>
                <a:cs typeface="Arial"/>
              </a:rPr>
              <a:t>van </a:t>
            </a:r>
            <a:r>
              <a:rPr sz="2000" dirty="0">
                <a:solidFill>
                  <a:srgbClr val="404040"/>
                </a:solidFill>
                <a:latin typeface="Arial"/>
                <a:cs typeface="Arial"/>
              </a:rPr>
              <a:t>het</a:t>
            </a:r>
            <a:r>
              <a:rPr sz="2000" spc="-285" dirty="0">
                <a:solidFill>
                  <a:srgbClr val="404040"/>
                </a:solidFill>
                <a:latin typeface="Arial"/>
                <a:cs typeface="Arial"/>
              </a:rPr>
              <a:t> </a:t>
            </a:r>
            <a:r>
              <a:rPr sz="2000" dirty="0">
                <a:solidFill>
                  <a:srgbClr val="404040"/>
                </a:solidFill>
                <a:latin typeface="Arial"/>
                <a:cs typeface="Arial"/>
              </a:rPr>
              <a:t>AREI</a:t>
            </a:r>
            <a:endParaRPr sz="2000" dirty="0">
              <a:latin typeface="Arial"/>
              <a:cs typeface="Arial"/>
            </a:endParaRPr>
          </a:p>
          <a:p>
            <a:pPr marL="355600" marR="1154430" indent="-342900">
              <a:lnSpc>
                <a:spcPct val="100000"/>
              </a:lnSpc>
              <a:spcBef>
                <a:spcPts val="480"/>
              </a:spcBef>
              <a:buClr>
                <a:srgbClr val="002C77"/>
              </a:buClr>
              <a:buFont typeface="Wingdings"/>
              <a:buChar char=""/>
              <a:tabLst>
                <a:tab pos="354965" algn="l"/>
                <a:tab pos="355600" algn="l"/>
              </a:tabLst>
            </a:pPr>
            <a:r>
              <a:rPr sz="2000" spc="-5" dirty="0">
                <a:solidFill>
                  <a:srgbClr val="404040"/>
                </a:solidFill>
                <a:latin typeface="Arial"/>
                <a:cs typeface="Arial"/>
              </a:rPr>
              <a:t>Werkzaamheden </a:t>
            </a:r>
            <a:r>
              <a:rPr sz="2000" dirty="0">
                <a:solidFill>
                  <a:srgbClr val="404040"/>
                </a:solidFill>
                <a:latin typeface="Arial"/>
                <a:cs typeface="Arial"/>
              </a:rPr>
              <a:t>van een andere WG geïntegreerd in</a:t>
            </a:r>
            <a:r>
              <a:rPr sz="2000" spc="-170" dirty="0">
                <a:solidFill>
                  <a:srgbClr val="404040"/>
                </a:solidFill>
                <a:latin typeface="Arial"/>
                <a:cs typeface="Arial"/>
              </a:rPr>
              <a:t> </a:t>
            </a:r>
            <a:r>
              <a:rPr sz="2000" dirty="0">
                <a:solidFill>
                  <a:srgbClr val="404040"/>
                </a:solidFill>
                <a:latin typeface="Arial"/>
                <a:cs typeface="Arial"/>
              </a:rPr>
              <a:t>de  herstructurering van het</a:t>
            </a:r>
            <a:r>
              <a:rPr sz="2000" spc="-190" dirty="0">
                <a:solidFill>
                  <a:srgbClr val="404040"/>
                </a:solidFill>
                <a:latin typeface="Arial"/>
                <a:cs typeface="Arial"/>
              </a:rPr>
              <a:t> </a:t>
            </a:r>
            <a:r>
              <a:rPr sz="2000" dirty="0">
                <a:solidFill>
                  <a:srgbClr val="404040"/>
                </a:solidFill>
                <a:latin typeface="Arial"/>
                <a:cs typeface="Arial"/>
              </a:rPr>
              <a:t>AREI</a:t>
            </a:r>
            <a:endParaRPr sz="2000" dirty="0">
              <a:latin typeface="Arial"/>
              <a:cs typeface="Arial"/>
            </a:endParaRPr>
          </a:p>
          <a:p>
            <a:pPr marL="355600" indent="-342900">
              <a:lnSpc>
                <a:spcPct val="100000"/>
              </a:lnSpc>
              <a:spcBef>
                <a:spcPts val="480"/>
              </a:spcBef>
              <a:buClr>
                <a:srgbClr val="002C77"/>
              </a:buClr>
              <a:buFont typeface="Wingdings"/>
              <a:buChar char=""/>
              <a:tabLst>
                <a:tab pos="354965" algn="l"/>
                <a:tab pos="355600" algn="l"/>
              </a:tabLst>
            </a:pPr>
            <a:r>
              <a:rPr sz="2000" spc="-5" dirty="0">
                <a:solidFill>
                  <a:srgbClr val="404040"/>
                </a:solidFill>
                <a:latin typeface="Arial"/>
                <a:cs typeface="Arial"/>
              </a:rPr>
              <a:t>Veiligheidsinstallaties </a:t>
            </a:r>
            <a:r>
              <a:rPr sz="2000" dirty="0">
                <a:solidFill>
                  <a:srgbClr val="404040"/>
                </a:solidFill>
                <a:latin typeface="Arial"/>
                <a:cs typeface="Arial"/>
              </a:rPr>
              <a:t>/ Kritische</a:t>
            </a:r>
            <a:r>
              <a:rPr sz="2000" spc="-50" dirty="0">
                <a:solidFill>
                  <a:srgbClr val="404040"/>
                </a:solidFill>
                <a:latin typeface="Arial"/>
                <a:cs typeface="Arial"/>
              </a:rPr>
              <a:t> </a:t>
            </a:r>
            <a:r>
              <a:rPr sz="2000" dirty="0">
                <a:solidFill>
                  <a:srgbClr val="404040"/>
                </a:solidFill>
                <a:latin typeface="Arial"/>
                <a:cs typeface="Arial"/>
              </a:rPr>
              <a:t>installaties</a:t>
            </a:r>
            <a:endParaRPr sz="2000" dirty="0">
              <a:latin typeface="Arial"/>
              <a:cs typeface="Arial"/>
            </a:endParaRPr>
          </a:p>
          <a:p>
            <a:pPr marL="355600">
              <a:lnSpc>
                <a:spcPct val="100000"/>
              </a:lnSpc>
            </a:pPr>
            <a:r>
              <a:rPr sz="2000" dirty="0">
                <a:solidFill>
                  <a:srgbClr val="404040"/>
                </a:solidFill>
                <a:latin typeface="Arial"/>
                <a:cs typeface="Arial"/>
              </a:rPr>
              <a:t>(schakelingen/consumenten)</a:t>
            </a:r>
            <a:endParaRPr sz="2000" dirty="0">
              <a:latin typeface="Arial"/>
              <a:cs typeface="Arial"/>
            </a:endParaRPr>
          </a:p>
          <a:p>
            <a:pPr marL="355600" marR="72390" indent="-342900">
              <a:lnSpc>
                <a:spcPct val="100000"/>
              </a:lnSpc>
              <a:spcBef>
                <a:spcPts val="484"/>
              </a:spcBef>
              <a:buClr>
                <a:srgbClr val="002C77"/>
              </a:buClr>
              <a:buFont typeface="Wingdings"/>
              <a:buChar char=""/>
              <a:tabLst>
                <a:tab pos="354965" algn="l"/>
                <a:tab pos="355600" algn="l"/>
              </a:tabLst>
            </a:pPr>
            <a:r>
              <a:rPr sz="2000" spc="-25" dirty="0">
                <a:solidFill>
                  <a:srgbClr val="404040"/>
                </a:solidFill>
                <a:latin typeface="Arial"/>
                <a:cs typeface="Arial"/>
              </a:rPr>
              <a:t>Toevoeging </a:t>
            </a:r>
            <a:r>
              <a:rPr sz="2000" dirty="0">
                <a:solidFill>
                  <a:srgbClr val="404040"/>
                </a:solidFill>
                <a:latin typeface="Arial"/>
                <a:cs typeface="Arial"/>
              </a:rPr>
              <a:t>van definities: vluchtplan, vluchtwegen, geïsoleerde  kabel of geleider afzonderlijk geïnstalleerd en/of geïnstalleerd in  bundel of in laag, civiel technische constructie, plannen en lijst</a:t>
            </a:r>
            <a:r>
              <a:rPr sz="2000" spc="-165" dirty="0">
                <a:solidFill>
                  <a:srgbClr val="404040"/>
                </a:solidFill>
                <a:latin typeface="Arial"/>
                <a:cs typeface="Arial"/>
              </a:rPr>
              <a:t> </a:t>
            </a:r>
            <a:r>
              <a:rPr sz="2000" dirty="0">
                <a:solidFill>
                  <a:srgbClr val="404040"/>
                </a:solidFill>
                <a:latin typeface="Arial"/>
                <a:cs typeface="Arial"/>
              </a:rPr>
              <a:t>van  veiligheids-/kritische installaties,</a:t>
            </a:r>
            <a:r>
              <a:rPr sz="2000" spc="-70" dirty="0">
                <a:solidFill>
                  <a:srgbClr val="404040"/>
                </a:solidFill>
                <a:latin typeface="Arial"/>
                <a:cs typeface="Arial"/>
              </a:rPr>
              <a:t> </a:t>
            </a:r>
            <a:r>
              <a:rPr sz="2000" dirty="0">
                <a:solidFill>
                  <a:srgbClr val="404040"/>
                </a:solidFill>
                <a:latin typeface="Arial"/>
                <a:cs typeface="Arial"/>
              </a:rPr>
              <a:t>enz.</a:t>
            </a:r>
            <a:endParaRPr sz="2000" dirty="0">
              <a:latin typeface="Arial"/>
              <a:cs typeface="Arial"/>
            </a:endParaRPr>
          </a:p>
          <a:p>
            <a:pPr marL="355600" indent="-342900">
              <a:lnSpc>
                <a:spcPct val="100000"/>
              </a:lnSpc>
              <a:spcBef>
                <a:spcPts val="480"/>
              </a:spcBef>
              <a:buClr>
                <a:srgbClr val="002C77"/>
              </a:buClr>
              <a:buFont typeface="Wingdings"/>
              <a:buChar char=""/>
              <a:tabLst>
                <a:tab pos="354965" algn="l"/>
                <a:tab pos="355600" algn="l"/>
              </a:tabLst>
            </a:pPr>
            <a:r>
              <a:rPr sz="2000" spc="-20" dirty="0">
                <a:solidFill>
                  <a:srgbClr val="404040"/>
                </a:solidFill>
                <a:latin typeface="Arial"/>
                <a:cs typeface="Arial"/>
              </a:rPr>
              <a:t>Toepassing </a:t>
            </a:r>
            <a:r>
              <a:rPr sz="2000" dirty="0">
                <a:solidFill>
                  <a:srgbClr val="404040"/>
                </a:solidFill>
                <a:latin typeface="Arial"/>
                <a:cs typeface="Arial"/>
              </a:rPr>
              <a:t>van CPR voor alle geïsoleerde kabels en</a:t>
            </a:r>
            <a:r>
              <a:rPr sz="2000" spc="-120" dirty="0">
                <a:solidFill>
                  <a:srgbClr val="404040"/>
                </a:solidFill>
                <a:latin typeface="Arial"/>
                <a:cs typeface="Arial"/>
              </a:rPr>
              <a:t> </a:t>
            </a:r>
            <a:r>
              <a:rPr sz="2000" dirty="0">
                <a:solidFill>
                  <a:srgbClr val="404040"/>
                </a:solidFill>
                <a:latin typeface="Arial"/>
                <a:cs typeface="Arial"/>
              </a:rPr>
              <a:t>geleiders</a:t>
            </a:r>
            <a:endParaRPr sz="2000" dirty="0">
              <a:latin typeface="Arial"/>
              <a:cs typeface="Arial"/>
            </a:endParaRPr>
          </a:p>
          <a:p>
            <a:pPr marL="355600" indent="-342900">
              <a:lnSpc>
                <a:spcPct val="100000"/>
              </a:lnSpc>
              <a:spcBef>
                <a:spcPts val="480"/>
              </a:spcBef>
              <a:buClr>
                <a:srgbClr val="002C77"/>
              </a:buClr>
              <a:buFont typeface="Wingdings"/>
              <a:buChar char=""/>
              <a:tabLst>
                <a:tab pos="354965" algn="l"/>
                <a:tab pos="355600" algn="l"/>
              </a:tabLst>
            </a:pPr>
            <a:r>
              <a:rPr sz="2000" dirty="0">
                <a:solidFill>
                  <a:srgbClr val="404040"/>
                </a:solidFill>
                <a:latin typeface="Arial"/>
                <a:cs typeface="Arial"/>
              </a:rPr>
              <a:t>SA-SD of a1-s1 voor bepaalde locaties +</a:t>
            </a:r>
            <a:r>
              <a:rPr sz="2000" spc="-130" dirty="0">
                <a:solidFill>
                  <a:srgbClr val="404040"/>
                </a:solidFill>
                <a:latin typeface="Arial"/>
                <a:cs typeface="Arial"/>
              </a:rPr>
              <a:t> </a:t>
            </a:r>
            <a:r>
              <a:rPr sz="2000" dirty="0">
                <a:solidFill>
                  <a:srgbClr val="404040"/>
                </a:solidFill>
                <a:latin typeface="Arial"/>
                <a:cs typeface="Arial"/>
              </a:rPr>
              <a:t>risicoanalyse</a:t>
            </a:r>
            <a:endParaRPr sz="2000" dirty="0">
              <a:latin typeface="Arial"/>
              <a:cs typeface="Arial"/>
            </a:endParaRPr>
          </a:p>
          <a:p>
            <a:pPr marL="355600" indent="-342900">
              <a:lnSpc>
                <a:spcPct val="100000"/>
              </a:lnSpc>
              <a:spcBef>
                <a:spcPts val="480"/>
              </a:spcBef>
              <a:buClr>
                <a:srgbClr val="002C77"/>
              </a:buClr>
              <a:buFont typeface="Wingdings"/>
              <a:buChar char=""/>
              <a:tabLst>
                <a:tab pos="354965" algn="l"/>
                <a:tab pos="355600" algn="l"/>
              </a:tabLst>
            </a:pPr>
            <a:r>
              <a:rPr sz="2000" dirty="0">
                <a:solidFill>
                  <a:srgbClr val="404040"/>
                </a:solidFill>
                <a:latin typeface="Arial"/>
                <a:cs typeface="Arial"/>
              </a:rPr>
              <a:t>Halogeenvrije leidingen, buizen, open en gesloten</a:t>
            </a:r>
            <a:r>
              <a:rPr sz="2000" spc="-125" dirty="0">
                <a:solidFill>
                  <a:srgbClr val="404040"/>
                </a:solidFill>
                <a:latin typeface="Arial"/>
                <a:cs typeface="Arial"/>
              </a:rPr>
              <a:t> </a:t>
            </a:r>
            <a:r>
              <a:rPr sz="2000" dirty="0">
                <a:solidFill>
                  <a:srgbClr val="404040"/>
                </a:solidFill>
                <a:latin typeface="Arial"/>
                <a:cs typeface="Arial"/>
              </a:rPr>
              <a:t>goten,</a:t>
            </a:r>
            <a:endParaRPr sz="2000" dirty="0">
              <a:latin typeface="Arial"/>
              <a:cs typeface="Arial"/>
            </a:endParaRPr>
          </a:p>
          <a:p>
            <a:pPr marL="355600">
              <a:lnSpc>
                <a:spcPct val="100000"/>
              </a:lnSpc>
              <a:spcBef>
                <a:spcPts val="5"/>
              </a:spcBef>
            </a:pPr>
            <a:r>
              <a:rPr sz="2000" dirty="0">
                <a:solidFill>
                  <a:srgbClr val="404040"/>
                </a:solidFill>
                <a:latin typeface="Arial"/>
                <a:cs typeface="Arial"/>
              </a:rPr>
              <a:t>aftakdozen,....</a:t>
            </a:r>
            <a:endParaRPr sz="2000" dirty="0">
              <a:latin typeface="Arial"/>
              <a:cs typeface="Arial"/>
            </a:endParaRPr>
          </a:p>
        </p:txBody>
      </p:sp>
      <p:sp>
        <p:nvSpPr>
          <p:cNvPr id="3" name="object 3"/>
          <p:cNvSpPr/>
          <p:nvPr/>
        </p:nvSpPr>
        <p:spPr>
          <a:xfrm>
            <a:off x="5375147" y="5486400"/>
            <a:ext cx="2220468" cy="1185672"/>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7847116" y="126492"/>
            <a:ext cx="1010310" cy="1028699"/>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804542" y="252476"/>
            <a:ext cx="555688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Belangrijkste </a:t>
            </a:r>
            <a:r>
              <a:rPr sz="2400" u="none" dirty="0"/>
              <a:t>wijzigingen in de</a:t>
            </a:r>
            <a:r>
              <a:rPr sz="2400" u="none" spc="-100" dirty="0"/>
              <a:t> </a:t>
            </a:r>
            <a:r>
              <a:rPr sz="2400" u="none" dirty="0"/>
              <a:t>inhoud</a:t>
            </a:r>
            <a:endParaRPr sz="2400"/>
          </a:p>
        </p:txBody>
      </p:sp>
      <p:sp>
        <p:nvSpPr>
          <p:cNvPr id="6" name="object 6"/>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4</a:t>
            </a:fld>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8453" y="414020"/>
            <a:ext cx="3622040" cy="757555"/>
          </a:xfrm>
          <a:prstGeom prst="rect">
            <a:avLst/>
          </a:prstGeom>
        </p:spPr>
        <p:txBody>
          <a:bodyPr vert="horz" wrap="square" lIns="0" tIns="12700" rIns="0" bIns="0" rtlCol="0">
            <a:spAutoFit/>
          </a:bodyPr>
          <a:lstStyle/>
          <a:p>
            <a:pPr marL="184785" marR="5080" indent="-172720">
              <a:lnSpc>
                <a:spcPct val="100000"/>
              </a:lnSpc>
              <a:spcBef>
                <a:spcPts val="100"/>
              </a:spcBef>
            </a:pPr>
            <a:r>
              <a:rPr sz="2400" u="none" spc="-5" dirty="0"/>
              <a:t>12°) Boek 3</a:t>
            </a:r>
            <a:r>
              <a:rPr sz="2400" u="none" spc="-50" dirty="0"/>
              <a:t> </a:t>
            </a:r>
            <a:r>
              <a:rPr sz="2400" u="none" dirty="0"/>
              <a:t>hfdst.7.1.7.4:  thermo </a:t>
            </a:r>
            <a:r>
              <a:rPr sz="2400" u="none" spc="-5" dirty="0"/>
              <a:t>van</a:t>
            </a:r>
            <a:r>
              <a:rPr sz="2400" u="none" spc="-35" dirty="0"/>
              <a:t> </a:t>
            </a:r>
            <a:r>
              <a:rPr sz="2400" u="none" spc="-5" dirty="0"/>
              <a:t>luchtlijnen</a:t>
            </a:r>
            <a:endParaRPr sz="2400"/>
          </a:p>
        </p:txBody>
      </p:sp>
      <p:sp>
        <p:nvSpPr>
          <p:cNvPr id="3" name="object 3"/>
          <p:cNvSpPr txBox="1"/>
          <p:nvPr/>
        </p:nvSpPr>
        <p:spPr>
          <a:xfrm>
            <a:off x="527405" y="1815211"/>
            <a:ext cx="8009255" cy="3044825"/>
          </a:xfrm>
          <a:prstGeom prst="rect">
            <a:avLst/>
          </a:prstGeom>
        </p:spPr>
        <p:txBody>
          <a:bodyPr vert="horz" wrap="square" lIns="0" tIns="13335" rIns="0" bIns="0" rtlCol="0">
            <a:spAutoFit/>
          </a:bodyPr>
          <a:lstStyle/>
          <a:p>
            <a:pPr marL="12700">
              <a:lnSpc>
                <a:spcPct val="100000"/>
              </a:lnSpc>
              <a:spcBef>
                <a:spcPts val="105"/>
              </a:spcBef>
            </a:pPr>
            <a:r>
              <a:rPr sz="1400" b="1" u="heavy" spc="-5" dirty="0">
                <a:solidFill>
                  <a:srgbClr val="404040"/>
                </a:solidFill>
                <a:uFill>
                  <a:solidFill>
                    <a:srgbClr val="404040"/>
                  </a:solidFill>
                </a:uFill>
                <a:latin typeface="Arial"/>
                <a:cs typeface="Arial"/>
              </a:rPr>
              <a:t>Controlebezoek van sommige </a:t>
            </a:r>
            <a:r>
              <a:rPr sz="1400" b="1" u="heavy" spc="-10" dirty="0">
                <a:solidFill>
                  <a:srgbClr val="404040"/>
                </a:solidFill>
                <a:uFill>
                  <a:solidFill>
                    <a:srgbClr val="404040"/>
                  </a:solidFill>
                </a:uFill>
                <a:latin typeface="Arial"/>
                <a:cs typeface="Arial"/>
              </a:rPr>
              <a:t>hoogspanningsluchtlijnen </a:t>
            </a:r>
            <a:r>
              <a:rPr sz="1400" b="1" u="heavy" spc="-5" dirty="0">
                <a:solidFill>
                  <a:srgbClr val="404040"/>
                </a:solidFill>
                <a:uFill>
                  <a:solidFill>
                    <a:srgbClr val="404040"/>
                  </a:solidFill>
                </a:uFill>
                <a:latin typeface="Arial"/>
                <a:cs typeface="Arial"/>
              </a:rPr>
              <a:t>via</a:t>
            </a:r>
            <a:r>
              <a:rPr sz="1400" b="1" u="heavy" spc="-95" dirty="0">
                <a:solidFill>
                  <a:srgbClr val="404040"/>
                </a:solidFill>
                <a:uFill>
                  <a:solidFill>
                    <a:srgbClr val="404040"/>
                  </a:solidFill>
                </a:uFill>
                <a:latin typeface="Arial"/>
                <a:cs typeface="Arial"/>
              </a:rPr>
              <a:t> </a:t>
            </a:r>
            <a:r>
              <a:rPr sz="1400" b="1" u="heavy" spc="-5" dirty="0">
                <a:solidFill>
                  <a:srgbClr val="404040"/>
                </a:solidFill>
                <a:uFill>
                  <a:solidFill>
                    <a:srgbClr val="404040"/>
                  </a:solidFill>
                </a:uFill>
                <a:latin typeface="Arial"/>
                <a:cs typeface="Arial"/>
              </a:rPr>
              <a:t>infraroodthermografie</a:t>
            </a:r>
            <a:endParaRPr sz="1400">
              <a:latin typeface="Arial"/>
              <a:cs typeface="Arial"/>
            </a:endParaRPr>
          </a:p>
          <a:p>
            <a:pPr>
              <a:lnSpc>
                <a:spcPct val="100000"/>
              </a:lnSpc>
              <a:spcBef>
                <a:spcPts val="35"/>
              </a:spcBef>
            </a:pPr>
            <a:endParaRPr sz="1950">
              <a:latin typeface="Arial"/>
              <a:cs typeface="Arial"/>
            </a:endParaRPr>
          </a:p>
          <a:p>
            <a:pPr marL="12700" marR="154305">
              <a:lnSpc>
                <a:spcPct val="100000"/>
              </a:lnSpc>
            </a:pPr>
            <a:r>
              <a:rPr sz="1400" dirty="0">
                <a:solidFill>
                  <a:srgbClr val="404040"/>
                </a:solidFill>
                <a:latin typeface="Arial"/>
                <a:cs typeface="Arial"/>
              </a:rPr>
              <a:t>Elke </a:t>
            </a:r>
            <a:r>
              <a:rPr sz="1400" spc="-5" dirty="0">
                <a:solidFill>
                  <a:srgbClr val="404040"/>
                </a:solidFill>
                <a:latin typeface="Arial"/>
                <a:cs typeface="Arial"/>
              </a:rPr>
              <a:t>hoogspanningsluchtlijn waarvan </a:t>
            </a:r>
            <a:r>
              <a:rPr sz="1400" dirty="0">
                <a:solidFill>
                  <a:srgbClr val="404040"/>
                </a:solidFill>
                <a:latin typeface="Arial"/>
                <a:cs typeface="Arial"/>
              </a:rPr>
              <a:t>de nominale spanning tussen de fasen ten minste gelijk is</a:t>
            </a:r>
            <a:r>
              <a:rPr sz="1400" spc="-235" dirty="0">
                <a:solidFill>
                  <a:srgbClr val="404040"/>
                </a:solidFill>
                <a:latin typeface="Arial"/>
                <a:cs typeface="Arial"/>
              </a:rPr>
              <a:t> </a:t>
            </a:r>
            <a:r>
              <a:rPr sz="1400" dirty="0">
                <a:solidFill>
                  <a:srgbClr val="404040"/>
                </a:solidFill>
                <a:latin typeface="Arial"/>
                <a:cs typeface="Arial"/>
              </a:rPr>
              <a:t>aan  150 kV maakt het </a:t>
            </a:r>
            <a:r>
              <a:rPr sz="1400" spc="-5" dirty="0">
                <a:solidFill>
                  <a:srgbClr val="404040"/>
                </a:solidFill>
                <a:latin typeface="Arial"/>
                <a:cs typeface="Arial"/>
              </a:rPr>
              <a:t>voorwerp </a:t>
            </a:r>
            <a:r>
              <a:rPr sz="1400" dirty="0">
                <a:solidFill>
                  <a:srgbClr val="404040"/>
                </a:solidFill>
                <a:latin typeface="Arial"/>
                <a:cs typeface="Arial"/>
              </a:rPr>
              <a:t>uit</a:t>
            </a:r>
            <a:r>
              <a:rPr sz="1400" spc="-105" dirty="0">
                <a:solidFill>
                  <a:srgbClr val="404040"/>
                </a:solidFill>
                <a:latin typeface="Arial"/>
                <a:cs typeface="Arial"/>
              </a:rPr>
              <a:t> </a:t>
            </a:r>
            <a:r>
              <a:rPr sz="1400" spc="-5" dirty="0">
                <a:solidFill>
                  <a:srgbClr val="404040"/>
                </a:solidFill>
                <a:latin typeface="Arial"/>
                <a:cs typeface="Arial"/>
              </a:rPr>
              <a:t>van:</a:t>
            </a:r>
            <a:endParaRPr sz="1400">
              <a:latin typeface="Arial"/>
              <a:cs typeface="Arial"/>
            </a:endParaRPr>
          </a:p>
          <a:p>
            <a:pPr marL="756285" marR="55244" indent="-287020">
              <a:lnSpc>
                <a:spcPct val="100000"/>
              </a:lnSpc>
              <a:spcBef>
                <a:spcPts val="600"/>
              </a:spcBef>
              <a:buClr>
                <a:srgbClr val="002C77"/>
              </a:buClr>
              <a:buChar char="-"/>
              <a:tabLst>
                <a:tab pos="756285" algn="l"/>
                <a:tab pos="756920" algn="l"/>
              </a:tabLst>
            </a:pPr>
            <a:r>
              <a:rPr sz="1400" spc="-5" dirty="0">
                <a:solidFill>
                  <a:srgbClr val="404040"/>
                </a:solidFill>
                <a:latin typeface="Arial"/>
                <a:cs typeface="Arial"/>
              </a:rPr>
              <a:t>een thermografische controlebezoek, </a:t>
            </a:r>
            <a:r>
              <a:rPr sz="1400" dirty="0">
                <a:solidFill>
                  <a:srgbClr val="404040"/>
                </a:solidFill>
                <a:latin typeface="Arial"/>
                <a:cs typeface="Arial"/>
              </a:rPr>
              <a:t>ten laatste 12 maanden na het onder spanning</a:t>
            </a:r>
            <a:r>
              <a:rPr sz="1400" spc="-240" dirty="0">
                <a:solidFill>
                  <a:srgbClr val="404040"/>
                </a:solidFill>
                <a:latin typeface="Arial"/>
                <a:cs typeface="Arial"/>
              </a:rPr>
              <a:t> </a:t>
            </a:r>
            <a:r>
              <a:rPr sz="1400" dirty="0">
                <a:solidFill>
                  <a:srgbClr val="404040"/>
                </a:solidFill>
                <a:latin typeface="Arial"/>
                <a:cs typeface="Arial"/>
              </a:rPr>
              <a:t>stellen  </a:t>
            </a:r>
            <a:r>
              <a:rPr sz="1400" spc="-5" dirty="0">
                <a:solidFill>
                  <a:srgbClr val="404040"/>
                </a:solidFill>
                <a:latin typeface="Arial"/>
                <a:cs typeface="Arial"/>
              </a:rPr>
              <a:t>ervan;</a:t>
            </a:r>
            <a:endParaRPr sz="1400">
              <a:latin typeface="Arial"/>
              <a:cs typeface="Arial"/>
            </a:endParaRPr>
          </a:p>
          <a:p>
            <a:pPr marL="756285" indent="-287020">
              <a:lnSpc>
                <a:spcPct val="100000"/>
              </a:lnSpc>
              <a:spcBef>
                <a:spcPts val="600"/>
              </a:spcBef>
              <a:buClr>
                <a:srgbClr val="002C77"/>
              </a:buClr>
              <a:buChar char="-"/>
              <a:tabLst>
                <a:tab pos="756285" algn="l"/>
                <a:tab pos="756920" algn="l"/>
              </a:tabLst>
            </a:pPr>
            <a:r>
              <a:rPr sz="1400" dirty="0">
                <a:solidFill>
                  <a:srgbClr val="404040"/>
                </a:solidFill>
                <a:latin typeface="Arial"/>
                <a:cs typeface="Arial"/>
              </a:rPr>
              <a:t>een </a:t>
            </a:r>
            <a:r>
              <a:rPr sz="1400" spc="-5" dirty="0">
                <a:solidFill>
                  <a:srgbClr val="404040"/>
                </a:solidFill>
                <a:latin typeface="Arial"/>
                <a:cs typeface="Arial"/>
              </a:rPr>
              <a:t>thermografisch controlebezoek </a:t>
            </a:r>
            <a:r>
              <a:rPr sz="1400" dirty="0">
                <a:solidFill>
                  <a:srgbClr val="404040"/>
                </a:solidFill>
                <a:latin typeface="Arial"/>
                <a:cs typeface="Arial"/>
              </a:rPr>
              <a:t>dat ten minste om de 5 jaar herhaald</a:t>
            </a:r>
            <a:r>
              <a:rPr sz="1400" spc="-254" dirty="0">
                <a:solidFill>
                  <a:srgbClr val="404040"/>
                </a:solidFill>
                <a:latin typeface="Arial"/>
                <a:cs typeface="Arial"/>
              </a:rPr>
              <a:t> </a:t>
            </a:r>
            <a:r>
              <a:rPr sz="1400" spc="-5" dirty="0">
                <a:solidFill>
                  <a:srgbClr val="404040"/>
                </a:solidFill>
                <a:latin typeface="Arial"/>
                <a:cs typeface="Arial"/>
              </a:rPr>
              <a:t>wordt.</a:t>
            </a:r>
            <a:endParaRPr sz="1400">
              <a:latin typeface="Arial"/>
              <a:cs typeface="Arial"/>
            </a:endParaRPr>
          </a:p>
          <a:p>
            <a:pPr marL="12700" marR="365760">
              <a:lnSpc>
                <a:spcPct val="100000"/>
              </a:lnSpc>
              <a:spcBef>
                <a:spcPts val="605"/>
              </a:spcBef>
            </a:pPr>
            <a:r>
              <a:rPr sz="1400" spc="-5" dirty="0">
                <a:solidFill>
                  <a:srgbClr val="404040"/>
                </a:solidFill>
                <a:latin typeface="Arial"/>
                <a:cs typeface="Arial"/>
              </a:rPr>
              <a:t>De thermografische controlebezoeken worden uitgevoerd </a:t>
            </a:r>
            <a:r>
              <a:rPr sz="1400" dirty="0">
                <a:solidFill>
                  <a:srgbClr val="404040"/>
                </a:solidFill>
                <a:latin typeface="Arial"/>
                <a:cs typeface="Arial"/>
              </a:rPr>
              <a:t>door een erkend organisme </a:t>
            </a:r>
            <a:r>
              <a:rPr sz="1400" spc="-5" dirty="0">
                <a:solidFill>
                  <a:srgbClr val="404040"/>
                </a:solidFill>
                <a:latin typeface="Arial"/>
                <a:cs typeface="Arial"/>
              </a:rPr>
              <a:t>volgens</a:t>
            </a:r>
            <a:r>
              <a:rPr sz="1400" spc="-110" dirty="0">
                <a:solidFill>
                  <a:srgbClr val="404040"/>
                </a:solidFill>
                <a:latin typeface="Arial"/>
                <a:cs typeface="Arial"/>
              </a:rPr>
              <a:t> </a:t>
            </a:r>
            <a:r>
              <a:rPr sz="1400" dirty="0">
                <a:solidFill>
                  <a:srgbClr val="404040"/>
                </a:solidFill>
                <a:latin typeface="Arial"/>
                <a:cs typeface="Arial"/>
              </a:rPr>
              <a:t>de  </a:t>
            </a:r>
            <a:r>
              <a:rPr sz="1400" spc="-5" dirty="0">
                <a:solidFill>
                  <a:srgbClr val="404040"/>
                </a:solidFill>
                <a:latin typeface="Arial"/>
                <a:cs typeface="Arial"/>
              </a:rPr>
              <a:t>bepalingen </a:t>
            </a:r>
            <a:r>
              <a:rPr sz="1400" spc="-10" dirty="0">
                <a:solidFill>
                  <a:srgbClr val="404040"/>
                </a:solidFill>
                <a:latin typeface="Arial"/>
                <a:cs typeface="Arial"/>
              </a:rPr>
              <a:t>van </a:t>
            </a:r>
            <a:r>
              <a:rPr sz="1400" spc="-5" dirty="0">
                <a:solidFill>
                  <a:srgbClr val="404040"/>
                </a:solidFill>
                <a:latin typeface="Arial"/>
                <a:cs typeface="Arial"/>
              </a:rPr>
              <a:t>hoofdstuk</a:t>
            </a:r>
            <a:r>
              <a:rPr sz="1400" spc="-80" dirty="0">
                <a:solidFill>
                  <a:srgbClr val="404040"/>
                </a:solidFill>
                <a:latin typeface="Arial"/>
                <a:cs typeface="Arial"/>
              </a:rPr>
              <a:t> </a:t>
            </a:r>
            <a:r>
              <a:rPr sz="1400" spc="-5" dirty="0">
                <a:solidFill>
                  <a:srgbClr val="404040"/>
                </a:solidFill>
                <a:latin typeface="Arial"/>
                <a:cs typeface="Arial"/>
              </a:rPr>
              <a:t>6.3.</a:t>
            </a:r>
            <a:endParaRPr sz="1400">
              <a:latin typeface="Arial"/>
              <a:cs typeface="Arial"/>
            </a:endParaRPr>
          </a:p>
          <a:p>
            <a:pPr marL="12700" marR="399415">
              <a:lnSpc>
                <a:spcPct val="100000"/>
              </a:lnSpc>
              <a:spcBef>
                <a:spcPts val="600"/>
              </a:spcBef>
            </a:pPr>
            <a:r>
              <a:rPr sz="1400" spc="-5" dirty="0">
                <a:solidFill>
                  <a:srgbClr val="404040"/>
                </a:solidFill>
                <a:latin typeface="Arial"/>
                <a:cs typeface="Arial"/>
              </a:rPr>
              <a:t>De belastingtoestand van </a:t>
            </a:r>
            <a:r>
              <a:rPr sz="1400" dirty="0">
                <a:solidFill>
                  <a:srgbClr val="404040"/>
                </a:solidFill>
                <a:latin typeface="Arial"/>
                <a:cs typeface="Arial"/>
              </a:rPr>
              <a:t>de aan de controle onderworpen lijn, </a:t>
            </a:r>
            <a:r>
              <a:rPr sz="1400" spc="-5" dirty="0">
                <a:solidFill>
                  <a:srgbClr val="404040"/>
                </a:solidFill>
                <a:latin typeface="Arial"/>
                <a:cs typeface="Arial"/>
              </a:rPr>
              <a:t>moet </a:t>
            </a:r>
            <a:r>
              <a:rPr sz="1400" dirty="0">
                <a:solidFill>
                  <a:srgbClr val="404040"/>
                </a:solidFill>
                <a:latin typeface="Arial"/>
                <a:cs typeface="Arial"/>
              </a:rPr>
              <a:t>tijdens de </a:t>
            </a:r>
            <a:r>
              <a:rPr sz="1400" spc="-5" dirty="0">
                <a:solidFill>
                  <a:srgbClr val="404040"/>
                </a:solidFill>
                <a:latin typeface="Arial"/>
                <a:cs typeface="Arial"/>
              </a:rPr>
              <a:t>thermografische  </a:t>
            </a:r>
            <a:r>
              <a:rPr sz="1400" dirty="0">
                <a:solidFill>
                  <a:srgbClr val="404040"/>
                </a:solidFill>
                <a:latin typeface="Arial"/>
                <a:cs typeface="Arial"/>
              </a:rPr>
              <a:t>controle ten minste 20% bedragen </a:t>
            </a:r>
            <a:r>
              <a:rPr sz="1400" spc="-5" dirty="0">
                <a:solidFill>
                  <a:srgbClr val="404040"/>
                </a:solidFill>
                <a:latin typeface="Arial"/>
                <a:cs typeface="Arial"/>
              </a:rPr>
              <a:t>van </a:t>
            </a:r>
            <a:r>
              <a:rPr sz="1400" dirty="0">
                <a:solidFill>
                  <a:srgbClr val="404040"/>
                </a:solidFill>
                <a:latin typeface="Arial"/>
                <a:cs typeface="Arial"/>
              </a:rPr>
              <a:t>de nominale </a:t>
            </a:r>
            <a:r>
              <a:rPr sz="1400" spc="-5" dirty="0">
                <a:solidFill>
                  <a:srgbClr val="404040"/>
                </a:solidFill>
                <a:latin typeface="Arial"/>
                <a:cs typeface="Arial"/>
              </a:rPr>
              <a:t>waarde van </a:t>
            </a:r>
            <a:r>
              <a:rPr sz="1400" dirty="0">
                <a:solidFill>
                  <a:srgbClr val="404040"/>
                </a:solidFill>
                <a:latin typeface="Arial"/>
                <a:cs typeface="Arial"/>
              </a:rPr>
              <a:t>de stroom</a:t>
            </a:r>
            <a:r>
              <a:rPr sz="1400" spc="-280" dirty="0">
                <a:solidFill>
                  <a:srgbClr val="404040"/>
                </a:solidFill>
                <a:latin typeface="Arial"/>
                <a:cs typeface="Arial"/>
              </a:rPr>
              <a:t> </a:t>
            </a:r>
            <a:r>
              <a:rPr sz="1400" spc="-5" dirty="0">
                <a:solidFill>
                  <a:srgbClr val="404040"/>
                </a:solidFill>
                <a:latin typeface="Arial"/>
                <a:cs typeface="Arial"/>
              </a:rPr>
              <a:t>van </a:t>
            </a:r>
            <a:r>
              <a:rPr sz="1400" dirty="0">
                <a:solidFill>
                  <a:srgbClr val="404040"/>
                </a:solidFill>
                <a:latin typeface="Arial"/>
                <a:cs typeface="Arial"/>
              </a:rPr>
              <a:t>de lijn.</a:t>
            </a:r>
            <a:endParaRPr sz="1400">
              <a:latin typeface="Arial"/>
              <a:cs typeface="Arial"/>
            </a:endParaRPr>
          </a:p>
          <a:p>
            <a:pPr marL="12700">
              <a:lnSpc>
                <a:spcPct val="100000"/>
              </a:lnSpc>
              <a:spcBef>
                <a:spcPts val="600"/>
              </a:spcBef>
            </a:pPr>
            <a:r>
              <a:rPr sz="1400" spc="-5" dirty="0">
                <a:solidFill>
                  <a:srgbClr val="404040"/>
                </a:solidFill>
                <a:latin typeface="Arial"/>
                <a:cs typeface="Arial"/>
              </a:rPr>
              <a:t>De </a:t>
            </a:r>
            <a:r>
              <a:rPr sz="1400" dirty="0">
                <a:solidFill>
                  <a:srgbClr val="404040"/>
                </a:solidFill>
                <a:latin typeface="Arial"/>
                <a:cs typeface="Arial"/>
              </a:rPr>
              <a:t>controle heeft betrekking op de </a:t>
            </a:r>
            <a:r>
              <a:rPr sz="1400" spc="-5" dirty="0">
                <a:solidFill>
                  <a:srgbClr val="404040"/>
                </a:solidFill>
                <a:latin typeface="Arial"/>
                <a:cs typeface="Arial"/>
              </a:rPr>
              <a:t>volledige </a:t>
            </a:r>
            <a:r>
              <a:rPr sz="1400" dirty="0">
                <a:solidFill>
                  <a:srgbClr val="404040"/>
                </a:solidFill>
                <a:latin typeface="Arial"/>
                <a:cs typeface="Arial"/>
              </a:rPr>
              <a:t>lijn om </a:t>
            </a:r>
            <a:r>
              <a:rPr sz="1400" spc="-5" dirty="0">
                <a:solidFill>
                  <a:srgbClr val="404040"/>
                </a:solidFill>
                <a:latin typeface="Arial"/>
                <a:cs typeface="Arial"/>
              </a:rPr>
              <a:t>thermische </a:t>
            </a:r>
            <a:r>
              <a:rPr sz="1400" dirty="0">
                <a:solidFill>
                  <a:srgbClr val="404040"/>
                </a:solidFill>
                <a:latin typeface="Arial"/>
                <a:cs typeface="Arial"/>
              </a:rPr>
              <a:t>anomalieën </a:t>
            </a:r>
            <a:r>
              <a:rPr sz="1400" spc="-5" dirty="0">
                <a:solidFill>
                  <a:srgbClr val="404040"/>
                </a:solidFill>
                <a:latin typeface="Arial"/>
                <a:cs typeface="Arial"/>
              </a:rPr>
              <a:t>van </a:t>
            </a:r>
            <a:r>
              <a:rPr sz="1400" dirty="0">
                <a:solidFill>
                  <a:srgbClr val="404040"/>
                </a:solidFill>
                <a:latin typeface="Arial"/>
                <a:cs typeface="Arial"/>
              </a:rPr>
              <a:t>de lijn te</a:t>
            </a:r>
            <a:r>
              <a:rPr sz="1400" spc="-240" dirty="0">
                <a:solidFill>
                  <a:srgbClr val="404040"/>
                </a:solidFill>
                <a:latin typeface="Arial"/>
                <a:cs typeface="Arial"/>
              </a:rPr>
              <a:t> </a:t>
            </a:r>
            <a:r>
              <a:rPr sz="1400" dirty="0">
                <a:solidFill>
                  <a:srgbClr val="404040"/>
                </a:solidFill>
                <a:latin typeface="Arial"/>
                <a:cs typeface="Arial"/>
              </a:rPr>
              <a:t>visualiseren.</a:t>
            </a:r>
            <a:endParaRPr sz="1400">
              <a:latin typeface="Arial"/>
              <a:cs typeface="Arial"/>
            </a:endParaRPr>
          </a:p>
        </p:txBody>
      </p:sp>
      <p:sp>
        <p:nvSpPr>
          <p:cNvPr id="4" name="object 4"/>
          <p:cNvSpPr/>
          <p:nvPr/>
        </p:nvSpPr>
        <p:spPr>
          <a:xfrm>
            <a:off x="301752" y="271272"/>
            <a:ext cx="1277112" cy="126949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405" y="1757298"/>
            <a:ext cx="8035925" cy="3477895"/>
          </a:xfrm>
          <a:prstGeom prst="rect">
            <a:avLst/>
          </a:prstGeom>
        </p:spPr>
        <p:txBody>
          <a:bodyPr vert="horz" wrap="square" lIns="0" tIns="67310" rIns="0" bIns="0" rtlCol="0">
            <a:spAutoFit/>
          </a:bodyPr>
          <a:lstStyle/>
          <a:p>
            <a:pPr marL="12700" marR="5080">
              <a:lnSpc>
                <a:spcPts val="1830"/>
              </a:lnSpc>
              <a:spcBef>
                <a:spcPts val="530"/>
              </a:spcBef>
            </a:pPr>
            <a:r>
              <a:rPr sz="1900" spc="-5" dirty="0">
                <a:solidFill>
                  <a:srgbClr val="404040"/>
                </a:solidFill>
                <a:latin typeface="Arial"/>
                <a:cs typeface="Arial"/>
              </a:rPr>
              <a:t>Men verstaat onder thermische anomalie: De temperatuur op het meetpunt  stemt niet overeen met </a:t>
            </a:r>
            <a:r>
              <a:rPr sz="1900" spc="-10" dirty="0">
                <a:solidFill>
                  <a:srgbClr val="404040"/>
                </a:solidFill>
                <a:latin typeface="Arial"/>
                <a:cs typeface="Arial"/>
              </a:rPr>
              <a:t>wat </a:t>
            </a:r>
            <a:r>
              <a:rPr sz="1900" spc="-5" dirty="0">
                <a:solidFill>
                  <a:srgbClr val="404040"/>
                </a:solidFill>
                <a:latin typeface="Arial"/>
                <a:cs typeface="Arial"/>
              </a:rPr>
              <a:t>men in normale </a:t>
            </a:r>
            <a:r>
              <a:rPr sz="1900" dirty="0">
                <a:solidFill>
                  <a:srgbClr val="404040"/>
                </a:solidFill>
                <a:latin typeface="Arial"/>
                <a:cs typeface="Arial"/>
              </a:rPr>
              <a:t>omstandigheden </a:t>
            </a:r>
            <a:r>
              <a:rPr sz="1900" spc="-5" dirty="0">
                <a:solidFill>
                  <a:srgbClr val="404040"/>
                </a:solidFill>
                <a:latin typeface="Arial"/>
                <a:cs typeface="Arial"/>
              </a:rPr>
              <a:t>zou  verwachten.</a:t>
            </a:r>
            <a:endParaRPr sz="1900">
              <a:latin typeface="Arial"/>
              <a:cs typeface="Arial"/>
            </a:endParaRPr>
          </a:p>
          <a:p>
            <a:pPr marL="12700" marR="561975">
              <a:lnSpc>
                <a:spcPct val="80000"/>
              </a:lnSpc>
              <a:spcBef>
                <a:spcPts val="459"/>
              </a:spcBef>
            </a:pPr>
            <a:r>
              <a:rPr sz="1900" spc="-5" dirty="0">
                <a:solidFill>
                  <a:srgbClr val="404040"/>
                </a:solidFill>
                <a:latin typeface="Arial"/>
                <a:cs typeface="Arial"/>
              </a:rPr>
              <a:t>De thermische anomalieën dienen eenduidig bepaald te worden. Elke  thermische anomalie </a:t>
            </a:r>
            <a:r>
              <a:rPr sz="1900" spc="-10" dirty="0">
                <a:solidFill>
                  <a:srgbClr val="404040"/>
                </a:solidFill>
                <a:latin typeface="Arial"/>
                <a:cs typeface="Arial"/>
              </a:rPr>
              <a:t>wordt</a:t>
            </a:r>
            <a:r>
              <a:rPr sz="1900" spc="114" dirty="0">
                <a:solidFill>
                  <a:srgbClr val="404040"/>
                </a:solidFill>
                <a:latin typeface="Arial"/>
                <a:cs typeface="Arial"/>
              </a:rPr>
              <a:t> </a:t>
            </a:r>
            <a:r>
              <a:rPr sz="1900" spc="-5" dirty="0">
                <a:solidFill>
                  <a:srgbClr val="404040"/>
                </a:solidFill>
                <a:latin typeface="Arial"/>
                <a:cs typeface="Arial"/>
              </a:rPr>
              <a:t>bepaald:</a:t>
            </a:r>
            <a:endParaRPr sz="1900">
              <a:latin typeface="Arial"/>
              <a:cs typeface="Arial"/>
            </a:endParaRPr>
          </a:p>
          <a:p>
            <a:pPr marL="756285" indent="-287020">
              <a:lnSpc>
                <a:spcPts val="1730"/>
              </a:lnSpc>
              <a:spcBef>
                <a:spcPts val="15"/>
              </a:spcBef>
              <a:buClr>
                <a:srgbClr val="002C77"/>
              </a:buClr>
              <a:buChar char="-"/>
              <a:tabLst>
                <a:tab pos="756285" algn="l"/>
                <a:tab pos="756920" algn="l"/>
              </a:tabLst>
            </a:pPr>
            <a:r>
              <a:rPr sz="1600" spc="-5" dirty="0">
                <a:solidFill>
                  <a:srgbClr val="404040"/>
                </a:solidFill>
                <a:latin typeface="Arial"/>
                <a:cs typeface="Arial"/>
              </a:rPr>
              <a:t>enerzijds voor de belasting op basis van de visualisatie </a:t>
            </a:r>
            <a:r>
              <a:rPr sz="1600" spc="-5" dirty="0">
                <a:solidFill>
                  <a:srgbClr val="FF0000"/>
                </a:solidFill>
                <a:latin typeface="Arial"/>
                <a:cs typeface="Arial"/>
              </a:rPr>
              <a:t>bij de controle</a:t>
            </a:r>
            <a:r>
              <a:rPr sz="1600" spc="120" dirty="0">
                <a:solidFill>
                  <a:srgbClr val="FF0000"/>
                </a:solidFill>
                <a:latin typeface="Arial"/>
                <a:cs typeface="Arial"/>
              </a:rPr>
              <a:t> </a:t>
            </a:r>
            <a:r>
              <a:rPr sz="1600" spc="-5" dirty="0">
                <a:solidFill>
                  <a:srgbClr val="404040"/>
                </a:solidFill>
                <a:latin typeface="Arial"/>
                <a:cs typeface="Arial"/>
              </a:rPr>
              <a:t>(minimum</a:t>
            </a:r>
            <a:endParaRPr sz="1600">
              <a:latin typeface="Arial"/>
              <a:cs typeface="Arial"/>
            </a:endParaRPr>
          </a:p>
          <a:p>
            <a:pPr marL="756285">
              <a:lnSpc>
                <a:spcPts val="1730"/>
              </a:lnSpc>
            </a:pPr>
            <a:r>
              <a:rPr sz="1600" spc="-5" dirty="0">
                <a:solidFill>
                  <a:srgbClr val="404040"/>
                </a:solidFill>
                <a:latin typeface="Arial"/>
                <a:cs typeface="Arial"/>
              </a:rPr>
              <a:t>20%);</a:t>
            </a:r>
            <a:endParaRPr sz="1600">
              <a:latin typeface="Arial"/>
              <a:cs typeface="Arial"/>
            </a:endParaRPr>
          </a:p>
          <a:p>
            <a:pPr marL="756285" indent="-287020">
              <a:lnSpc>
                <a:spcPct val="100000"/>
              </a:lnSpc>
              <a:buClr>
                <a:srgbClr val="002C77"/>
              </a:buClr>
              <a:buChar char="-"/>
              <a:tabLst>
                <a:tab pos="756285" algn="l"/>
                <a:tab pos="756920" algn="l"/>
              </a:tabLst>
            </a:pPr>
            <a:r>
              <a:rPr sz="1600" spc="-5" dirty="0">
                <a:solidFill>
                  <a:srgbClr val="404040"/>
                </a:solidFill>
                <a:latin typeface="Arial"/>
                <a:cs typeface="Arial"/>
              </a:rPr>
              <a:t>anderzijds voor de nominale belasting </a:t>
            </a:r>
            <a:r>
              <a:rPr sz="1600" spc="-5" dirty="0">
                <a:solidFill>
                  <a:srgbClr val="FF0000"/>
                </a:solidFill>
                <a:latin typeface="Arial"/>
                <a:cs typeface="Arial"/>
              </a:rPr>
              <a:t>op basis van een extrapolatie</a:t>
            </a:r>
            <a:r>
              <a:rPr sz="1600" spc="110" dirty="0">
                <a:solidFill>
                  <a:srgbClr val="FF0000"/>
                </a:solidFill>
                <a:latin typeface="Arial"/>
                <a:cs typeface="Arial"/>
              </a:rPr>
              <a:t> </a:t>
            </a:r>
            <a:r>
              <a:rPr sz="1600" spc="-5" dirty="0">
                <a:solidFill>
                  <a:srgbClr val="404040"/>
                </a:solidFill>
                <a:latin typeface="Arial"/>
                <a:cs typeface="Arial"/>
              </a:rPr>
              <a:t>(100%).</a:t>
            </a:r>
            <a:endParaRPr sz="1600">
              <a:latin typeface="Arial"/>
              <a:cs typeface="Arial"/>
            </a:endParaRPr>
          </a:p>
          <a:p>
            <a:pPr>
              <a:lnSpc>
                <a:spcPct val="100000"/>
              </a:lnSpc>
              <a:spcBef>
                <a:spcPts val="10"/>
              </a:spcBef>
              <a:buClr>
                <a:srgbClr val="002C77"/>
              </a:buClr>
              <a:buFont typeface="Arial"/>
              <a:buChar char="-"/>
            </a:pPr>
            <a:endParaRPr sz="2350">
              <a:latin typeface="Arial"/>
              <a:cs typeface="Arial"/>
            </a:endParaRPr>
          </a:p>
          <a:p>
            <a:pPr marL="12700" marR="459105">
              <a:lnSpc>
                <a:spcPts val="1820"/>
              </a:lnSpc>
            </a:pPr>
            <a:r>
              <a:rPr sz="1900" spc="-5" dirty="0">
                <a:solidFill>
                  <a:srgbClr val="404040"/>
                </a:solidFill>
                <a:latin typeface="Arial"/>
                <a:cs typeface="Arial"/>
              </a:rPr>
              <a:t>De Minister die de Energie onder zijn bevoegdheid heeft kan bij besluit  vastleggen:</a:t>
            </a:r>
            <a:endParaRPr sz="1900">
              <a:latin typeface="Arial"/>
              <a:cs typeface="Arial"/>
            </a:endParaRPr>
          </a:p>
          <a:p>
            <a:pPr marL="756285" indent="-287020">
              <a:lnSpc>
                <a:spcPct val="100000"/>
              </a:lnSpc>
              <a:spcBef>
                <a:spcPts val="30"/>
              </a:spcBef>
              <a:buClr>
                <a:srgbClr val="002C77"/>
              </a:buClr>
              <a:buChar char="-"/>
              <a:tabLst>
                <a:tab pos="756285" algn="l"/>
                <a:tab pos="756920" algn="l"/>
              </a:tabLst>
            </a:pPr>
            <a:r>
              <a:rPr sz="1600" spc="-5" dirty="0">
                <a:solidFill>
                  <a:srgbClr val="404040"/>
                </a:solidFill>
                <a:latin typeface="Arial"/>
                <a:cs typeface="Arial"/>
              </a:rPr>
              <a:t>sommige bijzondere voorschriften inzake het thermografisch</a:t>
            </a:r>
            <a:r>
              <a:rPr sz="1600" spc="114" dirty="0">
                <a:solidFill>
                  <a:srgbClr val="404040"/>
                </a:solidFill>
                <a:latin typeface="Arial"/>
                <a:cs typeface="Arial"/>
              </a:rPr>
              <a:t> </a:t>
            </a:r>
            <a:r>
              <a:rPr sz="1600" spc="-5" dirty="0">
                <a:solidFill>
                  <a:srgbClr val="404040"/>
                </a:solidFill>
                <a:latin typeface="Arial"/>
                <a:cs typeface="Arial"/>
              </a:rPr>
              <a:t>controlebezoek;</a:t>
            </a:r>
            <a:endParaRPr sz="1600">
              <a:latin typeface="Arial"/>
              <a:cs typeface="Arial"/>
            </a:endParaRPr>
          </a:p>
          <a:p>
            <a:pPr marL="756285" marR="1252855" indent="-287020">
              <a:lnSpc>
                <a:spcPts val="1540"/>
              </a:lnSpc>
              <a:spcBef>
                <a:spcPts val="370"/>
              </a:spcBef>
              <a:buClr>
                <a:srgbClr val="002C77"/>
              </a:buClr>
              <a:buChar char="-"/>
              <a:tabLst>
                <a:tab pos="756285" algn="l"/>
                <a:tab pos="756920" algn="l"/>
              </a:tabLst>
            </a:pPr>
            <a:r>
              <a:rPr sz="1600" spc="-5" dirty="0">
                <a:solidFill>
                  <a:srgbClr val="404040"/>
                </a:solidFill>
                <a:latin typeface="Arial"/>
                <a:cs typeface="Arial"/>
              </a:rPr>
              <a:t>de verplichting om een thermografisch controlebezoek voor andere  hoogspanningsluchtlijnen uit te</a:t>
            </a:r>
            <a:r>
              <a:rPr sz="1600" spc="-20" dirty="0">
                <a:solidFill>
                  <a:srgbClr val="404040"/>
                </a:solidFill>
                <a:latin typeface="Arial"/>
                <a:cs typeface="Arial"/>
              </a:rPr>
              <a:t> </a:t>
            </a:r>
            <a:r>
              <a:rPr sz="1600" spc="-5" dirty="0">
                <a:solidFill>
                  <a:srgbClr val="404040"/>
                </a:solidFill>
                <a:latin typeface="Arial"/>
                <a:cs typeface="Arial"/>
              </a:rPr>
              <a:t>voeren.</a:t>
            </a:r>
            <a:endParaRPr sz="1600">
              <a:latin typeface="Arial"/>
              <a:cs typeface="Arial"/>
            </a:endParaRPr>
          </a:p>
        </p:txBody>
      </p:sp>
      <p:sp>
        <p:nvSpPr>
          <p:cNvPr id="3" name="object 3"/>
          <p:cNvSpPr/>
          <p:nvPr/>
        </p:nvSpPr>
        <p:spPr>
          <a:xfrm>
            <a:off x="9144" y="175260"/>
            <a:ext cx="1840992" cy="1380744"/>
          </a:xfrm>
          <a:prstGeom prst="rect">
            <a:avLst/>
          </a:prstGeom>
          <a:blipFill>
            <a:blip r:embed="rId2"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3378453" y="343661"/>
            <a:ext cx="3622040" cy="757555"/>
          </a:xfrm>
          <a:prstGeom prst="rect">
            <a:avLst/>
          </a:prstGeom>
        </p:spPr>
        <p:txBody>
          <a:bodyPr vert="horz" wrap="square" lIns="0" tIns="12700" rIns="0" bIns="0" rtlCol="0">
            <a:spAutoFit/>
          </a:bodyPr>
          <a:lstStyle/>
          <a:p>
            <a:pPr marL="184785" marR="5080" indent="-172720">
              <a:lnSpc>
                <a:spcPct val="100000"/>
              </a:lnSpc>
              <a:spcBef>
                <a:spcPts val="100"/>
              </a:spcBef>
            </a:pPr>
            <a:r>
              <a:rPr sz="2400" u="none" spc="-5" dirty="0"/>
              <a:t>12°) Boek 3</a:t>
            </a:r>
            <a:r>
              <a:rPr sz="2400" u="none" spc="-50" dirty="0"/>
              <a:t> </a:t>
            </a:r>
            <a:r>
              <a:rPr sz="2400" u="none" dirty="0"/>
              <a:t>hfdst.7.1.7.4:  thermo </a:t>
            </a:r>
            <a:r>
              <a:rPr sz="2400" u="none" spc="-5" dirty="0"/>
              <a:t>van</a:t>
            </a:r>
            <a:r>
              <a:rPr sz="2400" u="none" spc="-55" dirty="0"/>
              <a:t> </a:t>
            </a:r>
            <a:r>
              <a:rPr sz="2400" u="none" dirty="0"/>
              <a:t>luchtlijnen</a:t>
            </a:r>
            <a:endParaRPr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405" y="1122680"/>
            <a:ext cx="7999730" cy="3302000"/>
          </a:xfrm>
          <a:prstGeom prst="rect">
            <a:avLst/>
          </a:prstGeom>
        </p:spPr>
        <p:txBody>
          <a:bodyPr vert="horz" wrap="square" lIns="0" tIns="13335" rIns="0" bIns="0" rtlCol="0">
            <a:spAutoFit/>
          </a:bodyPr>
          <a:lstStyle/>
          <a:p>
            <a:pPr marL="12700">
              <a:lnSpc>
                <a:spcPts val="2280"/>
              </a:lnSpc>
              <a:spcBef>
                <a:spcPts val="105"/>
              </a:spcBef>
            </a:pPr>
            <a:r>
              <a:rPr sz="2000" dirty="0">
                <a:solidFill>
                  <a:srgbClr val="404040"/>
                </a:solidFill>
                <a:latin typeface="Arial"/>
                <a:cs typeface="Arial"/>
              </a:rPr>
              <a:t>Na het controlebezoek moet een verslag opgesteld worden. Dit</a:t>
            </a:r>
            <a:r>
              <a:rPr sz="2000" spc="-170" dirty="0">
                <a:solidFill>
                  <a:srgbClr val="404040"/>
                </a:solidFill>
                <a:latin typeface="Arial"/>
                <a:cs typeface="Arial"/>
              </a:rPr>
              <a:t> </a:t>
            </a:r>
            <a:r>
              <a:rPr sz="2000" spc="-5" dirty="0">
                <a:solidFill>
                  <a:srgbClr val="404040"/>
                </a:solidFill>
                <a:latin typeface="Arial"/>
                <a:cs typeface="Arial"/>
              </a:rPr>
              <a:t>verslag</a:t>
            </a:r>
            <a:endParaRPr sz="2000">
              <a:latin typeface="Arial"/>
              <a:cs typeface="Arial"/>
            </a:endParaRPr>
          </a:p>
          <a:p>
            <a:pPr marL="12700">
              <a:lnSpc>
                <a:spcPts val="2280"/>
              </a:lnSpc>
            </a:pPr>
            <a:r>
              <a:rPr sz="2000" dirty="0">
                <a:solidFill>
                  <a:srgbClr val="404040"/>
                </a:solidFill>
                <a:latin typeface="Arial"/>
                <a:cs typeface="Arial"/>
              </a:rPr>
              <a:t>bevat ten</a:t>
            </a:r>
            <a:r>
              <a:rPr sz="2000" spc="-50" dirty="0">
                <a:solidFill>
                  <a:srgbClr val="404040"/>
                </a:solidFill>
                <a:latin typeface="Arial"/>
                <a:cs typeface="Arial"/>
              </a:rPr>
              <a:t> </a:t>
            </a:r>
            <a:r>
              <a:rPr sz="2000" dirty="0">
                <a:solidFill>
                  <a:srgbClr val="404040"/>
                </a:solidFill>
                <a:latin typeface="Arial"/>
                <a:cs typeface="Arial"/>
              </a:rPr>
              <a:t>minste:</a:t>
            </a:r>
            <a:endParaRPr sz="2000">
              <a:latin typeface="Arial"/>
              <a:cs typeface="Arial"/>
            </a:endParaRPr>
          </a:p>
          <a:p>
            <a:pPr marL="756285" indent="-287020">
              <a:lnSpc>
                <a:spcPts val="1939"/>
              </a:lnSpc>
              <a:spcBef>
                <a:spcPts val="215"/>
              </a:spcBef>
              <a:buClr>
                <a:srgbClr val="002C77"/>
              </a:buClr>
              <a:buChar char="-"/>
              <a:tabLst>
                <a:tab pos="756285" algn="l"/>
                <a:tab pos="756920" algn="l"/>
              </a:tabLst>
            </a:pPr>
            <a:r>
              <a:rPr sz="1700" dirty="0">
                <a:solidFill>
                  <a:srgbClr val="404040"/>
                </a:solidFill>
                <a:latin typeface="Arial"/>
                <a:cs typeface="Arial"/>
              </a:rPr>
              <a:t>de nodige elementen </a:t>
            </a:r>
            <a:r>
              <a:rPr sz="1700" spc="-5" dirty="0">
                <a:solidFill>
                  <a:srgbClr val="404040"/>
                </a:solidFill>
                <a:latin typeface="Arial"/>
                <a:cs typeface="Arial"/>
              </a:rPr>
              <a:t>ter </a:t>
            </a:r>
            <a:r>
              <a:rPr sz="1700" dirty="0">
                <a:solidFill>
                  <a:srgbClr val="404040"/>
                </a:solidFill>
                <a:latin typeface="Arial"/>
                <a:cs typeface="Arial"/>
              </a:rPr>
              <a:t>identificatie van het erkend organisme bedoeld</a:t>
            </a:r>
            <a:r>
              <a:rPr sz="1700" spc="40" dirty="0">
                <a:solidFill>
                  <a:srgbClr val="404040"/>
                </a:solidFill>
                <a:latin typeface="Arial"/>
                <a:cs typeface="Arial"/>
              </a:rPr>
              <a:t> </a:t>
            </a:r>
            <a:r>
              <a:rPr sz="1700" dirty="0">
                <a:solidFill>
                  <a:srgbClr val="404040"/>
                </a:solidFill>
                <a:latin typeface="Arial"/>
                <a:cs typeface="Arial"/>
              </a:rPr>
              <a:t>in</a:t>
            </a:r>
            <a:endParaRPr sz="1700">
              <a:latin typeface="Arial"/>
              <a:cs typeface="Arial"/>
            </a:endParaRPr>
          </a:p>
          <a:p>
            <a:pPr marL="756285">
              <a:lnSpc>
                <a:spcPts val="1939"/>
              </a:lnSpc>
            </a:pPr>
            <a:r>
              <a:rPr sz="1700" i="1" dirty="0">
                <a:solidFill>
                  <a:srgbClr val="404040"/>
                </a:solidFill>
                <a:latin typeface="Arial"/>
                <a:cs typeface="Arial"/>
              </a:rPr>
              <a:t>hoofdstuk</a:t>
            </a:r>
            <a:r>
              <a:rPr sz="1700" i="1" spc="10" dirty="0">
                <a:solidFill>
                  <a:srgbClr val="404040"/>
                </a:solidFill>
                <a:latin typeface="Arial"/>
                <a:cs typeface="Arial"/>
              </a:rPr>
              <a:t> </a:t>
            </a:r>
            <a:r>
              <a:rPr sz="1700" i="1" spc="-5" dirty="0">
                <a:solidFill>
                  <a:srgbClr val="404040"/>
                </a:solidFill>
                <a:latin typeface="Arial"/>
                <a:cs typeface="Arial"/>
              </a:rPr>
              <a:t>6.3.;</a:t>
            </a:r>
            <a:endParaRPr sz="1700">
              <a:latin typeface="Arial"/>
              <a:cs typeface="Arial"/>
            </a:endParaRPr>
          </a:p>
          <a:p>
            <a:pPr marL="756285" indent="-287020">
              <a:lnSpc>
                <a:spcPct val="100000"/>
              </a:lnSpc>
              <a:spcBef>
                <a:spcPts val="204"/>
              </a:spcBef>
              <a:buClr>
                <a:srgbClr val="002C77"/>
              </a:buClr>
              <a:buChar char="-"/>
              <a:tabLst>
                <a:tab pos="756285" algn="l"/>
                <a:tab pos="756920" algn="l"/>
              </a:tabLst>
            </a:pPr>
            <a:r>
              <a:rPr sz="1700" dirty="0">
                <a:solidFill>
                  <a:srgbClr val="404040"/>
                </a:solidFill>
                <a:latin typeface="Arial"/>
                <a:cs typeface="Arial"/>
              </a:rPr>
              <a:t>de identiteit van de agent-bezoeker van het erkend</a:t>
            </a:r>
            <a:r>
              <a:rPr sz="1700" spc="25" dirty="0">
                <a:solidFill>
                  <a:srgbClr val="404040"/>
                </a:solidFill>
                <a:latin typeface="Arial"/>
                <a:cs typeface="Arial"/>
              </a:rPr>
              <a:t> </a:t>
            </a:r>
            <a:r>
              <a:rPr sz="1700" dirty="0">
                <a:solidFill>
                  <a:srgbClr val="404040"/>
                </a:solidFill>
                <a:latin typeface="Arial"/>
                <a:cs typeface="Arial"/>
              </a:rPr>
              <a:t>organisme;</a:t>
            </a:r>
            <a:endParaRPr sz="1700">
              <a:latin typeface="Arial"/>
              <a:cs typeface="Arial"/>
            </a:endParaRPr>
          </a:p>
          <a:p>
            <a:pPr marL="756285" indent="-287020">
              <a:lnSpc>
                <a:spcPct val="100000"/>
              </a:lnSpc>
              <a:spcBef>
                <a:spcPts val="204"/>
              </a:spcBef>
              <a:buClr>
                <a:srgbClr val="002C77"/>
              </a:buClr>
              <a:buChar char="-"/>
              <a:tabLst>
                <a:tab pos="756285" algn="l"/>
                <a:tab pos="756920" algn="l"/>
              </a:tabLst>
            </a:pPr>
            <a:r>
              <a:rPr sz="1700" dirty="0">
                <a:solidFill>
                  <a:srgbClr val="404040"/>
                </a:solidFill>
                <a:latin typeface="Arial"/>
                <a:cs typeface="Arial"/>
              </a:rPr>
              <a:t>het </a:t>
            </a:r>
            <a:r>
              <a:rPr sz="1700" spc="-10" dirty="0">
                <a:solidFill>
                  <a:srgbClr val="404040"/>
                </a:solidFill>
                <a:latin typeface="Arial"/>
                <a:cs typeface="Arial"/>
              </a:rPr>
              <a:t>type </a:t>
            </a:r>
            <a:r>
              <a:rPr sz="1700" dirty="0">
                <a:solidFill>
                  <a:srgbClr val="404040"/>
                </a:solidFill>
                <a:latin typeface="Arial"/>
                <a:cs typeface="Arial"/>
              </a:rPr>
              <a:t>van gebruikte apparatuur voor de</a:t>
            </a:r>
            <a:r>
              <a:rPr sz="1700" spc="60" dirty="0">
                <a:solidFill>
                  <a:srgbClr val="404040"/>
                </a:solidFill>
                <a:latin typeface="Arial"/>
                <a:cs typeface="Arial"/>
              </a:rPr>
              <a:t> </a:t>
            </a:r>
            <a:r>
              <a:rPr sz="1700" dirty="0">
                <a:solidFill>
                  <a:srgbClr val="404040"/>
                </a:solidFill>
                <a:latin typeface="Arial"/>
                <a:cs typeface="Arial"/>
              </a:rPr>
              <a:t>controle;</a:t>
            </a:r>
            <a:endParaRPr sz="1700">
              <a:latin typeface="Arial"/>
              <a:cs typeface="Arial"/>
            </a:endParaRPr>
          </a:p>
          <a:p>
            <a:pPr marL="756285" indent="-287020">
              <a:lnSpc>
                <a:spcPct val="100000"/>
              </a:lnSpc>
              <a:spcBef>
                <a:spcPts val="204"/>
              </a:spcBef>
              <a:buClr>
                <a:srgbClr val="002C77"/>
              </a:buClr>
              <a:buChar char="-"/>
              <a:tabLst>
                <a:tab pos="756285" algn="l"/>
                <a:tab pos="756920" algn="l"/>
              </a:tabLst>
            </a:pPr>
            <a:r>
              <a:rPr sz="1700" dirty="0">
                <a:solidFill>
                  <a:srgbClr val="404040"/>
                </a:solidFill>
                <a:latin typeface="Arial"/>
                <a:cs typeface="Arial"/>
              </a:rPr>
              <a:t>het </a:t>
            </a:r>
            <a:r>
              <a:rPr sz="1700" spc="-10" dirty="0">
                <a:solidFill>
                  <a:srgbClr val="404040"/>
                </a:solidFill>
                <a:latin typeface="Arial"/>
                <a:cs typeface="Arial"/>
              </a:rPr>
              <a:t>type </a:t>
            </a:r>
            <a:r>
              <a:rPr sz="1700" dirty="0">
                <a:solidFill>
                  <a:srgbClr val="404040"/>
                </a:solidFill>
                <a:latin typeface="Arial"/>
                <a:cs typeface="Arial"/>
              </a:rPr>
              <a:t>van controle : 1ste controle of periodieke</a:t>
            </a:r>
            <a:r>
              <a:rPr sz="1700" spc="65" dirty="0">
                <a:solidFill>
                  <a:srgbClr val="404040"/>
                </a:solidFill>
                <a:latin typeface="Arial"/>
                <a:cs typeface="Arial"/>
              </a:rPr>
              <a:t> </a:t>
            </a:r>
            <a:r>
              <a:rPr sz="1700" dirty="0">
                <a:solidFill>
                  <a:srgbClr val="404040"/>
                </a:solidFill>
                <a:latin typeface="Arial"/>
                <a:cs typeface="Arial"/>
              </a:rPr>
              <a:t>controle;</a:t>
            </a:r>
            <a:endParaRPr sz="1700">
              <a:latin typeface="Arial"/>
              <a:cs typeface="Arial"/>
            </a:endParaRPr>
          </a:p>
          <a:p>
            <a:pPr marL="756285" indent="-287020">
              <a:lnSpc>
                <a:spcPct val="100000"/>
              </a:lnSpc>
              <a:spcBef>
                <a:spcPts val="204"/>
              </a:spcBef>
              <a:buClr>
                <a:srgbClr val="002C77"/>
              </a:buClr>
              <a:buChar char="-"/>
              <a:tabLst>
                <a:tab pos="756285" algn="l"/>
                <a:tab pos="756920" algn="l"/>
              </a:tabLst>
            </a:pPr>
            <a:r>
              <a:rPr sz="1700" dirty="0">
                <a:solidFill>
                  <a:srgbClr val="404040"/>
                </a:solidFill>
                <a:latin typeface="Arial"/>
                <a:cs typeface="Arial"/>
              </a:rPr>
              <a:t>de datum van de</a:t>
            </a:r>
            <a:r>
              <a:rPr sz="1700" spc="5" dirty="0">
                <a:solidFill>
                  <a:srgbClr val="404040"/>
                </a:solidFill>
                <a:latin typeface="Arial"/>
                <a:cs typeface="Arial"/>
              </a:rPr>
              <a:t> </a:t>
            </a:r>
            <a:r>
              <a:rPr sz="1700" dirty="0">
                <a:solidFill>
                  <a:srgbClr val="404040"/>
                </a:solidFill>
                <a:latin typeface="Arial"/>
                <a:cs typeface="Arial"/>
              </a:rPr>
              <a:t>controle;</a:t>
            </a:r>
            <a:endParaRPr sz="1700">
              <a:latin typeface="Arial"/>
              <a:cs typeface="Arial"/>
            </a:endParaRPr>
          </a:p>
          <a:p>
            <a:pPr marL="756285" indent="-287020">
              <a:lnSpc>
                <a:spcPct val="100000"/>
              </a:lnSpc>
              <a:spcBef>
                <a:spcPts val="204"/>
              </a:spcBef>
              <a:buClr>
                <a:srgbClr val="002C77"/>
              </a:buClr>
              <a:buChar char="-"/>
              <a:tabLst>
                <a:tab pos="756285" algn="l"/>
                <a:tab pos="756920" algn="l"/>
              </a:tabLst>
            </a:pPr>
            <a:r>
              <a:rPr sz="1700" dirty="0">
                <a:solidFill>
                  <a:srgbClr val="404040"/>
                </a:solidFill>
                <a:latin typeface="Arial"/>
                <a:cs typeface="Arial"/>
              </a:rPr>
              <a:t>de lijst van de gecontroleerde luchtlijnen en hun belasting bij de</a:t>
            </a:r>
            <a:r>
              <a:rPr sz="1700" spc="-25" dirty="0">
                <a:solidFill>
                  <a:srgbClr val="404040"/>
                </a:solidFill>
                <a:latin typeface="Arial"/>
                <a:cs typeface="Arial"/>
              </a:rPr>
              <a:t> </a:t>
            </a:r>
            <a:r>
              <a:rPr sz="1700" dirty="0">
                <a:solidFill>
                  <a:srgbClr val="404040"/>
                </a:solidFill>
                <a:latin typeface="Arial"/>
                <a:cs typeface="Arial"/>
              </a:rPr>
              <a:t>controle;</a:t>
            </a:r>
            <a:endParaRPr sz="1700">
              <a:latin typeface="Arial"/>
              <a:cs typeface="Arial"/>
            </a:endParaRPr>
          </a:p>
          <a:p>
            <a:pPr marL="756285" marR="5080" indent="-287020">
              <a:lnSpc>
                <a:spcPct val="90000"/>
              </a:lnSpc>
              <a:spcBef>
                <a:spcPts val="405"/>
              </a:spcBef>
              <a:buClr>
                <a:srgbClr val="002C77"/>
              </a:buClr>
              <a:buChar char="-"/>
              <a:tabLst>
                <a:tab pos="756285" algn="l"/>
                <a:tab pos="756920" algn="l"/>
              </a:tabLst>
            </a:pPr>
            <a:r>
              <a:rPr sz="1700" dirty="0">
                <a:solidFill>
                  <a:srgbClr val="404040"/>
                </a:solidFill>
                <a:latin typeface="Arial"/>
                <a:cs typeface="Arial"/>
              </a:rPr>
              <a:t>een beschrijving van bij de controle geconstateerde </a:t>
            </a:r>
            <a:r>
              <a:rPr sz="1700" spc="-5" dirty="0">
                <a:solidFill>
                  <a:srgbClr val="404040"/>
                </a:solidFill>
                <a:latin typeface="Arial"/>
                <a:cs typeface="Arial"/>
              </a:rPr>
              <a:t>thermische </a:t>
            </a:r>
            <a:r>
              <a:rPr sz="1700" dirty="0">
                <a:solidFill>
                  <a:srgbClr val="404040"/>
                </a:solidFill>
                <a:latin typeface="Arial"/>
                <a:cs typeface="Arial"/>
              </a:rPr>
              <a:t>anomalieën  en hun lokalisatie. Het verslag vermeldt ook de </a:t>
            </a:r>
            <a:r>
              <a:rPr sz="1700" spc="-5" dirty="0">
                <a:solidFill>
                  <a:srgbClr val="404040"/>
                </a:solidFill>
                <a:latin typeface="Arial"/>
                <a:cs typeface="Arial"/>
              </a:rPr>
              <a:t>extrapolatie </a:t>
            </a:r>
            <a:r>
              <a:rPr sz="1700" dirty="0">
                <a:solidFill>
                  <a:srgbClr val="404040"/>
                </a:solidFill>
                <a:latin typeface="Arial"/>
                <a:cs typeface="Arial"/>
              </a:rPr>
              <a:t>van  geconstateerde </a:t>
            </a:r>
            <a:r>
              <a:rPr sz="1700" spc="-5" dirty="0">
                <a:solidFill>
                  <a:srgbClr val="404040"/>
                </a:solidFill>
                <a:latin typeface="Arial"/>
                <a:cs typeface="Arial"/>
              </a:rPr>
              <a:t>thermische </a:t>
            </a:r>
            <a:r>
              <a:rPr sz="1700" dirty="0">
                <a:solidFill>
                  <a:srgbClr val="404040"/>
                </a:solidFill>
                <a:latin typeface="Arial"/>
                <a:cs typeface="Arial"/>
              </a:rPr>
              <a:t>anomalieën voor een nominale</a:t>
            </a:r>
            <a:r>
              <a:rPr sz="1700" spc="15" dirty="0">
                <a:solidFill>
                  <a:srgbClr val="404040"/>
                </a:solidFill>
                <a:latin typeface="Arial"/>
                <a:cs typeface="Arial"/>
              </a:rPr>
              <a:t> </a:t>
            </a:r>
            <a:r>
              <a:rPr sz="1700" dirty="0">
                <a:solidFill>
                  <a:srgbClr val="404040"/>
                </a:solidFill>
                <a:latin typeface="Arial"/>
                <a:cs typeface="Arial"/>
              </a:rPr>
              <a:t>belasting.</a:t>
            </a:r>
            <a:endParaRPr sz="1700">
              <a:latin typeface="Arial"/>
              <a:cs typeface="Arial"/>
            </a:endParaRPr>
          </a:p>
        </p:txBody>
      </p:sp>
      <p:sp>
        <p:nvSpPr>
          <p:cNvPr id="3" name="object 3"/>
          <p:cNvSpPr txBox="1">
            <a:spLocks noGrp="1"/>
          </p:cNvSpPr>
          <p:nvPr>
            <p:ph type="title"/>
          </p:nvPr>
        </p:nvSpPr>
        <p:spPr>
          <a:xfrm>
            <a:off x="1104696" y="252476"/>
            <a:ext cx="695642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12°) Boek 3 </a:t>
            </a:r>
            <a:r>
              <a:rPr sz="2400" u="none" dirty="0"/>
              <a:t>hfdst.7.1.7.4: </a:t>
            </a:r>
            <a:r>
              <a:rPr sz="2400" u="none" spc="-5" dirty="0"/>
              <a:t>thermo van</a:t>
            </a:r>
            <a:r>
              <a:rPr sz="2400" u="none" spc="20" dirty="0"/>
              <a:t> </a:t>
            </a:r>
            <a:r>
              <a:rPr sz="2400" u="none" spc="-5" dirty="0"/>
              <a:t>luchtlijnen</a:t>
            </a:r>
            <a:endParaRPr sz="2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7768" y="252476"/>
            <a:ext cx="808926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2C77"/>
                </a:solidFill>
                <a:latin typeface="Arial"/>
                <a:cs typeface="Arial"/>
              </a:rPr>
              <a:t>13°) Periodiciteit </a:t>
            </a:r>
            <a:r>
              <a:rPr sz="2400" b="1" dirty="0">
                <a:solidFill>
                  <a:srgbClr val="002C77"/>
                </a:solidFill>
                <a:latin typeface="Arial"/>
                <a:cs typeface="Arial"/>
              </a:rPr>
              <a:t>van de </a:t>
            </a:r>
            <a:r>
              <a:rPr sz="2400" b="1" spc="-5" dirty="0">
                <a:solidFill>
                  <a:srgbClr val="002C77"/>
                </a:solidFill>
                <a:latin typeface="Arial"/>
                <a:cs typeface="Arial"/>
              </a:rPr>
              <a:t>controlebezoeken (Boek 1 </a:t>
            </a:r>
            <a:r>
              <a:rPr sz="2400" b="1" dirty="0">
                <a:solidFill>
                  <a:srgbClr val="002C77"/>
                </a:solidFill>
                <a:latin typeface="Arial"/>
                <a:cs typeface="Arial"/>
              </a:rPr>
              <a:t>-</a:t>
            </a:r>
            <a:r>
              <a:rPr sz="2400" b="1" spc="45" dirty="0">
                <a:solidFill>
                  <a:srgbClr val="002C77"/>
                </a:solidFill>
                <a:latin typeface="Arial"/>
                <a:cs typeface="Arial"/>
              </a:rPr>
              <a:t> </a:t>
            </a:r>
            <a:r>
              <a:rPr sz="2400" b="1" dirty="0">
                <a:solidFill>
                  <a:srgbClr val="002C77"/>
                </a:solidFill>
                <a:latin typeface="Arial"/>
                <a:cs typeface="Arial"/>
              </a:rPr>
              <a:t>LS)</a:t>
            </a:r>
            <a:endParaRPr sz="2400">
              <a:latin typeface="Arial"/>
              <a:cs typeface="Arial"/>
            </a:endParaRPr>
          </a:p>
        </p:txBody>
      </p:sp>
      <p:sp>
        <p:nvSpPr>
          <p:cNvPr id="3" name="object 3"/>
          <p:cNvSpPr txBox="1">
            <a:spLocks noGrp="1"/>
          </p:cNvSpPr>
          <p:nvPr>
            <p:ph type="title"/>
          </p:nvPr>
        </p:nvSpPr>
        <p:spPr>
          <a:xfrm>
            <a:off x="527405" y="1813382"/>
            <a:ext cx="7954645" cy="1123315"/>
          </a:xfrm>
          <a:prstGeom prst="rect">
            <a:avLst/>
          </a:prstGeom>
        </p:spPr>
        <p:txBody>
          <a:bodyPr vert="horz" wrap="square" lIns="0" tIns="12700" rIns="0" bIns="0" rtlCol="0">
            <a:spAutoFit/>
          </a:bodyPr>
          <a:lstStyle/>
          <a:p>
            <a:pPr marL="12700" marR="5080">
              <a:lnSpc>
                <a:spcPct val="100000"/>
              </a:lnSpc>
              <a:spcBef>
                <a:spcPts val="100"/>
              </a:spcBef>
            </a:pPr>
            <a:r>
              <a:rPr sz="2400" b="0" u="none" dirty="0">
                <a:solidFill>
                  <a:srgbClr val="404040"/>
                </a:solidFill>
                <a:latin typeface="Arial"/>
                <a:cs typeface="Arial"/>
              </a:rPr>
              <a:t>Na de </a:t>
            </a:r>
            <a:r>
              <a:rPr sz="2400" b="0" u="none" spc="-5" dirty="0">
                <a:solidFill>
                  <a:srgbClr val="404040"/>
                </a:solidFill>
                <a:latin typeface="Arial"/>
                <a:cs typeface="Arial"/>
              </a:rPr>
              <a:t>gelijkvormigheidscontrole dient elke elektrische  installatie </a:t>
            </a:r>
            <a:r>
              <a:rPr sz="2400" b="0" u="none" dirty="0">
                <a:solidFill>
                  <a:srgbClr val="404040"/>
                </a:solidFill>
                <a:latin typeface="Arial"/>
                <a:cs typeface="Arial"/>
              </a:rPr>
              <a:t>het </a:t>
            </a:r>
            <a:r>
              <a:rPr sz="2400" b="0" u="none" spc="-5" dirty="0">
                <a:solidFill>
                  <a:srgbClr val="404040"/>
                </a:solidFill>
                <a:latin typeface="Arial"/>
                <a:cs typeface="Arial"/>
              </a:rPr>
              <a:t>voorwerp uit </a:t>
            </a:r>
            <a:r>
              <a:rPr sz="2400" b="0" u="none" dirty="0">
                <a:solidFill>
                  <a:srgbClr val="404040"/>
                </a:solidFill>
                <a:latin typeface="Arial"/>
                <a:cs typeface="Arial"/>
              </a:rPr>
              <a:t>te </a:t>
            </a:r>
            <a:r>
              <a:rPr sz="2400" b="0" u="none" spc="-5" dirty="0">
                <a:solidFill>
                  <a:srgbClr val="404040"/>
                </a:solidFill>
                <a:latin typeface="Arial"/>
                <a:cs typeface="Arial"/>
              </a:rPr>
              <a:t>maken van controlebezoeken  die </a:t>
            </a:r>
            <a:r>
              <a:rPr sz="2400" b="0" u="none" dirty="0">
                <a:solidFill>
                  <a:srgbClr val="404040"/>
                </a:solidFill>
                <a:latin typeface="Arial"/>
                <a:cs typeface="Arial"/>
              </a:rPr>
              <a:t>ten </a:t>
            </a:r>
            <a:r>
              <a:rPr sz="2400" b="0" u="none" spc="-5" dirty="0">
                <a:solidFill>
                  <a:srgbClr val="404040"/>
                </a:solidFill>
                <a:latin typeface="Arial"/>
                <a:cs typeface="Arial"/>
              </a:rPr>
              <a:t>minste de volgende periodiciteit</a:t>
            </a:r>
            <a:r>
              <a:rPr sz="2400" b="0" u="none" spc="114" dirty="0">
                <a:solidFill>
                  <a:srgbClr val="404040"/>
                </a:solidFill>
                <a:latin typeface="Arial"/>
                <a:cs typeface="Arial"/>
              </a:rPr>
              <a:t> </a:t>
            </a:r>
            <a:r>
              <a:rPr sz="2400" b="0" u="none" spc="-5" dirty="0">
                <a:solidFill>
                  <a:srgbClr val="404040"/>
                </a:solidFill>
                <a:latin typeface="Arial"/>
                <a:cs typeface="Arial"/>
              </a:rPr>
              <a:t>respecteren:</a:t>
            </a:r>
            <a:endParaRPr sz="2400">
              <a:latin typeface="Arial"/>
              <a:cs typeface="Arial"/>
            </a:endParaRPr>
          </a:p>
        </p:txBody>
      </p:sp>
      <p:sp>
        <p:nvSpPr>
          <p:cNvPr id="4" name="object 4"/>
          <p:cNvSpPr txBox="1"/>
          <p:nvPr/>
        </p:nvSpPr>
        <p:spPr>
          <a:xfrm>
            <a:off x="984605" y="2911449"/>
            <a:ext cx="7468234" cy="2099310"/>
          </a:xfrm>
          <a:prstGeom prst="rect">
            <a:avLst/>
          </a:prstGeom>
        </p:spPr>
        <p:txBody>
          <a:bodyPr vert="horz" wrap="square" lIns="0" tIns="73660" rIns="0" bIns="0" rtlCol="0">
            <a:spAutoFit/>
          </a:bodyPr>
          <a:lstStyle/>
          <a:p>
            <a:pPr marL="299085" indent="-287020">
              <a:lnSpc>
                <a:spcPct val="100000"/>
              </a:lnSpc>
              <a:spcBef>
                <a:spcPts val="580"/>
              </a:spcBef>
              <a:buClr>
                <a:srgbClr val="002C77"/>
              </a:buClr>
              <a:buChar char="-"/>
              <a:tabLst>
                <a:tab pos="299085" algn="l"/>
                <a:tab pos="299720" algn="l"/>
              </a:tabLst>
            </a:pPr>
            <a:r>
              <a:rPr sz="2000" dirty="0">
                <a:solidFill>
                  <a:srgbClr val="FF0000"/>
                </a:solidFill>
                <a:latin typeface="Arial"/>
                <a:cs typeface="Arial"/>
              </a:rPr>
              <a:t>om de 25 jaar </a:t>
            </a:r>
            <a:r>
              <a:rPr sz="2000" dirty="0">
                <a:solidFill>
                  <a:srgbClr val="404040"/>
                </a:solidFill>
                <a:latin typeface="Arial"/>
                <a:cs typeface="Arial"/>
              </a:rPr>
              <a:t>voor de huishoudelijke elektrische</a:t>
            </a:r>
            <a:r>
              <a:rPr sz="2000" spc="-145" dirty="0">
                <a:solidFill>
                  <a:srgbClr val="404040"/>
                </a:solidFill>
                <a:latin typeface="Arial"/>
                <a:cs typeface="Arial"/>
              </a:rPr>
              <a:t> </a:t>
            </a:r>
            <a:r>
              <a:rPr sz="2000" dirty="0">
                <a:solidFill>
                  <a:srgbClr val="404040"/>
                </a:solidFill>
                <a:latin typeface="Arial"/>
                <a:cs typeface="Arial"/>
              </a:rPr>
              <a:t>installaties;</a:t>
            </a:r>
            <a:endParaRPr sz="2000">
              <a:latin typeface="Arial"/>
              <a:cs typeface="Arial"/>
            </a:endParaRPr>
          </a:p>
          <a:p>
            <a:pPr marL="299085" marR="212725" indent="-287020">
              <a:lnSpc>
                <a:spcPct val="100000"/>
              </a:lnSpc>
              <a:spcBef>
                <a:spcPts val="484"/>
              </a:spcBef>
              <a:buClr>
                <a:srgbClr val="002C77"/>
              </a:buClr>
              <a:buChar char="-"/>
              <a:tabLst>
                <a:tab pos="299085" algn="l"/>
                <a:tab pos="299720" algn="l"/>
              </a:tabLst>
            </a:pPr>
            <a:r>
              <a:rPr sz="2000" u="heavy" dirty="0">
                <a:solidFill>
                  <a:srgbClr val="FF0000"/>
                </a:solidFill>
                <a:uFill>
                  <a:solidFill>
                    <a:srgbClr val="FF0000"/>
                  </a:solidFill>
                </a:uFill>
                <a:latin typeface="Arial"/>
                <a:cs typeface="Arial"/>
              </a:rPr>
              <a:t>jaarlijks</a:t>
            </a:r>
            <a:r>
              <a:rPr sz="2000" dirty="0">
                <a:solidFill>
                  <a:srgbClr val="FF0000"/>
                </a:solidFill>
                <a:latin typeface="Arial"/>
                <a:cs typeface="Arial"/>
              </a:rPr>
              <a:t> </a:t>
            </a:r>
            <a:r>
              <a:rPr sz="2000" dirty="0">
                <a:solidFill>
                  <a:srgbClr val="404040"/>
                </a:solidFill>
                <a:latin typeface="Arial"/>
                <a:cs typeface="Arial"/>
              </a:rPr>
              <a:t>voor de verplaatsbare, mobiele of tijdelijke</a:t>
            </a:r>
            <a:r>
              <a:rPr sz="2000" spc="-120" dirty="0">
                <a:solidFill>
                  <a:srgbClr val="404040"/>
                </a:solidFill>
                <a:latin typeface="Arial"/>
                <a:cs typeface="Arial"/>
              </a:rPr>
              <a:t> </a:t>
            </a:r>
            <a:r>
              <a:rPr sz="2000" dirty="0">
                <a:solidFill>
                  <a:srgbClr val="404040"/>
                </a:solidFill>
                <a:latin typeface="Arial"/>
                <a:cs typeface="Arial"/>
              </a:rPr>
              <a:t>elektrische  installatie zoals bepaald in </a:t>
            </a:r>
            <a:r>
              <a:rPr sz="2000" i="1" dirty="0">
                <a:solidFill>
                  <a:srgbClr val="404040"/>
                </a:solidFill>
                <a:latin typeface="Arial"/>
                <a:cs typeface="Arial"/>
              </a:rPr>
              <a:t>onderafdeling</a:t>
            </a:r>
            <a:r>
              <a:rPr sz="2000" i="1" spc="-85" dirty="0">
                <a:solidFill>
                  <a:srgbClr val="404040"/>
                </a:solidFill>
                <a:latin typeface="Arial"/>
                <a:cs typeface="Arial"/>
              </a:rPr>
              <a:t> </a:t>
            </a:r>
            <a:r>
              <a:rPr sz="2000" i="1" dirty="0">
                <a:solidFill>
                  <a:srgbClr val="404040"/>
                </a:solidFill>
                <a:latin typeface="Arial"/>
                <a:cs typeface="Arial"/>
              </a:rPr>
              <a:t>2.2.1.1.</a:t>
            </a:r>
            <a:r>
              <a:rPr sz="2000" dirty="0">
                <a:solidFill>
                  <a:srgbClr val="404040"/>
                </a:solidFill>
                <a:latin typeface="Arial"/>
                <a:cs typeface="Arial"/>
              </a:rPr>
              <a:t>;</a:t>
            </a:r>
            <a:endParaRPr sz="2000">
              <a:latin typeface="Arial"/>
              <a:cs typeface="Arial"/>
            </a:endParaRPr>
          </a:p>
          <a:p>
            <a:pPr marL="299085" indent="-287020">
              <a:lnSpc>
                <a:spcPct val="100000"/>
              </a:lnSpc>
              <a:spcBef>
                <a:spcPts val="480"/>
              </a:spcBef>
              <a:buClr>
                <a:srgbClr val="002C77"/>
              </a:buClr>
              <a:buChar char="-"/>
              <a:tabLst>
                <a:tab pos="299085" algn="l"/>
                <a:tab pos="299720" algn="l"/>
              </a:tabLst>
            </a:pPr>
            <a:r>
              <a:rPr sz="2000" u="heavy" dirty="0">
                <a:solidFill>
                  <a:srgbClr val="FF0000"/>
                </a:solidFill>
                <a:uFill>
                  <a:solidFill>
                    <a:srgbClr val="FF0000"/>
                  </a:solidFill>
                </a:uFill>
                <a:latin typeface="Arial"/>
                <a:cs typeface="Arial"/>
              </a:rPr>
              <a:t>jaarlijks</a:t>
            </a:r>
            <a:r>
              <a:rPr sz="2000" dirty="0">
                <a:solidFill>
                  <a:srgbClr val="FF0000"/>
                </a:solidFill>
                <a:latin typeface="Arial"/>
                <a:cs typeface="Arial"/>
              </a:rPr>
              <a:t> </a:t>
            </a:r>
            <a:r>
              <a:rPr sz="2000" dirty="0">
                <a:solidFill>
                  <a:srgbClr val="404040"/>
                </a:solidFill>
                <a:latin typeface="Arial"/>
                <a:cs typeface="Arial"/>
              </a:rPr>
              <a:t>voor de elektrische installaties in</a:t>
            </a:r>
            <a:r>
              <a:rPr sz="2000" spc="-30" dirty="0">
                <a:solidFill>
                  <a:srgbClr val="404040"/>
                </a:solidFill>
                <a:latin typeface="Arial"/>
                <a:cs typeface="Arial"/>
              </a:rPr>
              <a:t> </a:t>
            </a:r>
            <a:r>
              <a:rPr sz="2000" spc="-5" dirty="0">
                <a:solidFill>
                  <a:srgbClr val="404040"/>
                </a:solidFill>
                <a:latin typeface="Arial"/>
                <a:cs typeface="Arial"/>
              </a:rPr>
              <a:t>ontploffingsgevaarlijke</a:t>
            </a:r>
            <a:endParaRPr sz="2000">
              <a:latin typeface="Arial"/>
              <a:cs typeface="Arial"/>
            </a:endParaRPr>
          </a:p>
          <a:p>
            <a:pPr marL="299085">
              <a:lnSpc>
                <a:spcPct val="100000"/>
              </a:lnSpc>
            </a:pPr>
            <a:r>
              <a:rPr sz="2000" dirty="0">
                <a:solidFill>
                  <a:srgbClr val="404040"/>
                </a:solidFill>
                <a:latin typeface="Arial"/>
                <a:cs typeface="Arial"/>
              </a:rPr>
              <a:t>zones zoals bepaald in </a:t>
            </a:r>
            <a:r>
              <a:rPr sz="2000" i="1" dirty="0">
                <a:solidFill>
                  <a:srgbClr val="404040"/>
                </a:solidFill>
                <a:latin typeface="Arial"/>
                <a:cs typeface="Arial"/>
              </a:rPr>
              <a:t>hoofdstuk</a:t>
            </a:r>
            <a:r>
              <a:rPr sz="2000" i="1" spc="-120" dirty="0">
                <a:solidFill>
                  <a:srgbClr val="404040"/>
                </a:solidFill>
                <a:latin typeface="Arial"/>
                <a:cs typeface="Arial"/>
              </a:rPr>
              <a:t> </a:t>
            </a:r>
            <a:r>
              <a:rPr sz="2000" i="1" dirty="0">
                <a:solidFill>
                  <a:srgbClr val="404040"/>
                </a:solidFill>
                <a:latin typeface="Arial"/>
                <a:cs typeface="Arial"/>
              </a:rPr>
              <a:t>7.102.</a:t>
            </a:r>
            <a:r>
              <a:rPr sz="2000" dirty="0">
                <a:solidFill>
                  <a:srgbClr val="404040"/>
                </a:solidFill>
                <a:latin typeface="Arial"/>
                <a:cs typeface="Arial"/>
              </a:rPr>
              <a:t>;</a:t>
            </a:r>
            <a:endParaRPr sz="2000">
              <a:latin typeface="Arial"/>
              <a:cs typeface="Arial"/>
            </a:endParaRPr>
          </a:p>
          <a:p>
            <a:pPr marL="299085" indent="-287020">
              <a:lnSpc>
                <a:spcPct val="100000"/>
              </a:lnSpc>
              <a:spcBef>
                <a:spcPts val="480"/>
              </a:spcBef>
              <a:buClr>
                <a:srgbClr val="002C77"/>
              </a:buClr>
              <a:buChar char="-"/>
              <a:tabLst>
                <a:tab pos="299085" algn="l"/>
                <a:tab pos="299720" algn="l"/>
              </a:tabLst>
            </a:pPr>
            <a:r>
              <a:rPr sz="2000" dirty="0">
                <a:solidFill>
                  <a:srgbClr val="FF0000"/>
                </a:solidFill>
                <a:latin typeface="Arial"/>
                <a:cs typeface="Arial"/>
              </a:rPr>
              <a:t>om de 5 jaar </a:t>
            </a:r>
            <a:r>
              <a:rPr sz="2000" dirty="0">
                <a:solidFill>
                  <a:srgbClr val="404040"/>
                </a:solidFill>
                <a:latin typeface="Arial"/>
                <a:cs typeface="Arial"/>
              </a:rPr>
              <a:t>voor de andere elektrische</a:t>
            </a:r>
            <a:r>
              <a:rPr sz="2000" spc="-145" dirty="0">
                <a:solidFill>
                  <a:srgbClr val="404040"/>
                </a:solidFill>
                <a:latin typeface="Arial"/>
                <a:cs typeface="Arial"/>
              </a:rPr>
              <a:t> </a:t>
            </a:r>
            <a:r>
              <a:rPr sz="2000" dirty="0">
                <a:solidFill>
                  <a:srgbClr val="404040"/>
                </a:solidFill>
                <a:latin typeface="Arial"/>
                <a:cs typeface="Arial"/>
              </a:rPr>
              <a:t>installaties.</a:t>
            </a:r>
            <a:endParaRPr sz="2000">
              <a:latin typeface="Arial"/>
              <a:cs typeface="Arial"/>
            </a:endParaRPr>
          </a:p>
        </p:txBody>
      </p:sp>
      <p:sp>
        <p:nvSpPr>
          <p:cNvPr id="5" name="object 5"/>
          <p:cNvSpPr/>
          <p:nvPr/>
        </p:nvSpPr>
        <p:spPr>
          <a:xfrm>
            <a:off x="195071" y="847344"/>
            <a:ext cx="1143520" cy="905255"/>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1692655" y="5192979"/>
            <a:ext cx="3137535" cy="1245870"/>
          </a:xfrm>
          <a:prstGeom prst="rect">
            <a:avLst/>
          </a:prstGeom>
        </p:spPr>
        <p:txBody>
          <a:bodyPr vert="horz" wrap="square" lIns="0" tIns="13335" rIns="0" bIns="0" rtlCol="0">
            <a:spAutoFit/>
          </a:bodyPr>
          <a:lstStyle/>
          <a:p>
            <a:pPr marL="12700">
              <a:lnSpc>
                <a:spcPct val="100000"/>
              </a:lnSpc>
              <a:spcBef>
                <a:spcPts val="105"/>
              </a:spcBef>
              <a:tabLst>
                <a:tab pos="2558415" algn="l"/>
              </a:tabLst>
            </a:pPr>
            <a:r>
              <a:rPr sz="8000" b="1" dirty="0">
                <a:latin typeface="Arial"/>
                <a:cs typeface="Arial"/>
              </a:rPr>
              <a:t>1	</a:t>
            </a:r>
            <a:r>
              <a:rPr sz="8000" b="1" dirty="0">
                <a:solidFill>
                  <a:srgbClr val="FFC000"/>
                </a:solidFill>
                <a:latin typeface="Arial"/>
                <a:cs typeface="Arial"/>
              </a:rPr>
              <a:t>5</a:t>
            </a:r>
            <a:endParaRPr sz="8000">
              <a:latin typeface="Arial"/>
              <a:cs typeface="Arial"/>
            </a:endParaRPr>
          </a:p>
        </p:txBody>
      </p:sp>
      <p:sp>
        <p:nvSpPr>
          <p:cNvPr id="7" name="object 7"/>
          <p:cNvSpPr txBox="1"/>
          <p:nvPr/>
        </p:nvSpPr>
        <p:spPr>
          <a:xfrm>
            <a:off x="6529831" y="5157012"/>
            <a:ext cx="1156335" cy="1245870"/>
          </a:xfrm>
          <a:prstGeom prst="rect">
            <a:avLst/>
          </a:prstGeom>
        </p:spPr>
        <p:txBody>
          <a:bodyPr vert="horz" wrap="square" lIns="0" tIns="13335" rIns="0" bIns="0" rtlCol="0">
            <a:spAutoFit/>
          </a:bodyPr>
          <a:lstStyle/>
          <a:p>
            <a:pPr marL="12700">
              <a:lnSpc>
                <a:spcPct val="100000"/>
              </a:lnSpc>
              <a:spcBef>
                <a:spcPts val="105"/>
              </a:spcBef>
            </a:pPr>
            <a:r>
              <a:rPr sz="8000" b="1" dirty="0">
                <a:solidFill>
                  <a:srgbClr val="FF0000"/>
                </a:solidFill>
                <a:latin typeface="Arial"/>
                <a:cs typeface="Arial"/>
              </a:rPr>
              <a:t>25</a:t>
            </a:r>
            <a:endParaRPr sz="8000">
              <a:latin typeface="Arial"/>
              <a:cs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11935" y="0"/>
            <a:ext cx="6140450" cy="756920"/>
          </a:xfrm>
          <a:prstGeom prst="rect">
            <a:avLst/>
          </a:prstGeom>
        </p:spPr>
        <p:txBody>
          <a:bodyPr vert="horz" wrap="square" lIns="0" tIns="12700" rIns="0" bIns="0" rtlCol="0">
            <a:spAutoFit/>
          </a:bodyPr>
          <a:lstStyle/>
          <a:p>
            <a:pPr marL="2121535" marR="5080" indent="-2109470">
              <a:lnSpc>
                <a:spcPct val="100000"/>
              </a:lnSpc>
              <a:spcBef>
                <a:spcPts val="100"/>
              </a:spcBef>
            </a:pPr>
            <a:r>
              <a:rPr sz="2400" b="1" spc="-5" dirty="0">
                <a:solidFill>
                  <a:srgbClr val="002C77"/>
                </a:solidFill>
                <a:latin typeface="Arial"/>
                <a:cs typeface="Arial"/>
              </a:rPr>
              <a:t>13°) Periodiciteit </a:t>
            </a:r>
            <a:r>
              <a:rPr sz="2400" b="1" dirty="0">
                <a:solidFill>
                  <a:srgbClr val="002C77"/>
                </a:solidFill>
                <a:latin typeface="Arial"/>
                <a:cs typeface="Arial"/>
              </a:rPr>
              <a:t>van de </a:t>
            </a:r>
            <a:r>
              <a:rPr sz="2400" b="1" spc="-5" dirty="0">
                <a:solidFill>
                  <a:srgbClr val="002C77"/>
                </a:solidFill>
                <a:latin typeface="Arial"/>
                <a:cs typeface="Arial"/>
              </a:rPr>
              <a:t>controlebezoeken  (Boek 2 </a:t>
            </a:r>
            <a:r>
              <a:rPr sz="2400" b="1" dirty="0">
                <a:solidFill>
                  <a:srgbClr val="002C77"/>
                </a:solidFill>
                <a:latin typeface="Arial"/>
                <a:cs typeface="Arial"/>
              </a:rPr>
              <a:t>- </a:t>
            </a:r>
            <a:r>
              <a:rPr sz="2400" b="1" spc="-5" dirty="0">
                <a:solidFill>
                  <a:srgbClr val="002C77"/>
                </a:solidFill>
                <a:latin typeface="Arial"/>
                <a:cs typeface="Arial"/>
              </a:rPr>
              <a:t>HS)</a:t>
            </a:r>
            <a:endParaRPr sz="2400">
              <a:latin typeface="Arial"/>
              <a:cs typeface="Arial"/>
            </a:endParaRPr>
          </a:p>
        </p:txBody>
      </p:sp>
      <p:sp>
        <p:nvSpPr>
          <p:cNvPr id="3" name="object 3"/>
          <p:cNvSpPr txBox="1"/>
          <p:nvPr/>
        </p:nvSpPr>
        <p:spPr>
          <a:xfrm>
            <a:off x="527405" y="2252853"/>
            <a:ext cx="7282180" cy="1123315"/>
          </a:xfrm>
          <a:prstGeom prst="rect">
            <a:avLst/>
          </a:prstGeom>
        </p:spPr>
        <p:txBody>
          <a:bodyPr vert="horz" wrap="square" lIns="0" tIns="12700" rIns="0" bIns="0" rtlCol="0">
            <a:spAutoFit/>
          </a:bodyPr>
          <a:lstStyle/>
          <a:p>
            <a:pPr marL="12700" marR="5080">
              <a:lnSpc>
                <a:spcPct val="100000"/>
              </a:lnSpc>
              <a:spcBef>
                <a:spcPts val="100"/>
              </a:spcBef>
            </a:pPr>
            <a:r>
              <a:rPr sz="2400" spc="-5" dirty="0">
                <a:solidFill>
                  <a:srgbClr val="404040"/>
                </a:solidFill>
                <a:latin typeface="Arial"/>
                <a:cs typeface="Arial"/>
              </a:rPr>
              <a:t>Na de gelijkvormigheidscontrole dient elke elektrische  installatie </a:t>
            </a:r>
            <a:r>
              <a:rPr sz="2400" dirty="0">
                <a:solidFill>
                  <a:srgbClr val="404040"/>
                </a:solidFill>
                <a:latin typeface="Arial"/>
                <a:cs typeface="Arial"/>
              </a:rPr>
              <a:t>het </a:t>
            </a:r>
            <a:r>
              <a:rPr sz="2400" spc="-5" dirty="0">
                <a:solidFill>
                  <a:srgbClr val="404040"/>
                </a:solidFill>
                <a:latin typeface="Arial"/>
                <a:cs typeface="Arial"/>
              </a:rPr>
              <a:t>voorwerp uit </a:t>
            </a:r>
            <a:r>
              <a:rPr sz="2400" dirty="0">
                <a:solidFill>
                  <a:srgbClr val="404040"/>
                </a:solidFill>
                <a:latin typeface="Arial"/>
                <a:cs typeface="Arial"/>
              </a:rPr>
              <a:t>te </a:t>
            </a:r>
            <a:r>
              <a:rPr sz="2400" spc="-5" dirty="0">
                <a:solidFill>
                  <a:srgbClr val="404040"/>
                </a:solidFill>
                <a:latin typeface="Arial"/>
                <a:cs typeface="Arial"/>
              </a:rPr>
              <a:t>maken van </a:t>
            </a:r>
            <a:r>
              <a:rPr sz="2400" spc="-5" dirty="0">
                <a:solidFill>
                  <a:srgbClr val="FF0000"/>
                </a:solidFill>
                <a:latin typeface="Arial"/>
                <a:cs typeface="Arial"/>
              </a:rPr>
              <a:t>jaarlijkse  </a:t>
            </a:r>
            <a:r>
              <a:rPr sz="2400" spc="-5" dirty="0">
                <a:solidFill>
                  <a:srgbClr val="404040"/>
                </a:solidFill>
                <a:latin typeface="Arial"/>
                <a:cs typeface="Arial"/>
              </a:rPr>
              <a:t>controlebezoeken.</a:t>
            </a:r>
            <a:endParaRPr sz="2400">
              <a:latin typeface="Arial"/>
              <a:cs typeface="Arial"/>
            </a:endParaRPr>
          </a:p>
        </p:txBody>
      </p:sp>
      <p:sp>
        <p:nvSpPr>
          <p:cNvPr id="4" name="object 4"/>
          <p:cNvSpPr/>
          <p:nvPr/>
        </p:nvSpPr>
        <p:spPr>
          <a:xfrm>
            <a:off x="271272" y="592836"/>
            <a:ext cx="1610846" cy="1275588"/>
          </a:xfrm>
          <a:prstGeom prst="rect">
            <a:avLst/>
          </a:prstGeom>
          <a:blipFill>
            <a:blip r:embed="rId2" cstate="print"/>
            <a:stretch>
              <a:fillRect/>
            </a:stretch>
          </a:blipFill>
        </p:spPr>
        <p:txBody>
          <a:bodyPr wrap="square" lIns="0" tIns="0" rIns="0" bIns="0" rtlCol="0"/>
          <a:lstStyle/>
          <a:p>
            <a:endParaRPr/>
          </a:p>
        </p:txBody>
      </p:sp>
      <p:sp>
        <p:nvSpPr>
          <p:cNvPr id="5" name="object 5"/>
          <p:cNvSpPr txBox="1"/>
          <p:nvPr/>
        </p:nvSpPr>
        <p:spPr>
          <a:xfrm>
            <a:off x="4288282" y="3739641"/>
            <a:ext cx="591185" cy="1245235"/>
          </a:xfrm>
          <a:prstGeom prst="rect">
            <a:avLst/>
          </a:prstGeom>
        </p:spPr>
        <p:txBody>
          <a:bodyPr vert="horz" wrap="square" lIns="0" tIns="13335" rIns="0" bIns="0" rtlCol="0">
            <a:spAutoFit/>
          </a:bodyPr>
          <a:lstStyle/>
          <a:p>
            <a:pPr marL="12700">
              <a:lnSpc>
                <a:spcPct val="100000"/>
              </a:lnSpc>
              <a:spcBef>
                <a:spcPts val="105"/>
              </a:spcBef>
            </a:pPr>
            <a:r>
              <a:rPr sz="8000" b="1" dirty="0">
                <a:latin typeface="Arial"/>
                <a:cs typeface="Arial"/>
              </a:rPr>
              <a:t>1</a:t>
            </a:r>
            <a:endParaRPr sz="80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1935" y="0"/>
            <a:ext cx="6141085" cy="758190"/>
          </a:xfrm>
          <a:prstGeom prst="rect">
            <a:avLst/>
          </a:prstGeom>
        </p:spPr>
        <p:txBody>
          <a:bodyPr vert="horz" wrap="square" lIns="0" tIns="12700" rIns="0" bIns="0" rtlCol="0">
            <a:spAutoFit/>
          </a:bodyPr>
          <a:lstStyle/>
          <a:p>
            <a:pPr algn="ctr">
              <a:lnSpc>
                <a:spcPct val="100000"/>
              </a:lnSpc>
              <a:spcBef>
                <a:spcPts val="100"/>
              </a:spcBef>
            </a:pPr>
            <a:r>
              <a:rPr sz="2400" u="none" spc="-5" dirty="0"/>
              <a:t>13°) </a:t>
            </a:r>
            <a:r>
              <a:rPr sz="2400" u="none" dirty="0"/>
              <a:t>Periodiciteit </a:t>
            </a:r>
            <a:r>
              <a:rPr sz="2400" u="none" spc="-5" dirty="0"/>
              <a:t>van </a:t>
            </a:r>
            <a:r>
              <a:rPr sz="2400" u="none" dirty="0"/>
              <a:t>de</a:t>
            </a:r>
            <a:r>
              <a:rPr sz="2400" u="none" spc="-20" dirty="0"/>
              <a:t> </a:t>
            </a:r>
            <a:r>
              <a:rPr sz="2400" u="none" spc="-5" dirty="0"/>
              <a:t>controlebezoeken</a:t>
            </a:r>
            <a:endParaRPr sz="2400"/>
          </a:p>
          <a:p>
            <a:pPr algn="ctr">
              <a:lnSpc>
                <a:spcPct val="100000"/>
              </a:lnSpc>
              <a:spcBef>
                <a:spcPts val="5"/>
              </a:spcBef>
            </a:pPr>
            <a:r>
              <a:rPr sz="2400" u="none" spc="-5" dirty="0"/>
              <a:t>(Boek 3 </a:t>
            </a:r>
            <a:r>
              <a:rPr sz="2400" u="none" dirty="0"/>
              <a:t>- </a:t>
            </a:r>
            <a:r>
              <a:rPr sz="2400" u="none" spc="-10" dirty="0"/>
              <a:t>DNB)</a:t>
            </a:r>
            <a:endParaRPr sz="2400"/>
          </a:p>
        </p:txBody>
      </p:sp>
      <p:sp>
        <p:nvSpPr>
          <p:cNvPr id="3" name="object 3"/>
          <p:cNvSpPr txBox="1"/>
          <p:nvPr/>
        </p:nvSpPr>
        <p:spPr>
          <a:xfrm>
            <a:off x="527405" y="1739671"/>
            <a:ext cx="8063865" cy="2282825"/>
          </a:xfrm>
          <a:prstGeom prst="rect">
            <a:avLst/>
          </a:prstGeom>
        </p:spPr>
        <p:txBody>
          <a:bodyPr vert="horz" wrap="square" lIns="0" tIns="88900" rIns="0" bIns="0" rtlCol="0">
            <a:spAutoFit/>
          </a:bodyPr>
          <a:lstStyle/>
          <a:p>
            <a:pPr marL="12700">
              <a:lnSpc>
                <a:spcPct val="100000"/>
              </a:lnSpc>
              <a:spcBef>
                <a:spcPts val="700"/>
              </a:spcBef>
            </a:pPr>
            <a:r>
              <a:rPr sz="1600" b="1" spc="-5" dirty="0">
                <a:solidFill>
                  <a:srgbClr val="404040"/>
                </a:solidFill>
                <a:latin typeface="Arial"/>
                <a:cs typeface="Arial"/>
              </a:rPr>
              <a:t>Onderafdeling 6.5.2.1. Bij lage of zeer lage</a:t>
            </a:r>
            <a:r>
              <a:rPr sz="1600" b="1" spc="130" dirty="0">
                <a:solidFill>
                  <a:srgbClr val="404040"/>
                </a:solidFill>
                <a:latin typeface="Arial"/>
                <a:cs typeface="Arial"/>
              </a:rPr>
              <a:t> </a:t>
            </a:r>
            <a:r>
              <a:rPr sz="1600" b="1" spc="-5" dirty="0">
                <a:solidFill>
                  <a:srgbClr val="404040"/>
                </a:solidFill>
                <a:latin typeface="Arial"/>
                <a:cs typeface="Arial"/>
              </a:rPr>
              <a:t>spanning</a:t>
            </a:r>
            <a:endParaRPr sz="1600">
              <a:latin typeface="Arial"/>
              <a:cs typeface="Arial"/>
            </a:endParaRPr>
          </a:p>
          <a:p>
            <a:pPr marL="12700" marR="589915">
              <a:lnSpc>
                <a:spcPct val="100000"/>
              </a:lnSpc>
              <a:spcBef>
                <a:spcPts val="605"/>
              </a:spcBef>
            </a:pPr>
            <a:r>
              <a:rPr sz="1600" spc="-5" dirty="0">
                <a:solidFill>
                  <a:srgbClr val="404040"/>
                </a:solidFill>
                <a:latin typeface="Arial"/>
                <a:cs typeface="Arial"/>
              </a:rPr>
              <a:t>Na de gelijkvormigheidscontrole dient elke elektrische installatie het voorwerp uit te  maken van controlebezoeken die ten minste de volgende periodiciteit</a:t>
            </a:r>
            <a:r>
              <a:rPr sz="1600" spc="130" dirty="0">
                <a:solidFill>
                  <a:srgbClr val="404040"/>
                </a:solidFill>
                <a:latin typeface="Arial"/>
                <a:cs typeface="Arial"/>
              </a:rPr>
              <a:t> </a:t>
            </a:r>
            <a:r>
              <a:rPr sz="1600" spc="-5" dirty="0">
                <a:solidFill>
                  <a:srgbClr val="404040"/>
                </a:solidFill>
                <a:latin typeface="Arial"/>
                <a:cs typeface="Arial"/>
              </a:rPr>
              <a:t>respecteren:</a:t>
            </a:r>
            <a:endParaRPr sz="1600">
              <a:latin typeface="Arial"/>
              <a:cs typeface="Arial"/>
            </a:endParaRPr>
          </a:p>
          <a:p>
            <a:pPr marL="756285" marR="5080" indent="-287020">
              <a:lnSpc>
                <a:spcPct val="100000"/>
              </a:lnSpc>
              <a:spcBef>
                <a:spcPts val="600"/>
              </a:spcBef>
              <a:buClr>
                <a:srgbClr val="002C77"/>
              </a:buClr>
              <a:buChar char="-"/>
              <a:tabLst>
                <a:tab pos="756285" algn="l"/>
                <a:tab pos="756920" algn="l"/>
              </a:tabLst>
            </a:pPr>
            <a:r>
              <a:rPr sz="1500" u="heavy" dirty="0">
                <a:solidFill>
                  <a:srgbClr val="FF0000"/>
                </a:solidFill>
                <a:uFill>
                  <a:solidFill>
                    <a:srgbClr val="FF0000"/>
                  </a:solidFill>
                </a:uFill>
                <a:latin typeface="Arial"/>
                <a:cs typeface="Arial"/>
              </a:rPr>
              <a:t>jaarlijks</a:t>
            </a:r>
            <a:r>
              <a:rPr sz="1500" dirty="0">
                <a:solidFill>
                  <a:srgbClr val="FF0000"/>
                </a:solidFill>
                <a:latin typeface="Arial"/>
                <a:cs typeface="Arial"/>
              </a:rPr>
              <a:t> </a:t>
            </a:r>
            <a:r>
              <a:rPr sz="1500" spc="-10" dirty="0">
                <a:solidFill>
                  <a:srgbClr val="404040"/>
                </a:solidFill>
                <a:latin typeface="Arial"/>
                <a:cs typeface="Arial"/>
              </a:rPr>
              <a:t>voor </a:t>
            </a:r>
            <a:r>
              <a:rPr sz="1500" spc="-5" dirty="0">
                <a:solidFill>
                  <a:srgbClr val="404040"/>
                </a:solidFill>
                <a:latin typeface="Arial"/>
                <a:cs typeface="Arial"/>
              </a:rPr>
              <a:t>de verplaatsbare, </a:t>
            </a:r>
            <a:r>
              <a:rPr sz="1500" dirty="0">
                <a:solidFill>
                  <a:srgbClr val="404040"/>
                </a:solidFill>
                <a:latin typeface="Arial"/>
                <a:cs typeface="Arial"/>
              </a:rPr>
              <a:t>mobiele of tijdelijke elektrische installatie </a:t>
            </a:r>
            <a:r>
              <a:rPr sz="1500" spc="-5" dirty="0">
                <a:solidFill>
                  <a:srgbClr val="404040"/>
                </a:solidFill>
                <a:latin typeface="Arial"/>
                <a:cs typeface="Arial"/>
              </a:rPr>
              <a:t>zoals bepaald  in </a:t>
            </a:r>
            <a:r>
              <a:rPr sz="1500" dirty="0">
                <a:solidFill>
                  <a:srgbClr val="404040"/>
                </a:solidFill>
                <a:latin typeface="Arial"/>
                <a:cs typeface="Arial"/>
              </a:rPr>
              <a:t>onderafdeling</a:t>
            </a:r>
            <a:r>
              <a:rPr sz="1500" spc="-35" dirty="0">
                <a:solidFill>
                  <a:srgbClr val="404040"/>
                </a:solidFill>
                <a:latin typeface="Arial"/>
                <a:cs typeface="Arial"/>
              </a:rPr>
              <a:t> </a:t>
            </a:r>
            <a:r>
              <a:rPr sz="1500" dirty="0">
                <a:solidFill>
                  <a:srgbClr val="404040"/>
                </a:solidFill>
                <a:latin typeface="Arial"/>
                <a:cs typeface="Arial"/>
              </a:rPr>
              <a:t>2.2.1.1.;</a:t>
            </a:r>
            <a:endParaRPr sz="1500">
              <a:latin typeface="Arial"/>
              <a:cs typeface="Arial"/>
            </a:endParaRPr>
          </a:p>
          <a:p>
            <a:pPr marL="756285" indent="-287020">
              <a:lnSpc>
                <a:spcPct val="100000"/>
              </a:lnSpc>
              <a:spcBef>
                <a:spcPts val="600"/>
              </a:spcBef>
              <a:buClr>
                <a:srgbClr val="002C77"/>
              </a:buClr>
              <a:buChar char="-"/>
              <a:tabLst>
                <a:tab pos="756285" algn="l"/>
                <a:tab pos="756920" algn="l"/>
              </a:tabLst>
            </a:pPr>
            <a:r>
              <a:rPr sz="1500" u="heavy" dirty="0">
                <a:solidFill>
                  <a:srgbClr val="FF0000"/>
                </a:solidFill>
                <a:uFill>
                  <a:solidFill>
                    <a:srgbClr val="FF0000"/>
                  </a:solidFill>
                </a:uFill>
                <a:latin typeface="Arial"/>
                <a:cs typeface="Arial"/>
              </a:rPr>
              <a:t>jaarlijks</a:t>
            </a:r>
            <a:r>
              <a:rPr sz="1500" dirty="0">
                <a:solidFill>
                  <a:srgbClr val="FF0000"/>
                </a:solidFill>
                <a:latin typeface="Arial"/>
                <a:cs typeface="Arial"/>
              </a:rPr>
              <a:t> </a:t>
            </a:r>
            <a:r>
              <a:rPr sz="1500" spc="-5" dirty="0">
                <a:solidFill>
                  <a:srgbClr val="404040"/>
                </a:solidFill>
                <a:latin typeface="Arial"/>
                <a:cs typeface="Arial"/>
              </a:rPr>
              <a:t>voor </a:t>
            </a:r>
            <a:r>
              <a:rPr sz="1500" dirty="0">
                <a:solidFill>
                  <a:srgbClr val="404040"/>
                </a:solidFill>
                <a:latin typeface="Arial"/>
                <a:cs typeface="Arial"/>
              </a:rPr>
              <a:t>de elektrische installaties in </a:t>
            </a:r>
            <a:r>
              <a:rPr sz="1500" spc="-5" dirty="0">
                <a:solidFill>
                  <a:srgbClr val="404040"/>
                </a:solidFill>
                <a:latin typeface="Arial"/>
                <a:cs typeface="Arial"/>
              </a:rPr>
              <a:t>ontploffingsgevaarlijke </a:t>
            </a:r>
            <a:r>
              <a:rPr sz="1500" dirty="0">
                <a:solidFill>
                  <a:srgbClr val="404040"/>
                </a:solidFill>
                <a:latin typeface="Arial"/>
                <a:cs typeface="Arial"/>
              </a:rPr>
              <a:t>zones zoals</a:t>
            </a:r>
            <a:r>
              <a:rPr sz="1500" spc="-105" dirty="0">
                <a:solidFill>
                  <a:srgbClr val="404040"/>
                </a:solidFill>
                <a:latin typeface="Arial"/>
                <a:cs typeface="Arial"/>
              </a:rPr>
              <a:t> </a:t>
            </a:r>
            <a:r>
              <a:rPr sz="1500" dirty="0">
                <a:solidFill>
                  <a:srgbClr val="404040"/>
                </a:solidFill>
                <a:latin typeface="Arial"/>
                <a:cs typeface="Arial"/>
              </a:rPr>
              <a:t>bepaald</a:t>
            </a:r>
            <a:endParaRPr sz="1500">
              <a:latin typeface="Arial"/>
              <a:cs typeface="Arial"/>
            </a:endParaRPr>
          </a:p>
          <a:p>
            <a:pPr marL="756285">
              <a:lnSpc>
                <a:spcPct val="100000"/>
              </a:lnSpc>
              <a:spcBef>
                <a:spcPts val="5"/>
              </a:spcBef>
            </a:pPr>
            <a:r>
              <a:rPr sz="1500" spc="-5" dirty="0">
                <a:solidFill>
                  <a:srgbClr val="404040"/>
                </a:solidFill>
                <a:latin typeface="Arial"/>
                <a:cs typeface="Arial"/>
              </a:rPr>
              <a:t>in </a:t>
            </a:r>
            <a:r>
              <a:rPr sz="1500" dirty="0">
                <a:solidFill>
                  <a:srgbClr val="404040"/>
                </a:solidFill>
                <a:latin typeface="Arial"/>
                <a:cs typeface="Arial"/>
              </a:rPr>
              <a:t>hoofdstuk</a:t>
            </a:r>
            <a:r>
              <a:rPr sz="1500" spc="-50" dirty="0">
                <a:solidFill>
                  <a:srgbClr val="404040"/>
                </a:solidFill>
                <a:latin typeface="Arial"/>
                <a:cs typeface="Arial"/>
              </a:rPr>
              <a:t> </a:t>
            </a:r>
            <a:r>
              <a:rPr sz="1500" dirty="0">
                <a:solidFill>
                  <a:srgbClr val="404040"/>
                </a:solidFill>
                <a:latin typeface="Arial"/>
                <a:cs typeface="Arial"/>
              </a:rPr>
              <a:t>7.3.;</a:t>
            </a:r>
            <a:endParaRPr sz="1500">
              <a:latin typeface="Arial"/>
              <a:cs typeface="Arial"/>
            </a:endParaRPr>
          </a:p>
          <a:p>
            <a:pPr marL="756285" indent="-287020">
              <a:lnSpc>
                <a:spcPct val="100000"/>
              </a:lnSpc>
              <a:spcBef>
                <a:spcPts val="600"/>
              </a:spcBef>
              <a:buClr>
                <a:srgbClr val="002C77"/>
              </a:buClr>
              <a:buChar char="-"/>
              <a:tabLst>
                <a:tab pos="756285" algn="l"/>
                <a:tab pos="756920" algn="l"/>
              </a:tabLst>
            </a:pPr>
            <a:r>
              <a:rPr sz="1500" spc="-5" dirty="0">
                <a:solidFill>
                  <a:srgbClr val="FF0000"/>
                </a:solidFill>
                <a:latin typeface="Arial"/>
                <a:cs typeface="Arial"/>
              </a:rPr>
              <a:t>om de 5 </a:t>
            </a:r>
            <a:r>
              <a:rPr sz="1500" dirty="0">
                <a:solidFill>
                  <a:srgbClr val="FF0000"/>
                </a:solidFill>
                <a:latin typeface="Arial"/>
                <a:cs typeface="Arial"/>
              </a:rPr>
              <a:t>jaar </a:t>
            </a:r>
            <a:r>
              <a:rPr sz="1500" spc="-10" dirty="0">
                <a:solidFill>
                  <a:srgbClr val="404040"/>
                </a:solidFill>
                <a:latin typeface="Arial"/>
                <a:cs typeface="Arial"/>
              </a:rPr>
              <a:t>voor </a:t>
            </a:r>
            <a:r>
              <a:rPr sz="1500" spc="-5" dirty="0">
                <a:solidFill>
                  <a:srgbClr val="404040"/>
                </a:solidFill>
                <a:latin typeface="Arial"/>
                <a:cs typeface="Arial"/>
              </a:rPr>
              <a:t>de andere </a:t>
            </a:r>
            <a:r>
              <a:rPr sz="1500" dirty="0">
                <a:solidFill>
                  <a:srgbClr val="404040"/>
                </a:solidFill>
                <a:latin typeface="Arial"/>
                <a:cs typeface="Arial"/>
              </a:rPr>
              <a:t>elektrische</a:t>
            </a:r>
            <a:r>
              <a:rPr sz="1500" spc="-30" dirty="0">
                <a:solidFill>
                  <a:srgbClr val="404040"/>
                </a:solidFill>
                <a:latin typeface="Arial"/>
                <a:cs typeface="Arial"/>
              </a:rPr>
              <a:t> </a:t>
            </a:r>
            <a:r>
              <a:rPr sz="1500" dirty="0">
                <a:solidFill>
                  <a:srgbClr val="404040"/>
                </a:solidFill>
                <a:latin typeface="Arial"/>
                <a:cs typeface="Arial"/>
              </a:rPr>
              <a:t>installaties.</a:t>
            </a:r>
            <a:endParaRPr sz="1500">
              <a:latin typeface="Arial"/>
              <a:cs typeface="Arial"/>
            </a:endParaRPr>
          </a:p>
        </p:txBody>
      </p:sp>
      <p:sp>
        <p:nvSpPr>
          <p:cNvPr id="4" name="object 4"/>
          <p:cNvSpPr txBox="1"/>
          <p:nvPr/>
        </p:nvSpPr>
        <p:spPr>
          <a:xfrm>
            <a:off x="527405" y="4225290"/>
            <a:ext cx="390779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404040"/>
                </a:solidFill>
                <a:latin typeface="Arial"/>
                <a:cs typeface="Arial"/>
              </a:rPr>
              <a:t>Onderafdeling 6.5.2.2. Bij</a:t>
            </a:r>
            <a:r>
              <a:rPr sz="1600" b="1" spc="45" dirty="0">
                <a:solidFill>
                  <a:srgbClr val="404040"/>
                </a:solidFill>
                <a:latin typeface="Arial"/>
                <a:cs typeface="Arial"/>
              </a:rPr>
              <a:t> </a:t>
            </a:r>
            <a:r>
              <a:rPr sz="1600" b="1" spc="-5" dirty="0">
                <a:solidFill>
                  <a:srgbClr val="404040"/>
                </a:solidFill>
                <a:latin typeface="Arial"/>
                <a:cs typeface="Arial"/>
              </a:rPr>
              <a:t>hoogspanning</a:t>
            </a:r>
            <a:endParaRPr sz="1600">
              <a:latin typeface="Arial"/>
              <a:cs typeface="Arial"/>
            </a:endParaRPr>
          </a:p>
        </p:txBody>
      </p:sp>
      <p:sp>
        <p:nvSpPr>
          <p:cNvPr id="5" name="object 5"/>
          <p:cNvSpPr txBox="1"/>
          <p:nvPr/>
        </p:nvSpPr>
        <p:spPr>
          <a:xfrm>
            <a:off x="527405" y="4545025"/>
            <a:ext cx="7882890" cy="513080"/>
          </a:xfrm>
          <a:prstGeom prst="rect">
            <a:avLst/>
          </a:prstGeom>
        </p:spPr>
        <p:txBody>
          <a:bodyPr vert="horz" wrap="square" lIns="0" tIns="12065" rIns="0" bIns="0" rtlCol="0">
            <a:spAutoFit/>
          </a:bodyPr>
          <a:lstStyle/>
          <a:p>
            <a:pPr marL="12700">
              <a:lnSpc>
                <a:spcPct val="100000"/>
              </a:lnSpc>
              <a:spcBef>
                <a:spcPts val="95"/>
              </a:spcBef>
            </a:pPr>
            <a:r>
              <a:rPr sz="1600" spc="-5" dirty="0">
                <a:solidFill>
                  <a:srgbClr val="404040"/>
                </a:solidFill>
                <a:latin typeface="Arial"/>
                <a:cs typeface="Arial"/>
              </a:rPr>
              <a:t>Na de gelijkvormigheidscontrole dient elke elektrische installatie, zelfs die gevoed</a:t>
            </a:r>
            <a:r>
              <a:rPr sz="1600" spc="125" dirty="0">
                <a:solidFill>
                  <a:srgbClr val="404040"/>
                </a:solidFill>
                <a:latin typeface="Arial"/>
                <a:cs typeface="Arial"/>
              </a:rPr>
              <a:t> </a:t>
            </a:r>
            <a:r>
              <a:rPr sz="1600" spc="-5" dirty="0">
                <a:solidFill>
                  <a:srgbClr val="404040"/>
                </a:solidFill>
                <a:latin typeface="Arial"/>
                <a:cs typeface="Arial"/>
              </a:rPr>
              <a:t>wordt</a:t>
            </a:r>
            <a:endParaRPr sz="1600">
              <a:latin typeface="Arial"/>
              <a:cs typeface="Arial"/>
            </a:endParaRPr>
          </a:p>
          <a:p>
            <a:pPr marL="12700">
              <a:lnSpc>
                <a:spcPct val="100000"/>
              </a:lnSpc>
              <a:spcBef>
                <a:spcPts val="5"/>
              </a:spcBef>
            </a:pPr>
            <a:r>
              <a:rPr sz="1600" spc="-5" dirty="0">
                <a:solidFill>
                  <a:srgbClr val="404040"/>
                </a:solidFill>
                <a:latin typeface="Arial"/>
                <a:cs typeface="Arial"/>
              </a:rPr>
              <a:t>door een privé installatie, het voorwerp uit te maken van </a:t>
            </a:r>
            <a:r>
              <a:rPr sz="1600" spc="-5" dirty="0">
                <a:solidFill>
                  <a:srgbClr val="FF0000"/>
                </a:solidFill>
                <a:latin typeface="Arial"/>
                <a:cs typeface="Arial"/>
              </a:rPr>
              <a:t>jaarlijkse</a:t>
            </a:r>
            <a:r>
              <a:rPr sz="1600" spc="170" dirty="0">
                <a:solidFill>
                  <a:srgbClr val="FF0000"/>
                </a:solidFill>
                <a:latin typeface="Arial"/>
                <a:cs typeface="Arial"/>
              </a:rPr>
              <a:t> </a:t>
            </a:r>
            <a:r>
              <a:rPr sz="1600" spc="-5" dirty="0">
                <a:solidFill>
                  <a:srgbClr val="404040"/>
                </a:solidFill>
                <a:latin typeface="Arial"/>
                <a:cs typeface="Arial"/>
              </a:rPr>
              <a:t>controlebezoeken.</a:t>
            </a:r>
            <a:endParaRPr sz="1600">
              <a:latin typeface="Arial"/>
              <a:cs typeface="Arial"/>
            </a:endParaRPr>
          </a:p>
        </p:txBody>
      </p:sp>
      <p:sp>
        <p:nvSpPr>
          <p:cNvPr id="6" name="object 6"/>
          <p:cNvSpPr/>
          <p:nvPr/>
        </p:nvSpPr>
        <p:spPr>
          <a:xfrm>
            <a:off x="195071" y="423672"/>
            <a:ext cx="1496644" cy="1185672"/>
          </a:xfrm>
          <a:prstGeom prst="rect">
            <a:avLst/>
          </a:prstGeom>
          <a:blipFill>
            <a:blip r:embed="rId2" cstate="print"/>
            <a:stretch>
              <a:fillRect/>
            </a:stretch>
          </a:blipFill>
        </p:spPr>
        <p:txBody>
          <a:bodyPr wrap="square" lIns="0" tIns="0" rIns="0" bIns="0" rtlCol="0"/>
          <a:lstStyle/>
          <a:p>
            <a:endParaRPr/>
          </a:p>
        </p:txBody>
      </p:sp>
      <p:grpSp>
        <p:nvGrpSpPr>
          <p:cNvPr id="7" name="object 7"/>
          <p:cNvGrpSpPr/>
          <p:nvPr/>
        </p:nvGrpSpPr>
        <p:grpSpPr>
          <a:xfrm>
            <a:off x="5948041" y="3605693"/>
            <a:ext cx="902335" cy="838200"/>
            <a:chOff x="5948041" y="3605693"/>
            <a:chExt cx="902335" cy="838200"/>
          </a:xfrm>
        </p:grpSpPr>
        <p:sp>
          <p:nvSpPr>
            <p:cNvPr id="8" name="object 8"/>
            <p:cNvSpPr/>
            <p:nvPr/>
          </p:nvSpPr>
          <p:spPr>
            <a:xfrm>
              <a:off x="5983453" y="3641105"/>
              <a:ext cx="831215" cy="767715"/>
            </a:xfrm>
            <a:custGeom>
              <a:avLst/>
              <a:gdLst/>
              <a:ahLst/>
              <a:cxnLst/>
              <a:rect l="l" t="t" r="r" b="b"/>
              <a:pathLst>
                <a:path w="831215" h="767714">
                  <a:moveTo>
                    <a:pt x="415517" y="0"/>
                  </a:moveTo>
                  <a:lnTo>
                    <a:pt x="4250" y="717873"/>
                  </a:lnTo>
                  <a:lnTo>
                    <a:pt x="0" y="734371"/>
                  </a:lnTo>
                  <a:lnTo>
                    <a:pt x="850" y="740324"/>
                  </a:lnTo>
                  <a:lnTo>
                    <a:pt x="33773" y="767255"/>
                  </a:lnTo>
                  <a:lnTo>
                    <a:pt x="797272" y="767255"/>
                  </a:lnTo>
                  <a:lnTo>
                    <a:pt x="828727" y="745709"/>
                  </a:lnTo>
                  <a:lnTo>
                    <a:pt x="831003" y="734371"/>
                  </a:lnTo>
                  <a:lnTo>
                    <a:pt x="830434" y="728645"/>
                  </a:lnTo>
                  <a:lnTo>
                    <a:pt x="444981" y="17300"/>
                  </a:lnTo>
                  <a:lnTo>
                    <a:pt x="415517" y="0"/>
                  </a:lnTo>
                  <a:close/>
                </a:path>
              </a:pathLst>
            </a:custGeom>
            <a:solidFill>
              <a:srgbClr val="FFFF00"/>
            </a:solidFill>
          </p:spPr>
          <p:txBody>
            <a:bodyPr wrap="square" lIns="0" tIns="0" rIns="0" bIns="0" rtlCol="0"/>
            <a:lstStyle/>
            <a:p>
              <a:endParaRPr/>
            </a:p>
          </p:txBody>
        </p:sp>
        <p:sp>
          <p:nvSpPr>
            <p:cNvPr id="9" name="object 9"/>
            <p:cNvSpPr/>
            <p:nvPr/>
          </p:nvSpPr>
          <p:spPr>
            <a:xfrm>
              <a:off x="5983453" y="3641105"/>
              <a:ext cx="831215" cy="767715"/>
            </a:xfrm>
            <a:custGeom>
              <a:avLst/>
              <a:gdLst/>
              <a:ahLst/>
              <a:cxnLst/>
              <a:rect l="l" t="t" r="r" b="b"/>
              <a:pathLst>
                <a:path w="831215" h="767714">
                  <a:moveTo>
                    <a:pt x="386005" y="17300"/>
                  </a:moveTo>
                  <a:lnTo>
                    <a:pt x="4250" y="717873"/>
                  </a:lnTo>
                  <a:lnTo>
                    <a:pt x="1984" y="722976"/>
                  </a:lnTo>
                  <a:lnTo>
                    <a:pt x="566" y="728645"/>
                  </a:lnTo>
                  <a:lnTo>
                    <a:pt x="0" y="734371"/>
                  </a:lnTo>
                  <a:lnTo>
                    <a:pt x="850" y="740324"/>
                  </a:lnTo>
                  <a:lnTo>
                    <a:pt x="33773" y="767255"/>
                  </a:lnTo>
                  <a:lnTo>
                    <a:pt x="797272" y="767255"/>
                  </a:lnTo>
                  <a:lnTo>
                    <a:pt x="828727" y="745709"/>
                  </a:lnTo>
                  <a:lnTo>
                    <a:pt x="831003" y="734371"/>
                  </a:lnTo>
                  <a:lnTo>
                    <a:pt x="830434" y="728645"/>
                  </a:lnTo>
                  <a:lnTo>
                    <a:pt x="444981" y="17300"/>
                  </a:lnTo>
                  <a:lnTo>
                    <a:pt x="415517" y="0"/>
                  </a:lnTo>
                  <a:lnTo>
                    <a:pt x="409567" y="568"/>
                  </a:lnTo>
                  <a:lnTo>
                    <a:pt x="386005" y="17300"/>
                  </a:lnTo>
                  <a:close/>
                </a:path>
              </a:pathLst>
            </a:custGeom>
            <a:ln w="70823">
              <a:solidFill>
                <a:srgbClr val="000000"/>
              </a:solidFill>
            </a:ln>
          </p:spPr>
          <p:txBody>
            <a:bodyPr wrap="square" lIns="0" tIns="0" rIns="0" bIns="0" rtlCol="0"/>
            <a:lstStyle/>
            <a:p>
              <a:endParaRPr/>
            </a:p>
          </p:txBody>
        </p:sp>
      </p:grpSp>
      <p:sp>
        <p:nvSpPr>
          <p:cNvPr id="10" name="object 10"/>
          <p:cNvSpPr txBox="1"/>
          <p:nvPr/>
        </p:nvSpPr>
        <p:spPr>
          <a:xfrm>
            <a:off x="6197253" y="3996612"/>
            <a:ext cx="403860" cy="365760"/>
          </a:xfrm>
          <a:prstGeom prst="rect">
            <a:avLst/>
          </a:prstGeom>
        </p:spPr>
        <p:txBody>
          <a:bodyPr vert="horz" wrap="square" lIns="0" tIns="16510" rIns="0" bIns="0" rtlCol="0">
            <a:spAutoFit/>
          </a:bodyPr>
          <a:lstStyle/>
          <a:p>
            <a:pPr marL="12700">
              <a:lnSpc>
                <a:spcPct val="100000"/>
              </a:lnSpc>
              <a:spcBef>
                <a:spcPts val="130"/>
              </a:spcBef>
            </a:pPr>
            <a:r>
              <a:rPr sz="2200" b="1" spc="20" dirty="0">
                <a:latin typeface="Arial"/>
                <a:cs typeface="Arial"/>
              </a:rPr>
              <a:t>EX</a:t>
            </a:r>
            <a:endParaRPr sz="2200">
              <a:latin typeface="Arial"/>
              <a:cs typeface="Arial"/>
            </a:endParaRPr>
          </a:p>
        </p:txBody>
      </p:sp>
      <p:grpSp>
        <p:nvGrpSpPr>
          <p:cNvPr id="11" name="object 11"/>
          <p:cNvGrpSpPr/>
          <p:nvPr/>
        </p:nvGrpSpPr>
        <p:grpSpPr>
          <a:xfrm>
            <a:off x="120395" y="2825495"/>
            <a:ext cx="1054735" cy="1362710"/>
            <a:chOff x="120395" y="2825495"/>
            <a:chExt cx="1054735" cy="1362710"/>
          </a:xfrm>
        </p:grpSpPr>
        <p:sp>
          <p:nvSpPr>
            <p:cNvPr id="12" name="object 12"/>
            <p:cNvSpPr/>
            <p:nvPr/>
          </p:nvSpPr>
          <p:spPr>
            <a:xfrm>
              <a:off x="120395" y="2825495"/>
              <a:ext cx="961644" cy="720851"/>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120395" y="3567683"/>
              <a:ext cx="1054608" cy="620268"/>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38527" y="2712720"/>
            <a:ext cx="5335524" cy="1853183"/>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2190114" y="282955"/>
            <a:ext cx="4784725" cy="360680"/>
          </a:xfrm>
          <a:prstGeom prst="rect">
            <a:avLst/>
          </a:prstGeom>
        </p:spPr>
        <p:txBody>
          <a:bodyPr vert="horz" wrap="square" lIns="0" tIns="12065" rIns="0" bIns="0" rtlCol="0">
            <a:spAutoFit/>
          </a:bodyPr>
          <a:lstStyle/>
          <a:p>
            <a:pPr marL="12700">
              <a:lnSpc>
                <a:spcPct val="100000"/>
              </a:lnSpc>
              <a:spcBef>
                <a:spcPts val="95"/>
              </a:spcBef>
            </a:pPr>
            <a:r>
              <a:rPr sz="2200" b="1" u="heavy" spc="-5" dirty="0">
                <a:solidFill>
                  <a:srgbClr val="002C77"/>
                </a:solidFill>
                <a:uFill>
                  <a:solidFill>
                    <a:srgbClr val="002C77"/>
                  </a:solidFill>
                </a:uFill>
                <a:latin typeface="Arial"/>
                <a:cs typeface="Arial"/>
              </a:rPr>
              <a:t>Wijzigingen aan de inhoud - art.</a:t>
            </a:r>
            <a:r>
              <a:rPr sz="2200" b="1" u="heavy" spc="110" dirty="0">
                <a:solidFill>
                  <a:srgbClr val="002C77"/>
                </a:solidFill>
                <a:uFill>
                  <a:solidFill>
                    <a:srgbClr val="002C77"/>
                  </a:solidFill>
                </a:uFill>
                <a:latin typeface="Arial"/>
                <a:cs typeface="Arial"/>
              </a:rPr>
              <a:t> </a:t>
            </a:r>
            <a:r>
              <a:rPr sz="2200" b="1" u="heavy" spc="-5" dirty="0">
                <a:solidFill>
                  <a:srgbClr val="002C77"/>
                </a:solidFill>
                <a:uFill>
                  <a:solidFill>
                    <a:srgbClr val="002C77"/>
                  </a:solidFill>
                </a:uFill>
                <a:latin typeface="Arial"/>
                <a:cs typeface="Arial"/>
              </a:rPr>
              <a:t>104</a:t>
            </a:r>
            <a:endParaRPr sz="2200">
              <a:latin typeface="Arial"/>
              <a:cs typeface="Arial"/>
            </a:endParaRPr>
          </a:p>
        </p:txBody>
      </p:sp>
      <p:sp>
        <p:nvSpPr>
          <p:cNvPr id="4" name="object 4"/>
          <p:cNvSpPr txBox="1">
            <a:spLocks noGrp="1"/>
          </p:cNvSpPr>
          <p:nvPr>
            <p:ph type="ctrTitle"/>
          </p:nvPr>
        </p:nvSpPr>
        <p:spPr>
          <a:prstGeom prst="rect">
            <a:avLst/>
          </a:prstGeom>
        </p:spPr>
        <p:txBody>
          <a:bodyPr vert="horz" wrap="square" lIns="0" tIns="12700" rIns="0" bIns="0" rtlCol="0">
            <a:spAutoFit/>
          </a:bodyPr>
          <a:lstStyle/>
          <a:p>
            <a:pPr marL="48895">
              <a:lnSpc>
                <a:spcPct val="100000"/>
              </a:lnSpc>
              <a:spcBef>
                <a:spcPts val="100"/>
              </a:spcBef>
            </a:pPr>
            <a:r>
              <a:rPr dirty="0"/>
              <a:t>(KB </a:t>
            </a:r>
            <a:r>
              <a:rPr spc="-5" dirty="0"/>
              <a:t>25-04-2013 </a:t>
            </a:r>
            <a:r>
              <a:rPr dirty="0"/>
              <a:t>- BS</a:t>
            </a:r>
            <a:r>
              <a:rPr spc="-40" dirty="0"/>
              <a:t> </a:t>
            </a:r>
            <a:r>
              <a:rPr spc="-5" dirty="0"/>
              <a:t>04-06-2013)</a:t>
            </a:r>
          </a:p>
        </p:txBody>
      </p:sp>
      <p:sp>
        <p:nvSpPr>
          <p:cNvPr id="5" name="object 5"/>
          <p:cNvSpPr txBox="1"/>
          <p:nvPr/>
        </p:nvSpPr>
        <p:spPr>
          <a:xfrm>
            <a:off x="2442210" y="2971876"/>
            <a:ext cx="4054475" cy="1031875"/>
          </a:xfrm>
          <a:prstGeom prst="rect">
            <a:avLst/>
          </a:prstGeom>
        </p:spPr>
        <p:txBody>
          <a:bodyPr vert="horz" wrap="square" lIns="0" tIns="12700" rIns="0" bIns="0" rtlCol="0">
            <a:spAutoFit/>
          </a:bodyPr>
          <a:lstStyle/>
          <a:p>
            <a:pPr marL="12700">
              <a:lnSpc>
                <a:spcPct val="100000"/>
              </a:lnSpc>
              <a:spcBef>
                <a:spcPts val="100"/>
              </a:spcBef>
            </a:pPr>
            <a:r>
              <a:rPr sz="6600" b="1" dirty="0">
                <a:solidFill>
                  <a:srgbClr val="0C62C5"/>
                </a:solidFill>
                <a:latin typeface="Times New Roman"/>
                <a:cs typeface="Times New Roman"/>
              </a:rPr>
              <a:t>Artikel</a:t>
            </a:r>
            <a:r>
              <a:rPr sz="6600" b="1" spc="-90" dirty="0">
                <a:solidFill>
                  <a:srgbClr val="0C62C5"/>
                </a:solidFill>
                <a:latin typeface="Times New Roman"/>
                <a:cs typeface="Times New Roman"/>
              </a:rPr>
              <a:t> </a:t>
            </a:r>
            <a:r>
              <a:rPr sz="6600" b="1" dirty="0">
                <a:solidFill>
                  <a:srgbClr val="0C62C5"/>
                </a:solidFill>
                <a:latin typeface="Times New Roman"/>
                <a:cs typeface="Times New Roman"/>
              </a:rPr>
              <a:t>104</a:t>
            </a:r>
            <a:endParaRPr sz="6600">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14854" y="252476"/>
            <a:ext cx="5134610" cy="391160"/>
          </a:xfrm>
          <a:prstGeom prst="rect">
            <a:avLst/>
          </a:prstGeom>
        </p:spPr>
        <p:txBody>
          <a:bodyPr vert="horz" wrap="square" lIns="0" tIns="12700" rIns="0" bIns="0" rtlCol="0">
            <a:spAutoFit/>
          </a:bodyPr>
          <a:lstStyle/>
          <a:p>
            <a:pPr marL="12700">
              <a:lnSpc>
                <a:spcPct val="100000"/>
              </a:lnSpc>
              <a:spcBef>
                <a:spcPts val="100"/>
              </a:spcBef>
            </a:pPr>
            <a:r>
              <a:rPr sz="2400" u="none" spc="-15" dirty="0"/>
              <a:t>Voorzorgsmaatregelen </a:t>
            </a:r>
            <a:r>
              <a:rPr sz="2400" u="none" dirty="0"/>
              <a:t>tegen</a:t>
            </a:r>
            <a:r>
              <a:rPr sz="2400" u="none" spc="20" dirty="0"/>
              <a:t> </a:t>
            </a:r>
            <a:r>
              <a:rPr sz="2400" u="none" dirty="0"/>
              <a:t>brand</a:t>
            </a:r>
            <a:endParaRPr sz="2400"/>
          </a:p>
        </p:txBody>
      </p:sp>
      <p:sp>
        <p:nvSpPr>
          <p:cNvPr id="3" name="object 3"/>
          <p:cNvSpPr txBox="1"/>
          <p:nvPr/>
        </p:nvSpPr>
        <p:spPr>
          <a:xfrm>
            <a:off x="167436" y="6391757"/>
            <a:ext cx="194945"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7E7E7E"/>
                </a:solidFill>
                <a:latin typeface="Arial"/>
                <a:cs typeface="Arial"/>
              </a:rPr>
              <a:t>107</a:t>
            </a:r>
            <a:endParaRPr sz="800">
              <a:latin typeface="Arial"/>
              <a:cs typeface="Arial"/>
            </a:endParaRPr>
          </a:p>
        </p:txBody>
      </p:sp>
      <p:grpSp>
        <p:nvGrpSpPr>
          <p:cNvPr id="4" name="object 4"/>
          <p:cNvGrpSpPr/>
          <p:nvPr/>
        </p:nvGrpSpPr>
        <p:grpSpPr>
          <a:xfrm>
            <a:off x="254508" y="920495"/>
            <a:ext cx="7789545" cy="5308600"/>
            <a:chOff x="254508" y="920495"/>
            <a:chExt cx="7789545" cy="5308600"/>
          </a:xfrm>
        </p:grpSpPr>
        <p:sp>
          <p:nvSpPr>
            <p:cNvPr id="5" name="object 5"/>
            <p:cNvSpPr/>
            <p:nvPr/>
          </p:nvSpPr>
          <p:spPr>
            <a:xfrm>
              <a:off x="254508" y="4997195"/>
              <a:ext cx="7789164" cy="1231391"/>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946147" y="920495"/>
              <a:ext cx="5237988" cy="3933444"/>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8260460" y="177800"/>
            <a:ext cx="579120" cy="45275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Boek</a:t>
            </a:r>
            <a:r>
              <a:rPr sz="1400" spc="-80" dirty="0">
                <a:latin typeface="Arial"/>
                <a:cs typeface="Arial"/>
              </a:rPr>
              <a:t> </a:t>
            </a:r>
            <a:r>
              <a:rPr sz="1400" dirty="0">
                <a:latin typeface="Arial"/>
                <a:cs typeface="Arial"/>
              </a:rPr>
              <a:t>1</a:t>
            </a:r>
            <a:endParaRPr sz="1400">
              <a:latin typeface="Arial"/>
              <a:cs typeface="Arial"/>
            </a:endParaRPr>
          </a:p>
          <a:p>
            <a:pPr marL="90170">
              <a:lnSpc>
                <a:spcPct val="100000"/>
              </a:lnSpc>
            </a:pPr>
            <a:r>
              <a:rPr sz="1400" dirty="0">
                <a:latin typeface="Arial"/>
                <a:cs typeface="Arial"/>
              </a:rPr>
              <a:t>4.3.3</a:t>
            </a:r>
            <a:endParaRPr sz="14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527405" y="2179701"/>
            <a:ext cx="7945755" cy="2074545"/>
          </a:xfrm>
          <a:prstGeom prst="rect">
            <a:avLst/>
          </a:prstGeom>
        </p:spPr>
        <p:txBody>
          <a:bodyPr vert="horz" wrap="square" lIns="0" tIns="85725" rIns="0" bIns="0" rtlCol="0">
            <a:spAutoFit/>
          </a:bodyPr>
          <a:lstStyle/>
          <a:p>
            <a:pPr marL="355600" indent="-342900">
              <a:lnSpc>
                <a:spcPct val="100000"/>
              </a:lnSpc>
              <a:spcBef>
                <a:spcPts val="675"/>
              </a:spcBef>
              <a:buClr>
                <a:srgbClr val="002C77"/>
              </a:buClr>
              <a:buFont typeface="Wingdings"/>
              <a:buChar char=""/>
              <a:tabLst>
                <a:tab pos="354965" algn="l"/>
                <a:tab pos="355600" algn="l"/>
              </a:tabLst>
            </a:pPr>
            <a:r>
              <a:rPr sz="2400" spc="-5" dirty="0">
                <a:solidFill>
                  <a:srgbClr val="404040"/>
                </a:solidFill>
                <a:latin typeface="Arial"/>
                <a:cs typeface="Arial"/>
              </a:rPr>
              <a:t>Besluit: </a:t>
            </a:r>
            <a:r>
              <a:rPr sz="2400" dirty="0">
                <a:solidFill>
                  <a:srgbClr val="404040"/>
                </a:solidFill>
                <a:latin typeface="Arial"/>
                <a:cs typeface="Arial"/>
              </a:rPr>
              <a:t>WG </a:t>
            </a:r>
            <a:r>
              <a:rPr sz="2400" spc="-5" dirty="0">
                <a:solidFill>
                  <a:srgbClr val="404040"/>
                </a:solidFill>
                <a:latin typeface="Arial"/>
                <a:cs typeface="Arial"/>
              </a:rPr>
              <a:t>voor de herziening van </a:t>
            </a:r>
            <a:r>
              <a:rPr sz="2400" dirty="0">
                <a:solidFill>
                  <a:srgbClr val="404040"/>
                </a:solidFill>
                <a:latin typeface="Arial"/>
                <a:cs typeface="Arial"/>
              </a:rPr>
              <a:t>art.</a:t>
            </a:r>
            <a:r>
              <a:rPr sz="2400" spc="30" dirty="0">
                <a:solidFill>
                  <a:srgbClr val="404040"/>
                </a:solidFill>
                <a:latin typeface="Arial"/>
                <a:cs typeface="Arial"/>
              </a:rPr>
              <a:t> </a:t>
            </a:r>
            <a:r>
              <a:rPr sz="2400" spc="-5" dirty="0">
                <a:solidFill>
                  <a:srgbClr val="404040"/>
                </a:solidFill>
                <a:latin typeface="Arial"/>
                <a:cs typeface="Arial"/>
              </a:rPr>
              <a:t>104</a:t>
            </a:r>
            <a:endParaRPr sz="2400">
              <a:latin typeface="Arial"/>
              <a:cs typeface="Arial"/>
            </a:endParaRPr>
          </a:p>
          <a:p>
            <a:pPr marL="355600" marR="1789430" indent="-342900">
              <a:lnSpc>
                <a:spcPct val="100000"/>
              </a:lnSpc>
              <a:spcBef>
                <a:spcPts val="575"/>
              </a:spcBef>
              <a:buClr>
                <a:srgbClr val="002C77"/>
              </a:buClr>
              <a:buFont typeface="Wingdings"/>
              <a:buChar char=""/>
              <a:tabLst>
                <a:tab pos="354965" algn="l"/>
                <a:tab pos="355600" algn="l"/>
              </a:tabLst>
            </a:pPr>
            <a:r>
              <a:rPr sz="2400" spc="-5" dirty="0">
                <a:solidFill>
                  <a:srgbClr val="404040"/>
                </a:solidFill>
                <a:latin typeface="Arial"/>
                <a:cs typeface="Arial"/>
              </a:rPr>
              <a:t>Werkzaamheden </a:t>
            </a:r>
            <a:r>
              <a:rPr sz="2400" dirty="0">
                <a:solidFill>
                  <a:srgbClr val="404040"/>
                </a:solidFill>
                <a:latin typeface="Arial"/>
                <a:cs typeface="Arial"/>
              </a:rPr>
              <a:t>// met </a:t>
            </a:r>
            <a:r>
              <a:rPr sz="2400" spc="-5" dirty="0">
                <a:solidFill>
                  <a:srgbClr val="404040"/>
                </a:solidFill>
                <a:latin typeface="Arial"/>
                <a:cs typeface="Arial"/>
              </a:rPr>
              <a:t>beëindiging van de  </a:t>
            </a:r>
            <a:r>
              <a:rPr sz="2400" dirty="0">
                <a:solidFill>
                  <a:srgbClr val="404040"/>
                </a:solidFill>
                <a:latin typeface="Arial"/>
                <a:cs typeface="Arial"/>
              </a:rPr>
              <a:t>herstructurering van het</a:t>
            </a:r>
            <a:r>
              <a:rPr sz="2400" spc="-150" dirty="0">
                <a:solidFill>
                  <a:srgbClr val="404040"/>
                </a:solidFill>
                <a:latin typeface="Arial"/>
                <a:cs typeface="Arial"/>
              </a:rPr>
              <a:t> </a:t>
            </a:r>
            <a:r>
              <a:rPr sz="2400" spc="-5" dirty="0">
                <a:solidFill>
                  <a:srgbClr val="404040"/>
                </a:solidFill>
                <a:latin typeface="Arial"/>
                <a:cs typeface="Arial"/>
              </a:rPr>
              <a:t>AREI</a:t>
            </a:r>
            <a:endParaRPr sz="2400">
              <a:latin typeface="Arial"/>
              <a:cs typeface="Arial"/>
            </a:endParaRPr>
          </a:p>
          <a:p>
            <a:pPr marL="355600" marR="5080" indent="-342900">
              <a:lnSpc>
                <a:spcPct val="100000"/>
              </a:lnSpc>
              <a:spcBef>
                <a:spcPts val="580"/>
              </a:spcBef>
              <a:buClr>
                <a:srgbClr val="002C77"/>
              </a:buClr>
              <a:buFont typeface="Wingdings"/>
              <a:buChar char=""/>
              <a:tabLst>
                <a:tab pos="354965" algn="l"/>
                <a:tab pos="355600" algn="l"/>
              </a:tabLst>
            </a:pPr>
            <a:r>
              <a:rPr sz="2400" spc="-5" dirty="0">
                <a:solidFill>
                  <a:srgbClr val="404040"/>
                </a:solidFill>
                <a:latin typeface="Arial"/>
                <a:cs typeface="Arial"/>
              </a:rPr>
              <a:t>Niet zeker </a:t>
            </a:r>
            <a:r>
              <a:rPr sz="2400" dirty="0">
                <a:solidFill>
                  <a:srgbClr val="404040"/>
                </a:solidFill>
                <a:latin typeface="Arial"/>
                <a:cs typeface="Arial"/>
              </a:rPr>
              <a:t>of </a:t>
            </a:r>
            <a:r>
              <a:rPr sz="2400" spc="-10" dirty="0">
                <a:solidFill>
                  <a:srgbClr val="404040"/>
                </a:solidFill>
                <a:latin typeface="Arial"/>
                <a:cs typeface="Arial"/>
              </a:rPr>
              <a:t>de </a:t>
            </a:r>
            <a:r>
              <a:rPr sz="2400" spc="-5" dirty="0">
                <a:solidFill>
                  <a:srgbClr val="404040"/>
                </a:solidFill>
                <a:latin typeface="Arial"/>
                <a:cs typeface="Arial"/>
              </a:rPr>
              <a:t>inhoud van 'New </a:t>
            </a:r>
            <a:r>
              <a:rPr sz="2400" dirty="0">
                <a:solidFill>
                  <a:srgbClr val="404040"/>
                </a:solidFill>
                <a:latin typeface="Arial"/>
                <a:cs typeface="Arial"/>
              </a:rPr>
              <a:t>art. </a:t>
            </a:r>
            <a:r>
              <a:rPr sz="2400" spc="-5" dirty="0">
                <a:solidFill>
                  <a:srgbClr val="404040"/>
                </a:solidFill>
                <a:latin typeface="Arial"/>
                <a:cs typeface="Arial"/>
              </a:rPr>
              <a:t>104' in </a:t>
            </a:r>
            <a:r>
              <a:rPr sz="2400" dirty="0">
                <a:solidFill>
                  <a:srgbClr val="404040"/>
                </a:solidFill>
                <a:latin typeface="Arial"/>
                <a:cs typeface="Arial"/>
              </a:rPr>
              <a:t>het </a:t>
            </a:r>
            <a:r>
              <a:rPr sz="2400" spc="-5" dirty="0">
                <a:solidFill>
                  <a:srgbClr val="404040"/>
                </a:solidFill>
                <a:latin typeface="Arial"/>
                <a:cs typeface="Arial"/>
              </a:rPr>
              <a:t>'nieuwe  AREI' </a:t>
            </a:r>
            <a:r>
              <a:rPr sz="2400" dirty="0">
                <a:solidFill>
                  <a:srgbClr val="404040"/>
                </a:solidFill>
                <a:latin typeface="Arial"/>
                <a:cs typeface="Arial"/>
              </a:rPr>
              <a:t>moet </a:t>
            </a:r>
            <a:r>
              <a:rPr sz="2400" spc="-5" dirty="0">
                <a:solidFill>
                  <a:srgbClr val="404040"/>
                </a:solidFill>
                <a:latin typeface="Arial"/>
                <a:cs typeface="Arial"/>
              </a:rPr>
              <a:t>worden</a:t>
            </a:r>
            <a:r>
              <a:rPr sz="2400" spc="10" dirty="0">
                <a:solidFill>
                  <a:srgbClr val="404040"/>
                </a:solidFill>
                <a:latin typeface="Arial"/>
                <a:cs typeface="Arial"/>
              </a:rPr>
              <a:t> </a:t>
            </a:r>
            <a:r>
              <a:rPr sz="2400" spc="-5" dirty="0">
                <a:solidFill>
                  <a:srgbClr val="404040"/>
                </a:solidFill>
                <a:latin typeface="Arial"/>
                <a:cs typeface="Arial"/>
              </a:rPr>
              <a:t>geïntegreerd</a:t>
            </a:r>
            <a:endParaRPr sz="24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90114" y="282955"/>
            <a:ext cx="4784725" cy="360680"/>
          </a:xfrm>
          <a:prstGeom prst="rect">
            <a:avLst/>
          </a:prstGeom>
        </p:spPr>
        <p:txBody>
          <a:bodyPr vert="horz" wrap="square" lIns="0" tIns="12065" rIns="0" bIns="0" rtlCol="0">
            <a:spAutoFit/>
          </a:bodyPr>
          <a:lstStyle/>
          <a:p>
            <a:pPr marL="12700">
              <a:lnSpc>
                <a:spcPct val="100000"/>
              </a:lnSpc>
              <a:spcBef>
                <a:spcPts val="95"/>
              </a:spcBef>
            </a:pPr>
            <a:r>
              <a:rPr sz="2200" b="1" u="heavy" spc="-5" dirty="0">
                <a:solidFill>
                  <a:srgbClr val="002C77"/>
                </a:solidFill>
                <a:uFill>
                  <a:solidFill>
                    <a:srgbClr val="002C77"/>
                  </a:solidFill>
                </a:uFill>
                <a:latin typeface="Arial"/>
                <a:cs typeface="Arial"/>
              </a:rPr>
              <a:t>Wijzigingen aan de inhoud - art.</a:t>
            </a:r>
            <a:r>
              <a:rPr sz="2200" b="1" u="heavy" spc="110" dirty="0">
                <a:solidFill>
                  <a:srgbClr val="002C77"/>
                </a:solidFill>
                <a:uFill>
                  <a:solidFill>
                    <a:srgbClr val="002C77"/>
                  </a:solidFill>
                </a:uFill>
                <a:latin typeface="Arial"/>
                <a:cs typeface="Arial"/>
              </a:rPr>
              <a:t> </a:t>
            </a:r>
            <a:r>
              <a:rPr sz="2200" b="1" u="heavy" spc="-5" dirty="0">
                <a:solidFill>
                  <a:srgbClr val="002C77"/>
                </a:solidFill>
                <a:uFill>
                  <a:solidFill>
                    <a:srgbClr val="002C77"/>
                  </a:solidFill>
                </a:uFill>
                <a:latin typeface="Arial"/>
                <a:cs typeface="Arial"/>
              </a:rPr>
              <a:t>104</a:t>
            </a:r>
            <a:endParaRPr sz="2200">
              <a:latin typeface="Arial"/>
              <a:cs typeface="Arial"/>
            </a:endParaRPr>
          </a:p>
        </p:txBody>
      </p:sp>
      <p:sp>
        <p:nvSpPr>
          <p:cNvPr id="3" name="object 3"/>
          <p:cNvSpPr txBox="1">
            <a:spLocks noGrp="1"/>
          </p:cNvSpPr>
          <p:nvPr>
            <p:ph type="title"/>
          </p:nvPr>
        </p:nvSpPr>
        <p:spPr>
          <a:xfrm>
            <a:off x="527405" y="1813382"/>
            <a:ext cx="5121910" cy="391795"/>
          </a:xfrm>
          <a:prstGeom prst="rect">
            <a:avLst/>
          </a:prstGeom>
        </p:spPr>
        <p:txBody>
          <a:bodyPr vert="horz" wrap="square" lIns="0" tIns="12700" rIns="0" bIns="0" rtlCol="0">
            <a:spAutoFit/>
          </a:bodyPr>
          <a:lstStyle/>
          <a:p>
            <a:pPr marL="12700">
              <a:lnSpc>
                <a:spcPct val="100000"/>
              </a:lnSpc>
              <a:spcBef>
                <a:spcPts val="100"/>
              </a:spcBef>
            </a:pPr>
            <a:r>
              <a:rPr sz="2400" u="heavy" spc="-5" dirty="0">
                <a:solidFill>
                  <a:srgbClr val="404040"/>
                </a:solidFill>
                <a:uFill>
                  <a:solidFill>
                    <a:srgbClr val="404040"/>
                  </a:solidFill>
                </a:uFill>
              </a:rPr>
              <a:t>Hfdst. </a:t>
            </a:r>
            <a:r>
              <a:rPr sz="2400" u="heavy" dirty="0">
                <a:solidFill>
                  <a:srgbClr val="404040"/>
                </a:solidFill>
                <a:uFill>
                  <a:solidFill>
                    <a:srgbClr val="404040"/>
                  </a:solidFill>
                </a:uFill>
              </a:rPr>
              <a:t>2</a:t>
            </a:r>
            <a:r>
              <a:rPr sz="2400" u="heavy" spc="15" dirty="0">
                <a:solidFill>
                  <a:srgbClr val="404040"/>
                </a:solidFill>
                <a:uFill>
                  <a:solidFill>
                    <a:srgbClr val="404040"/>
                  </a:solidFill>
                </a:uFill>
              </a:rPr>
              <a:t> </a:t>
            </a:r>
            <a:r>
              <a:rPr sz="2400" u="heavy" spc="-5" dirty="0">
                <a:solidFill>
                  <a:srgbClr val="404040"/>
                </a:solidFill>
                <a:uFill>
                  <a:solidFill>
                    <a:srgbClr val="404040"/>
                  </a:solidFill>
                </a:uFill>
              </a:rPr>
              <a:t>Beschermingsmaatregelen</a:t>
            </a:r>
            <a:endParaRPr sz="2400"/>
          </a:p>
        </p:txBody>
      </p:sp>
      <p:sp>
        <p:nvSpPr>
          <p:cNvPr id="4" name="object 4"/>
          <p:cNvSpPr txBox="1"/>
          <p:nvPr/>
        </p:nvSpPr>
        <p:spPr>
          <a:xfrm>
            <a:off x="1248257" y="2179701"/>
            <a:ext cx="7227570" cy="903605"/>
          </a:xfrm>
          <a:prstGeom prst="rect">
            <a:avLst/>
          </a:prstGeom>
        </p:spPr>
        <p:txBody>
          <a:bodyPr vert="horz" wrap="square" lIns="0" tIns="85725" rIns="0" bIns="0" rtlCol="0">
            <a:spAutoFit/>
          </a:bodyPr>
          <a:lstStyle/>
          <a:p>
            <a:pPr marL="12700">
              <a:lnSpc>
                <a:spcPct val="100000"/>
              </a:lnSpc>
              <a:spcBef>
                <a:spcPts val="675"/>
              </a:spcBef>
              <a:tabLst>
                <a:tab pos="1623695" algn="l"/>
              </a:tabLst>
            </a:pPr>
            <a:r>
              <a:rPr sz="2400" u="heavy" spc="-5" dirty="0">
                <a:solidFill>
                  <a:srgbClr val="404040"/>
                </a:solidFill>
                <a:uFill>
                  <a:solidFill>
                    <a:srgbClr val="404040"/>
                  </a:solidFill>
                </a:uFill>
                <a:latin typeface="Arial"/>
                <a:cs typeface="Arial"/>
              </a:rPr>
              <a:t>Afdeling</a:t>
            </a:r>
            <a:r>
              <a:rPr sz="2400" u="heavy" spc="25" dirty="0">
                <a:solidFill>
                  <a:srgbClr val="404040"/>
                </a:solidFill>
                <a:uFill>
                  <a:solidFill>
                    <a:srgbClr val="404040"/>
                  </a:solidFill>
                </a:uFill>
                <a:latin typeface="Arial"/>
                <a:cs typeface="Arial"/>
              </a:rPr>
              <a:t> </a:t>
            </a:r>
            <a:r>
              <a:rPr sz="2400" u="heavy" dirty="0">
                <a:solidFill>
                  <a:srgbClr val="404040"/>
                </a:solidFill>
                <a:uFill>
                  <a:solidFill>
                    <a:srgbClr val="404040"/>
                  </a:solidFill>
                </a:uFill>
                <a:latin typeface="Arial"/>
                <a:cs typeface="Arial"/>
              </a:rPr>
              <a:t>II</a:t>
            </a:r>
            <a:r>
              <a:rPr sz="2400" dirty="0">
                <a:solidFill>
                  <a:srgbClr val="404040"/>
                </a:solidFill>
                <a:latin typeface="Arial"/>
                <a:cs typeface="Arial"/>
              </a:rPr>
              <a:t>	</a:t>
            </a:r>
            <a:r>
              <a:rPr sz="2400" u="heavy" spc="-5" dirty="0">
                <a:solidFill>
                  <a:srgbClr val="404040"/>
                </a:solidFill>
                <a:uFill>
                  <a:solidFill>
                    <a:srgbClr val="404040"/>
                  </a:solidFill>
                </a:uFill>
                <a:latin typeface="Arial"/>
                <a:cs typeface="Arial"/>
              </a:rPr>
              <a:t>Bescherming tegen </a:t>
            </a:r>
            <a:r>
              <a:rPr sz="2400" u="heavy" dirty="0">
                <a:solidFill>
                  <a:srgbClr val="404040"/>
                </a:solidFill>
                <a:uFill>
                  <a:solidFill>
                    <a:srgbClr val="404040"/>
                  </a:solidFill>
                </a:uFill>
                <a:latin typeface="Arial"/>
                <a:cs typeface="Arial"/>
              </a:rPr>
              <a:t>thermische</a:t>
            </a:r>
            <a:r>
              <a:rPr sz="2400" u="heavy" spc="20" dirty="0">
                <a:solidFill>
                  <a:srgbClr val="404040"/>
                </a:solidFill>
                <a:uFill>
                  <a:solidFill>
                    <a:srgbClr val="404040"/>
                  </a:solidFill>
                </a:uFill>
                <a:latin typeface="Arial"/>
                <a:cs typeface="Arial"/>
              </a:rPr>
              <a:t> </a:t>
            </a:r>
            <a:r>
              <a:rPr sz="2400" u="heavy" spc="-5" dirty="0">
                <a:solidFill>
                  <a:srgbClr val="404040"/>
                </a:solidFill>
                <a:uFill>
                  <a:solidFill>
                    <a:srgbClr val="404040"/>
                  </a:solidFill>
                </a:uFill>
                <a:latin typeface="Arial"/>
                <a:cs typeface="Arial"/>
              </a:rPr>
              <a:t>invloeden</a:t>
            </a:r>
            <a:endParaRPr sz="2400">
              <a:latin typeface="Arial"/>
              <a:cs typeface="Arial"/>
            </a:endParaRPr>
          </a:p>
          <a:p>
            <a:pPr marL="904240">
              <a:lnSpc>
                <a:spcPct val="100000"/>
              </a:lnSpc>
              <a:spcBef>
                <a:spcPts val="575"/>
              </a:spcBef>
            </a:pPr>
            <a:r>
              <a:rPr sz="2400" dirty="0">
                <a:solidFill>
                  <a:srgbClr val="404040"/>
                </a:solidFill>
                <a:latin typeface="Arial"/>
                <a:cs typeface="Arial"/>
              </a:rPr>
              <a:t>C. </a:t>
            </a:r>
            <a:r>
              <a:rPr sz="2400" spc="-5" dirty="0">
                <a:solidFill>
                  <a:srgbClr val="404040"/>
                </a:solidFill>
                <a:latin typeface="Arial"/>
                <a:cs typeface="Arial"/>
              </a:rPr>
              <a:t>Beveiliging tegen</a:t>
            </a:r>
            <a:r>
              <a:rPr sz="2400" spc="35" dirty="0">
                <a:solidFill>
                  <a:srgbClr val="404040"/>
                </a:solidFill>
                <a:latin typeface="Arial"/>
                <a:cs typeface="Arial"/>
              </a:rPr>
              <a:t> </a:t>
            </a:r>
            <a:r>
              <a:rPr sz="2400" spc="-5" dirty="0">
                <a:solidFill>
                  <a:srgbClr val="404040"/>
                </a:solidFill>
                <a:latin typeface="Arial"/>
                <a:cs typeface="Arial"/>
              </a:rPr>
              <a:t>brand</a:t>
            </a:r>
            <a:endParaRPr sz="2400">
              <a:latin typeface="Arial"/>
              <a:cs typeface="Arial"/>
            </a:endParaRPr>
          </a:p>
        </p:txBody>
      </p:sp>
      <p:sp>
        <p:nvSpPr>
          <p:cNvPr id="5" name="object 5"/>
          <p:cNvSpPr txBox="1"/>
          <p:nvPr/>
        </p:nvSpPr>
        <p:spPr>
          <a:xfrm>
            <a:off x="2857880" y="3130372"/>
            <a:ext cx="1091565" cy="391795"/>
          </a:xfrm>
          <a:prstGeom prst="rect">
            <a:avLst/>
          </a:prstGeom>
        </p:spPr>
        <p:txBody>
          <a:bodyPr vert="horz" wrap="square" lIns="0" tIns="12700" rIns="0" bIns="0" rtlCol="0">
            <a:spAutoFit/>
          </a:bodyPr>
          <a:lstStyle/>
          <a:p>
            <a:pPr marL="12700">
              <a:lnSpc>
                <a:spcPct val="100000"/>
              </a:lnSpc>
              <a:spcBef>
                <a:spcPts val="100"/>
              </a:spcBef>
            </a:pPr>
            <a:r>
              <a:rPr sz="2400" i="1" dirty="0">
                <a:solidFill>
                  <a:srgbClr val="0C62C5"/>
                </a:solidFill>
                <a:latin typeface="Arial"/>
                <a:cs typeface="Arial"/>
              </a:rPr>
              <a:t>Art.</a:t>
            </a:r>
            <a:r>
              <a:rPr sz="2400" i="1" spc="-95" dirty="0">
                <a:solidFill>
                  <a:srgbClr val="0C62C5"/>
                </a:solidFill>
                <a:latin typeface="Arial"/>
                <a:cs typeface="Arial"/>
              </a:rPr>
              <a:t> </a:t>
            </a:r>
            <a:r>
              <a:rPr sz="2400" i="1" spc="-5" dirty="0">
                <a:solidFill>
                  <a:srgbClr val="0C62C5"/>
                </a:solidFill>
                <a:latin typeface="Arial"/>
                <a:cs typeface="Arial"/>
              </a:rPr>
              <a:t>104</a:t>
            </a:r>
            <a:endParaRPr sz="2400">
              <a:latin typeface="Arial"/>
              <a:cs typeface="Arial"/>
            </a:endParaRPr>
          </a:p>
        </p:txBody>
      </p:sp>
      <p:sp>
        <p:nvSpPr>
          <p:cNvPr id="6" name="object 6"/>
          <p:cNvSpPr txBox="1"/>
          <p:nvPr/>
        </p:nvSpPr>
        <p:spPr>
          <a:xfrm>
            <a:off x="4379214" y="3130372"/>
            <a:ext cx="3948429" cy="758190"/>
          </a:xfrm>
          <a:prstGeom prst="rect">
            <a:avLst/>
          </a:prstGeom>
        </p:spPr>
        <p:txBody>
          <a:bodyPr vert="horz" wrap="square" lIns="0" tIns="12700" rIns="0" bIns="0" rtlCol="0">
            <a:spAutoFit/>
          </a:bodyPr>
          <a:lstStyle/>
          <a:p>
            <a:pPr marL="12700">
              <a:lnSpc>
                <a:spcPct val="100000"/>
              </a:lnSpc>
              <a:spcBef>
                <a:spcPts val="100"/>
              </a:spcBef>
            </a:pPr>
            <a:r>
              <a:rPr sz="2400" i="1" spc="-10" dirty="0">
                <a:solidFill>
                  <a:srgbClr val="0C62C5"/>
                </a:solidFill>
                <a:latin typeface="Arial"/>
                <a:cs typeface="Arial"/>
              </a:rPr>
              <a:t>Voorzorgsmaatregelen</a:t>
            </a:r>
            <a:r>
              <a:rPr sz="2400" i="1" spc="15" dirty="0">
                <a:solidFill>
                  <a:srgbClr val="0C62C5"/>
                </a:solidFill>
                <a:latin typeface="Arial"/>
                <a:cs typeface="Arial"/>
              </a:rPr>
              <a:t> </a:t>
            </a:r>
            <a:r>
              <a:rPr sz="2400" i="1" dirty="0">
                <a:solidFill>
                  <a:srgbClr val="0C62C5"/>
                </a:solidFill>
                <a:latin typeface="Arial"/>
                <a:cs typeface="Arial"/>
              </a:rPr>
              <a:t>tegen</a:t>
            </a:r>
            <a:endParaRPr sz="2400">
              <a:latin typeface="Arial"/>
              <a:cs typeface="Arial"/>
            </a:endParaRPr>
          </a:p>
          <a:p>
            <a:pPr marL="12700">
              <a:lnSpc>
                <a:spcPct val="100000"/>
              </a:lnSpc>
              <a:spcBef>
                <a:spcPts val="5"/>
              </a:spcBef>
            </a:pPr>
            <a:r>
              <a:rPr sz="2400" i="1" spc="-5" dirty="0">
                <a:solidFill>
                  <a:srgbClr val="0C62C5"/>
                </a:solidFill>
                <a:latin typeface="Arial"/>
                <a:cs typeface="Arial"/>
              </a:rPr>
              <a:t>brand</a:t>
            </a:r>
            <a:endParaRPr sz="2400">
              <a:latin typeface="Arial"/>
              <a:cs typeface="Arial"/>
            </a:endParaRPr>
          </a:p>
        </p:txBody>
      </p:sp>
      <p:grpSp>
        <p:nvGrpSpPr>
          <p:cNvPr id="7" name="object 7"/>
          <p:cNvGrpSpPr/>
          <p:nvPr/>
        </p:nvGrpSpPr>
        <p:grpSpPr>
          <a:xfrm>
            <a:off x="458723" y="3279647"/>
            <a:ext cx="1812925" cy="2341880"/>
            <a:chOff x="458723" y="3279647"/>
            <a:chExt cx="1812925" cy="2341880"/>
          </a:xfrm>
        </p:grpSpPr>
        <p:sp>
          <p:nvSpPr>
            <p:cNvPr id="8" name="object 8"/>
            <p:cNvSpPr/>
            <p:nvPr/>
          </p:nvSpPr>
          <p:spPr>
            <a:xfrm>
              <a:off x="568451" y="3279647"/>
              <a:ext cx="1473708" cy="2092452"/>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65403" y="4911851"/>
              <a:ext cx="1477010" cy="523240"/>
            </a:xfrm>
            <a:custGeom>
              <a:avLst/>
              <a:gdLst/>
              <a:ahLst/>
              <a:cxnLst/>
              <a:rect l="l" t="t" r="r" b="b"/>
              <a:pathLst>
                <a:path w="1477010" h="523239">
                  <a:moveTo>
                    <a:pt x="1476756" y="0"/>
                  </a:moveTo>
                  <a:lnTo>
                    <a:pt x="0" y="0"/>
                  </a:lnTo>
                  <a:lnTo>
                    <a:pt x="0" y="522732"/>
                  </a:lnTo>
                  <a:lnTo>
                    <a:pt x="1476756" y="522732"/>
                  </a:lnTo>
                  <a:lnTo>
                    <a:pt x="1476756" y="0"/>
                  </a:lnTo>
                  <a:close/>
                </a:path>
              </a:pathLst>
            </a:custGeom>
            <a:solidFill>
              <a:srgbClr val="007BC4"/>
            </a:solidFill>
          </p:spPr>
          <p:txBody>
            <a:bodyPr wrap="square" lIns="0" tIns="0" rIns="0" bIns="0" rtlCol="0"/>
            <a:lstStyle/>
            <a:p>
              <a:endParaRPr/>
            </a:p>
          </p:txBody>
        </p:sp>
        <p:sp>
          <p:nvSpPr>
            <p:cNvPr id="10" name="object 10"/>
            <p:cNvSpPr/>
            <p:nvPr/>
          </p:nvSpPr>
          <p:spPr>
            <a:xfrm>
              <a:off x="458723" y="4821935"/>
              <a:ext cx="1812798" cy="799338"/>
            </a:xfrm>
            <a:prstGeom prst="rect">
              <a:avLst/>
            </a:prstGeom>
            <a:blipFill>
              <a:blip r:embed="rId3" cstate="print"/>
              <a:stretch>
                <a:fillRect/>
              </a:stretch>
            </a:blipFill>
          </p:spPr>
          <p:txBody>
            <a:bodyPr wrap="square" lIns="0" tIns="0" rIns="0" bIns="0" rtlCol="0"/>
            <a:lstStyle/>
            <a:p>
              <a:endParaRPr/>
            </a:p>
          </p:txBody>
        </p:sp>
      </p:grpSp>
      <p:sp>
        <p:nvSpPr>
          <p:cNvPr id="11" name="object 11"/>
          <p:cNvSpPr txBox="1"/>
          <p:nvPr/>
        </p:nvSpPr>
        <p:spPr>
          <a:xfrm>
            <a:off x="667918" y="4933315"/>
            <a:ext cx="127063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Times New Roman"/>
                <a:cs typeface="Times New Roman"/>
              </a:rPr>
              <a:t>Art.</a:t>
            </a:r>
            <a:r>
              <a:rPr sz="2800" b="1" spc="-55" dirty="0">
                <a:solidFill>
                  <a:srgbClr val="FFFFFF"/>
                </a:solidFill>
                <a:latin typeface="Times New Roman"/>
                <a:cs typeface="Times New Roman"/>
              </a:rPr>
              <a:t> </a:t>
            </a:r>
            <a:r>
              <a:rPr sz="2800" b="1" spc="-5" dirty="0">
                <a:solidFill>
                  <a:srgbClr val="FFFFFF"/>
                </a:solidFill>
                <a:latin typeface="Times New Roman"/>
                <a:cs typeface="Times New Roman"/>
              </a:rPr>
              <a:t>104</a:t>
            </a:r>
            <a:endParaRPr sz="280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49832" y="226775"/>
            <a:ext cx="1245704" cy="135928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105911" y="4439411"/>
            <a:ext cx="2951988" cy="2086356"/>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804542" y="252476"/>
            <a:ext cx="555688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Belangrijkste </a:t>
            </a:r>
            <a:r>
              <a:rPr sz="2400" u="none" dirty="0"/>
              <a:t>wijzigingen in de</a:t>
            </a:r>
            <a:r>
              <a:rPr sz="2400" u="none" spc="-100" dirty="0"/>
              <a:t> </a:t>
            </a:r>
            <a:r>
              <a:rPr sz="2400" u="none" dirty="0"/>
              <a:t>inhoud</a:t>
            </a:r>
            <a:endParaRPr sz="2400"/>
          </a:p>
        </p:txBody>
      </p:sp>
      <p:sp>
        <p:nvSpPr>
          <p:cNvPr id="6" name="object 6"/>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5</a:t>
            </a:fld>
            <a:endParaRPr dirty="0"/>
          </a:p>
        </p:txBody>
      </p:sp>
      <p:sp>
        <p:nvSpPr>
          <p:cNvPr id="5" name="object 5"/>
          <p:cNvSpPr txBox="1"/>
          <p:nvPr/>
        </p:nvSpPr>
        <p:spPr>
          <a:xfrm>
            <a:off x="397865" y="1221486"/>
            <a:ext cx="7106920" cy="3379470"/>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0000FF"/>
                </a:solidFill>
                <a:latin typeface="Arial"/>
                <a:cs typeface="Arial"/>
              </a:rPr>
              <a:t>Veiligheidsinstallaties</a:t>
            </a:r>
            <a:endParaRPr sz="2000">
              <a:latin typeface="Arial"/>
              <a:cs typeface="Arial"/>
            </a:endParaRPr>
          </a:p>
          <a:p>
            <a:pPr>
              <a:lnSpc>
                <a:spcPct val="100000"/>
              </a:lnSpc>
              <a:spcBef>
                <a:spcPts val="40"/>
              </a:spcBef>
            </a:pPr>
            <a:endParaRPr sz="2050">
              <a:latin typeface="Arial"/>
              <a:cs typeface="Arial"/>
            </a:endParaRPr>
          </a:p>
          <a:p>
            <a:pPr marL="12700">
              <a:lnSpc>
                <a:spcPct val="100000"/>
              </a:lnSpc>
            </a:pPr>
            <a:r>
              <a:rPr sz="2000" dirty="0">
                <a:latin typeface="Wingdings"/>
                <a:cs typeface="Wingdings"/>
              </a:rPr>
              <a:t></a:t>
            </a:r>
            <a:r>
              <a:rPr sz="2000" dirty="0">
                <a:latin typeface="Times New Roman"/>
                <a:cs typeface="Times New Roman"/>
              </a:rPr>
              <a:t> </a:t>
            </a:r>
            <a:r>
              <a:rPr sz="2000" spc="-10" dirty="0">
                <a:latin typeface="Arial"/>
                <a:cs typeface="Arial"/>
              </a:rPr>
              <a:t>Verwijzing </a:t>
            </a:r>
            <a:r>
              <a:rPr sz="2000" dirty="0">
                <a:latin typeface="Arial"/>
                <a:cs typeface="Arial"/>
              </a:rPr>
              <a:t>naar een ander referentiesysteem dan het</a:t>
            </a:r>
            <a:r>
              <a:rPr sz="2000" spc="-250" dirty="0">
                <a:latin typeface="Arial"/>
                <a:cs typeface="Arial"/>
              </a:rPr>
              <a:t> </a:t>
            </a:r>
            <a:r>
              <a:rPr sz="2000" dirty="0">
                <a:latin typeface="Arial"/>
                <a:cs typeface="Arial"/>
              </a:rPr>
              <a:t>AREI,</a:t>
            </a:r>
            <a:endParaRPr sz="2000">
              <a:latin typeface="Arial"/>
              <a:cs typeface="Arial"/>
            </a:endParaRPr>
          </a:p>
          <a:p>
            <a:pPr marL="12700">
              <a:lnSpc>
                <a:spcPct val="100000"/>
              </a:lnSpc>
            </a:pPr>
            <a:r>
              <a:rPr sz="2000" spc="-5" dirty="0">
                <a:latin typeface="Arial"/>
                <a:cs typeface="Arial"/>
              </a:rPr>
              <a:t>vb.</a:t>
            </a:r>
            <a:r>
              <a:rPr sz="2000" spc="-15" dirty="0">
                <a:latin typeface="Arial"/>
                <a:cs typeface="Arial"/>
              </a:rPr>
              <a:t> </a:t>
            </a:r>
            <a:r>
              <a:rPr sz="2000" dirty="0">
                <a:latin typeface="Arial"/>
                <a:cs typeface="Arial"/>
              </a:rPr>
              <a:t>normen</a:t>
            </a:r>
            <a:endParaRPr sz="2000">
              <a:latin typeface="Arial"/>
              <a:cs typeface="Arial"/>
            </a:endParaRPr>
          </a:p>
          <a:p>
            <a:pPr marL="12700">
              <a:lnSpc>
                <a:spcPct val="100000"/>
              </a:lnSpc>
            </a:pPr>
            <a:r>
              <a:rPr sz="2000" dirty="0">
                <a:latin typeface="Wingdings"/>
                <a:cs typeface="Wingdings"/>
              </a:rPr>
              <a:t></a:t>
            </a:r>
            <a:r>
              <a:rPr sz="2000" spc="40" dirty="0">
                <a:latin typeface="Times New Roman"/>
                <a:cs typeface="Times New Roman"/>
              </a:rPr>
              <a:t> </a:t>
            </a:r>
            <a:r>
              <a:rPr sz="2000" dirty="0">
                <a:latin typeface="Arial"/>
                <a:cs typeface="Arial"/>
              </a:rPr>
              <a:t>Risicoanalyse</a:t>
            </a:r>
            <a:endParaRPr sz="2000">
              <a:latin typeface="Arial"/>
              <a:cs typeface="Arial"/>
            </a:endParaRPr>
          </a:p>
          <a:p>
            <a:pPr marL="355600" marR="1176655" indent="-343535">
              <a:lnSpc>
                <a:spcPct val="100000"/>
              </a:lnSpc>
            </a:pPr>
            <a:r>
              <a:rPr sz="2000" dirty="0">
                <a:latin typeface="Wingdings"/>
                <a:cs typeface="Wingdings"/>
              </a:rPr>
              <a:t></a:t>
            </a:r>
            <a:r>
              <a:rPr sz="2000" dirty="0">
                <a:latin typeface="Times New Roman"/>
                <a:cs typeface="Times New Roman"/>
              </a:rPr>
              <a:t> </a:t>
            </a:r>
            <a:r>
              <a:rPr sz="2000" dirty="0">
                <a:latin typeface="Arial"/>
                <a:cs typeface="Arial"/>
              </a:rPr>
              <a:t>Bepaling </a:t>
            </a:r>
            <a:r>
              <a:rPr sz="2000" spc="-5" dirty="0">
                <a:latin typeface="Arial"/>
                <a:cs typeface="Arial"/>
              </a:rPr>
              <a:t>van </a:t>
            </a:r>
            <a:r>
              <a:rPr sz="2000" dirty="0">
                <a:latin typeface="Arial"/>
                <a:cs typeface="Arial"/>
              </a:rPr>
              <a:t>installaties, tijdsduur functiebehoud,  kenmerken van de</a:t>
            </a:r>
            <a:r>
              <a:rPr sz="2000" spc="-70" dirty="0">
                <a:latin typeface="Arial"/>
                <a:cs typeface="Arial"/>
              </a:rPr>
              <a:t> </a:t>
            </a:r>
            <a:r>
              <a:rPr sz="2000" dirty="0">
                <a:latin typeface="Arial"/>
                <a:cs typeface="Arial"/>
              </a:rPr>
              <a:t>bron</a:t>
            </a:r>
            <a:endParaRPr sz="2000">
              <a:latin typeface="Arial"/>
              <a:cs typeface="Arial"/>
            </a:endParaRPr>
          </a:p>
          <a:p>
            <a:pPr marL="12700">
              <a:lnSpc>
                <a:spcPct val="100000"/>
              </a:lnSpc>
            </a:pPr>
            <a:r>
              <a:rPr sz="2000" spc="5" dirty="0">
                <a:latin typeface="Wingdings"/>
                <a:cs typeface="Wingdings"/>
              </a:rPr>
              <a:t></a:t>
            </a:r>
            <a:r>
              <a:rPr sz="2000" spc="5" dirty="0">
                <a:latin typeface="Times New Roman"/>
                <a:cs typeface="Times New Roman"/>
              </a:rPr>
              <a:t> </a:t>
            </a:r>
            <a:r>
              <a:rPr sz="2000" dirty="0">
                <a:latin typeface="Arial"/>
                <a:cs typeface="Arial"/>
              </a:rPr>
              <a:t>Redundantie </a:t>
            </a:r>
            <a:r>
              <a:rPr sz="2000" spc="-5" dirty="0">
                <a:latin typeface="Arial"/>
                <a:cs typeface="Arial"/>
              </a:rPr>
              <a:t>van </a:t>
            </a:r>
            <a:r>
              <a:rPr sz="2000" dirty="0">
                <a:latin typeface="Arial"/>
                <a:cs typeface="Arial"/>
              </a:rPr>
              <a:t>elektrische leidingen</a:t>
            </a:r>
            <a:r>
              <a:rPr sz="2000" spc="-365" dirty="0">
                <a:latin typeface="Arial"/>
                <a:cs typeface="Arial"/>
              </a:rPr>
              <a:t> </a:t>
            </a:r>
            <a:r>
              <a:rPr sz="2000" dirty="0">
                <a:latin typeface="Arial"/>
                <a:cs typeface="Arial"/>
              </a:rPr>
              <a:t>en</a:t>
            </a:r>
            <a:endParaRPr sz="2000">
              <a:latin typeface="Arial"/>
              <a:cs typeface="Arial"/>
            </a:endParaRPr>
          </a:p>
          <a:p>
            <a:pPr marL="355600">
              <a:lnSpc>
                <a:spcPct val="100000"/>
              </a:lnSpc>
              <a:spcBef>
                <a:spcPts val="5"/>
              </a:spcBef>
            </a:pPr>
            <a:r>
              <a:rPr sz="2000" dirty="0">
                <a:latin typeface="Arial"/>
                <a:cs typeface="Arial"/>
              </a:rPr>
              <a:t>veiligheidsverbruikers</a:t>
            </a:r>
            <a:endParaRPr sz="2000">
              <a:latin typeface="Arial"/>
              <a:cs typeface="Arial"/>
            </a:endParaRPr>
          </a:p>
          <a:p>
            <a:pPr marL="12700" marR="5080">
              <a:lnSpc>
                <a:spcPct val="100000"/>
              </a:lnSpc>
            </a:pPr>
            <a:r>
              <a:rPr sz="2000" dirty="0">
                <a:latin typeface="Wingdings"/>
                <a:cs typeface="Wingdings"/>
              </a:rPr>
              <a:t></a:t>
            </a:r>
            <a:r>
              <a:rPr sz="2000" dirty="0">
                <a:latin typeface="Times New Roman"/>
                <a:cs typeface="Times New Roman"/>
              </a:rPr>
              <a:t> </a:t>
            </a:r>
            <a:r>
              <a:rPr sz="2000" dirty="0">
                <a:latin typeface="Arial"/>
                <a:cs typeface="Arial"/>
              </a:rPr>
              <a:t>Identificatie van de ondersteunende systemen + gewicht</a:t>
            </a:r>
            <a:r>
              <a:rPr sz="2000" spc="-150" dirty="0">
                <a:latin typeface="Arial"/>
                <a:cs typeface="Arial"/>
              </a:rPr>
              <a:t> </a:t>
            </a:r>
            <a:r>
              <a:rPr sz="2000" dirty="0">
                <a:latin typeface="Arial"/>
                <a:cs typeface="Arial"/>
              </a:rPr>
              <a:t>per  lopende</a:t>
            </a:r>
            <a:r>
              <a:rPr sz="2000" spc="-20" dirty="0">
                <a:latin typeface="Arial"/>
                <a:cs typeface="Arial"/>
              </a:rPr>
              <a:t> </a:t>
            </a:r>
            <a:r>
              <a:rPr sz="2000" dirty="0">
                <a:latin typeface="Arial"/>
                <a:cs typeface="Arial"/>
              </a:rPr>
              <a:t>meter</a:t>
            </a:r>
            <a:endParaRPr sz="2000">
              <a:latin typeface="Arial"/>
              <a:cs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1309877" y="2206498"/>
            <a:ext cx="7339330" cy="3343275"/>
          </a:xfrm>
          <a:prstGeom prst="rect">
            <a:avLst/>
          </a:prstGeom>
        </p:spPr>
        <p:txBody>
          <a:bodyPr vert="horz" wrap="square" lIns="0" tIns="13335" rIns="0" bIns="0" rtlCol="0">
            <a:spAutoFit/>
          </a:bodyPr>
          <a:lstStyle/>
          <a:p>
            <a:pPr marL="12700">
              <a:lnSpc>
                <a:spcPct val="100000"/>
              </a:lnSpc>
              <a:spcBef>
                <a:spcPts val="105"/>
              </a:spcBef>
            </a:pPr>
            <a:r>
              <a:rPr sz="1700" dirty="0">
                <a:solidFill>
                  <a:srgbClr val="0C62C5"/>
                </a:solidFill>
                <a:latin typeface="Arial"/>
                <a:cs typeface="Arial"/>
              </a:rPr>
              <a:t>Deel 2. Begrippen en</a:t>
            </a:r>
            <a:r>
              <a:rPr sz="1700" spc="-10" dirty="0">
                <a:solidFill>
                  <a:srgbClr val="0C62C5"/>
                </a:solidFill>
                <a:latin typeface="Arial"/>
                <a:cs typeface="Arial"/>
              </a:rPr>
              <a:t> </a:t>
            </a:r>
            <a:r>
              <a:rPr sz="1700" spc="-5" dirty="0">
                <a:solidFill>
                  <a:srgbClr val="0C62C5"/>
                </a:solidFill>
                <a:latin typeface="Arial"/>
                <a:cs typeface="Arial"/>
              </a:rPr>
              <a:t>definities</a:t>
            </a:r>
            <a:endParaRPr sz="1700">
              <a:latin typeface="Arial"/>
              <a:cs typeface="Arial"/>
            </a:endParaRPr>
          </a:p>
          <a:p>
            <a:pPr marL="12700">
              <a:lnSpc>
                <a:spcPct val="100000"/>
              </a:lnSpc>
            </a:pPr>
            <a:r>
              <a:rPr sz="1700" dirty="0">
                <a:solidFill>
                  <a:srgbClr val="0C62C5"/>
                </a:solidFill>
                <a:latin typeface="Arial"/>
                <a:cs typeface="Arial"/>
              </a:rPr>
              <a:t>Deel 4.</a:t>
            </a:r>
            <a:r>
              <a:rPr sz="1700" spc="-10" dirty="0">
                <a:solidFill>
                  <a:srgbClr val="0C62C5"/>
                </a:solidFill>
                <a:latin typeface="Arial"/>
                <a:cs typeface="Arial"/>
              </a:rPr>
              <a:t> </a:t>
            </a:r>
            <a:r>
              <a:rPr sz="1700" dirty="0">
                <a:solidFill>
                  <a:srgbClr val="0C62C5"/>
                </a:solidFill>
                <a:latin typeface="Arial"/>
                <a:cs typeface="Arial"/>
              </a:rPr>
              <a:t>Beschermingsmaatregelen</a:t>
            </a:r>
            <a:endParaRPr sz="1700">
              <a:latin typeface="Arial"/>
              <a:cs typeface="Arial"/>
            </a:endParaRPr>
          </a:p>
          <a:p>
            <a:pPr marL="824865" marR="1704975" indent="-457200">
              <a:lnSpc>
                <a:spcPct val="100000"/>
              </a:lnSpc>
            </a:pPr>
            <a:r>
              <a:rPr sz="1700" dirty="0">
                <a:solidFill>
                  <a:srgbClr val="CC0000"/>
                </a:solidFill>
                <a:latin typeface="Arial"/>
                <a:cs typeface="Arial"/>
              </a:rPr>
              <a:t>Hoofdst. </a:t>
            </a:r>
            <a:r>
              <a:rPr sz="1700" spc="-5" dirty="0">
                <a:solidFill>
                  <a:srgbClr val="CC0000"/>
                </a:solidFill>
                <a:latin typeface="Arial"/>
                <a:cs typeface="Arial"/>
              </a:rPr>
              <a:t>4.3. </a:t>
            </a:r>
            <a:r>
              <a:rPr sz="1700" dirty="0">
                <a:solidFill>
                  <a:srgbClr val="CC0000"/>
                </a:solidFill>
                <a:latin typeface="Arial"/>
                <a:cs typeface="Arial"/>
              </a:rPr>
              <a:t>Bescherming </a:t>
            </a:r>
            <a:r>
              <a:rPr sz="1700" spc="-5" dirty="0">
                <a:solidFill>
                  <a:srgbClr val="CC0000"/>
                </a:solidFill>
                <a:latin typeface="Arial"/>
                <a:cs typeface="Arial"/>
              </a:rPr>
              <a:t>tegen thermische </a:t>
            </a:r>
            <a:r>
              <a:rPr sz="1700" dirty="0">
                <a:solidFill>
                  <a:srgbClr val="CC0000"/>
                </a:solidFill>
                <a:latin typeface="Arial"/>
                <a:cs typeface="Arial"/>
              </a:rPr>
              <a:t>invloeden  </a:t>
            </a:r>
            <a:r>
              <a:rPr sz="1700" dirty="0">
                <a:solidFill>
                  <a:srgbClr val="404040"/>
                </a:solidFill>
                <a:latin typeface="Arial"/>
                <a:cs typeface="Arial"/>
              </a:rPr>
              <a:t>Afd. </a:t>
            </a:r>
            <a:r>
              <a:rPr sz="1700" spc="-5" dirty="0">
                <a:solidFill>
                  <a:srgbClr val="404040"/>
                </a:solidFill>
                <a:latin typeface="Arial"/>
                <a:cs typeface="Arial"/>
              </a:rPr>
              <a:t>4.3.3. </a:t>
            </a:r>
            <a:r>
              <a:rPr sz="1700" dirty="0">
                <a:solidFill>
                  <a:srgbClr val="404040"/>
                </a:solidFill>
                <a:latin typeface="Arial"/>
                <a:cs typeface="Arial"/>
              </a:rPr>
              <a:t>Beveiliging </a:t>
            </a:r>
            <a:r>
              <a:rPr sz="1700" spc="-5" dirty="0">
                <a:solidFill>
                  <a:srgbClr val="404040"/>
                </a:solidFill>
                <a:latin typeface="Arial"/>
                <a:cs typeface="Arial"/>
              </a:rPr>
              <a:t>tegen</a:t>
            </a:r>
            <a:r>
              <a:rPr sz="1700" spc="10" dirty="0">
                <a:solidFill>
                  <a:srgbClr val="404040"/>
                </a:solidFill>
                <a:latin typeface="Arial"/>
                <a:cs typeface="Arial"/>
              </a:rPr>
              <a:t> </a:t>
            </a:r>
            <a:r>
              <a:rPr sz="1700" dirty="0">
                <a:solidFill>
                  <a:srgbClr val="404040"/>
                </a:solidFill>
                <a:latin typeface="Arial"/>
                <a:cs typeface="Arial"/>
              </a:rPr>
              <a:t>brand</a:t>
            </a:r>
            <a:endParaRPr sz="1700">
              <a:latin typeface="Arial"/>
              <a:cs typeface="Arial"/>
            </a:endParaRPr>
          </a:p>
          <a:p>
            <a:pPr marL="12700">
              <a:lnSpc>
                <a:spcPct val="100000"/>
              </a:lnSpc>
            </a:pPr>
            <a:r>
              <a:rPr sz="1700" dirty="0">
                <a:solidFill>
                  <a:srgbClr val="0C62C5"/>
                </a:solidFill>
                <a:latin typeface="Arial"/>
                <a:cs typeface="Arial"/>
              </a:rPr>
              <a:t>Deel 5. Keuze en gebruik van het materieel</a:t>
            </a:r>
            <a:endParaRPr sz="1700">
              <a:latin typeface="Arial"/>
              <a:cs typeface="Arial"/>
            </a:endParaRPr>
          </a:p>
          <a:p>
            <a:pPr marL="367665">
              <a:lnSpc>
                <a:spcPct val="100000"/>
              </a:lnSpc>
            </a:pPr>
            <a:r>
              <a:rPr sz="1700" dirty="0">
                <a:solidFill>
                  <a:srgbClr val="CC0000"/>
                </a:solidFill>
                <a:latin typeface="Arial"/>
                <a:cs typeface="Arial"/>
              </a:rPr>
              <a:t>Hoofdst. </a:t>
            </a:r>
            <a:r>
              <a:rPr sz="1700" spc="-5" dirty="0">
                <a:solidFill>
                  <a:srgbClr val="CC0000"/>
                </a:solidFill>
                <a:latin typeface="Arial"/>
                <a:cs typeface="Arial"/>
              </a:rPr>
              <a:t>5.1. </a:t>
            </a:r>
            <a:r>
              <a:rPr sz="1700" dirty="0">
                <a:solidFill>
                  <a:srgbClr val="CC0000"/>
                </a:solidFill>
                <a:latin typeface="Arial"/>
                <a:cs typeface="Arial"/>
              </a:rPr>
              <a:t>Gemeenschappelijke regels voor al het materieel</a:t>
            </a:r>
            <a:endParaRPr sz="1700">
              <a:latin typeface="Arial"/>
              <a:cs typeface="Arial"/>
            </a:endParaRPr>
          </a:p>
          <a:p>
            <a:pPr marL="824865">
              <a:lnSpc>
                <a:spcPct val="100000"/>
              </a:lnSpc>
            </a:pPr>
            <a:r>
              <a:rPr sz="1700" dirty="0">
                <a:solidFill>
                  <a:srgbClr val="404040"/>
                </a:solidFill>
                <a:latin typeface="Arial"/>
                <a:cs typeface="Arial"/>
              </a:rPr>
              <a:t>Afd. </a:t>
            </a:r>
            <a:r>
              <a:rPr sz="1700" spc="-5" dirty="0">
                <a:solidFill>
                  <a:srgbClr val="404040"/>
                </a:solidFill>
                <a:latin typeface="Arial"/>
                <a:cs typeface="Arial"/>
              </a:rPr>
              <a:t>5.1.1</a:t>
            </a:r>
            <a:r>
              <a:rPr sz="1700" spc="-75" dirty="0">
                <a:solidFill>
                  <a:srgbClr val="404040"/>
                </a:solidFill>
                <a:latin typeface="Arial"/>
                <a:cs typeface="Arial"/>
              </a:rPr>
              <a:t> </a:t>
            </a:r>
            <a:r>
              <a:rPr sz="1700" dirty="0">
                <a:solidFill>
                  <a:srgbClr val="404040"/>
                </a:solidFill>
                <a:latin typeface="Arial"/>
                <a:cs typeface="Arial"/>
              </a:rPr>
              <a:t>Algemeenheden</a:t>
            </a:r>
            <a:endParaRPr sz="1700">
              <a:latin typeface="Arial"/>
              <a:cs typeface="Arial"/>
            </a:endParaRPr>
          </a:p>
          <a:p>
            <a:pPr marL="1361440" marR="510540">
              <a:lnSpc>
                <a:spcPct val="80000"/>
              </a:lnSpc>
              <a:spcBef>
                <a:spcPts val="409"/>
              </a:spcBef>
            </a:pPr>
            <a:r>
              <a:rPr sz="1700" i="1" spc="-5" dirty="0">
                <a:solidFill>
                  <a:srgbClr val="A6A6A6"/>
                </a:solidFill>
                <a:latin typeface="Arial"/>
                <a:cs typeface="Arial"/>
              </a:rPr>
              <a:t>Onderafd. 5.1.1.2. </a:t>
            </a:r>
            <a:r>
              <a:rPr sz="1700" i="1" dirty="0">
                <a:solidFill>
                  <a:srgbClr val="A6A6A6"/>
                </a:solidFill>
                <a:latin typeface="Arial"/>
                <a:cs typeface="Arial"/>
              </a:rPr>
              <a:t>Algemeenheden met betrekking </a:t>
            </a:r>
            <a:r>
              <a:rPr sz="1700" i="1" spc="-5" dirty="0">
                <a:solidFill>
                  <a:srgbClr val="A6A6A6"/>
                </a:solidFill>
                <a:latin typeface="Arial"/>
                <a:cs typeface="Arial"/>
              </a:rPr>
              <a:t>tot </a:t>
            </a:r>
            <a:r>
              <a:rPr sz="1700" i="1" dirty="0">
                <a:solidFill>
                  <a:srgbClr val="A6A6A6"/>
                </a:solidFill>
                <a:latin typeface="Arial"/>
                <a:cs typeface="Arial"/>
              </a:rPr>
              <a:t>de  </a:t>
            </a:r>
            <a:r>
              <a:rPr sz="1700" i="1" spc="-5" dirty="0">
                <a:solidFill>
                  <a:srgbClr val="A6A6A6"/>
                </a:solidFill>
                <a:latin typeface="Arial"/>
                <a:cs typeface="Arial"/>
              </a:rPr>
              <a:t>voorzorgsmaatregelen tegen</a:t>
            </a:r>
            <a:r>
              <a:rPr sz="1700" i="1" spc="75" dirty="0">
                <a:solidFill>
                  <a:srgbClr val="A6A6A6"/>
                </a:solidFill>
                <a:latin typeface="Arial"/>
                <a:cs typeface="Arial"/>
              </a:rPr>
              <a:t> </a:t>
            </a:r>
            <a:r>
              <a:rPr sz="1700" i="1" dirty="0">
                <a:solidFill>
                  <a:srgbClr val="A6A6A6"/>
                </a:solidFill>
                <a:latin typeface="Arial"/>
                <a:cs typeface="Arial"/>
              </a:rPr>
              <a:t>brand</a:t>
            </a:r>
            <a:endParaRPr sz="1700">
              <a:latin typeface="Arial"/>
              <a:cs typeface="Arial"/>
            </a:endParaRPr>
          </a:p>
          <a:p>
            <a:pPr marL="367665">
              <a:lnSpc>
                <a:spcPct val="100000"/>
              </a:lnSpc>
            </a:pPr>
            <a:r>
              <a:rPr sz="1700" dirty="0">
                <a:solidFill>
                  <a:srgbClr val="CC0000"/>
                </a:solidFill>
                <a:latin typeface="Arial"/>
                <a:cs typeface="Arial"/>
              </a:rPr>
              <a:t>Hoofdst. </a:t>
            </a:r>
            <a:r>
              <a:rPr sz="1700" spc="-5" dirty="0">
                <a:solidFill>
                  <a:srgbClr val="CC0000"/>
                </a:solidFill>
                <a:latin typeface="Arial"/>
                <a:cs typeface="Arial"/>
              </a:rPr>
              <a:t>5.2. </a:t>
            </a:r>
            <a:r>
              <a:rPr sz="1700" dirty="0">
                <a:solidFill>
                  <a:srgbClr val="CC0000"/>
                </a:solidFill>
                <a:latin typeface="Arial"/>
                <a:cs typeface="Arial"/>
              </a:rPr>
              <a:t>Aanvullende regels voor de</a:t>
            </a:r>
            <a:r>
              <a:rPr sz="1700" spc="-85" dirty="0">
                <a:solidFill>
                  <a:srgbClr val="CC0000"/>
                </a:solidFill>
                <a:latin typeface="Arial"/>
                <a:cs typeface="Arial"/>
              </a:rPr>
              <a:t> </a:t>
            </a:r>
            <a:r>
              <a:rPr sz="1700" dirty="0">
                <a:solidFill>
                  <a:srgbClr val="CC0000"/>
                </a:solidFill>
                <a:latin typeface="Arial"/>
                <a:cs typeface="Arial"/>
              </a:rPr>
              <a:t>leidingen</a:t>
            </a:r>
            <a:endParaRPr sz="1700">
              <a:latin typeface="Arial"/>
              <a:cs typeface="Arial"/>
            </a:endParaRPr>
          </a:p>
          <a:p>
            <a:pPr marL="824865">
              <a:lnSpc>
                <a:spcPct val="100000"/>
              </a:lnSpc>
            </a:pPr>
            <a:r>
              <a:rPr sz="1700" dirty="0">
                <a:solidFill>
                  <a:srgbClr val="404040"/>
                </a:solidFill>
                <a:latin typeface="Arial"/>
                <a:cs typeface="Arial"/>
              </a:rPr>
              <a:t>Afd. </a:t>
            </a:r>
            <a:r>
              <a:rPr sz="1700" spc="-5" dirty="0">
                <a:solidFill>
                  <a:srgbClr val="404040"/>
                </a:solidFill>
                <a:latin typeface="Arial"/>
                <a:cs typeface="Arial"/>
              </a:rPr>
              <a:t>5.2.7 </a:t>
            </a:r>
            <a:r>
              <a:rPr sz="1700" dirty="0">
                <a:solidFill>
                  <a:srgbClr val="404040"/>
                </a:solidFill>
                <a:latin typeface="Arial"/>
                <a:cs typeface="Arial"/>
              </a:rPr>
              <a:t>Keuze en gebruik </a:t>
            </a:r>
            <a:r>
              <a:rPr sz="1700" spc="-5" dirty="0">
                <a:solidFill>
                  <a:srgbClr val="404040"/>
                </a:solidFill>
                <a:latin typeface="Arial"/>
                <a:cs typeface="Arial"/>
              </a:rPr>
              <a:t>ter </a:t>
            </a:r>
            <a:r>
              <a:rPr sz="1700" dirty="0">
                <a:solidFill>
                  <a:srgbClr val="404040"/>
                </a:solidFill>
                <a:latin typeface="Arial"/>
                <a:cs typeface="Arial"/>
              </a:rPr>
              <a:t>beperking van de</a:t>
            </a:r>
            <a:r>
              <a:rPr sz="1700" spc="65" dirty="0">
                <a:solidFill>
                  <a:srgbClr val="404040"/>
                </a:solidFill>
                <a:latin typeface="Arial"/>
                <a:cs typeface="Arial"/>
              </a:rPr>
              <a:t> </a:t>
            </a:r>
            <a:r>
              <a:rPr sz="1700" dirty="0">
                <a:solidFill>
                  <a:srgbClr val="404040"/>
                </a:solidFill>
                <a:latin typeface="Arial"/>
                <a:cs typeface="Arial"/>
              </a:rPr>
              <a:t>brandverspreiding</a:t>
            </a:r>
            <a:endParaRPr sz="1700">
              <a:latin typeface="Arial"/>
              <a:cs typeface="Arial"/>
            </a:endParaRPr>
          </a:p>
          <a:p>
            <a:pPr marL="367665">
              <a:lnSpc>
                <a:spcPct val="100000"/>
              </a:lnSpc>
            </a:pPr>
            <a:r>
              <a:rPr sz="1700" dirty="0">
                <a:solidFill>
                  <a:srgbClr val="CC0000"/>
                </a:solidFill>
                <a:latin typeface="Arial"/>
                <a:cs typeface="Arial"/>
              </a:rPr>
              <a:t>Hoofdst. 5.5.</a:t>
            </a:r>
            <a:r>
              <a:rPr sz="1700" spc="15" dirty="0">
                <a:solidFill>
                  <a:srgbClr val="CC0000"/>
                </a:solidFill>
                <a:latin typeface="Arial"/>
                <a:cs typeface="Arial"/>
              </a:rPr>
              <a:t> </a:t>
            </a:r>
            <a:r>
              <a:rPr sz="1700" spc="-5" dirty="0">
                <a:solidFill>
                  <a:srgbClr val="CC0000"/>
                </a:solidFill>
                <a:latin typeface="Arial"/>
                <a:cs typeface="Arial"/>
              </a:rPr>
              <a:t>Veiligheidsinstallaties</a:t>
            </a:r>
            <a:endParaRPr sz="1700">
              <a:latin typeface="Arial"/>
              <a:cs typeface="Arial"/>
            </a:endParaRPr>
          </a:p>
          <a:p>
            <a:pPr marL="367665">
              <a:lnSpc>
                <a:spcPct val="100000"/>
              </a:lnSpc>
              <a:spcBef>
                <a:spcPts val="5"/>
              </a:spcBef>
            </a:pPr>
            <a:r>
              <a:rPr sz="1700" dirty="0">
                <a:solidFill>
                  <a:srgbClr val="CC0000"/>
                </a:solidFill>
                <a:latin typeface="Arial"/>
                <a:cs typeface="Arial"/>
              </a:rPr>
              <a:t>Hoofdst. </a:t>
            </a:r>
            <a:r>
              <a:rPr sz="1700" spc="-5" dirty="0">
                <a:solidFill>
                  <a:srgbClr val="CC0000"/>
                </a:solidFill>
                <a:latin typeface="Arial"/>
                <a:cs typeface="Arial"/>
              </a:rPr>
              <a:t>5.6. </a:t>
            </a:r>
            <a:r>
              <a:rPr sz="1700" dirty="0">
                <a:solidFill>
                  <a:srgbClr val="CC0000"/>
                </a:solidFill>
                <a:latin typeface="Arial"/>
                <a:cs typeface="Arial"/>
              </a:rPr>
              <a:t>Kritische installaties</a:t>
            </a:r>
            <a:endParaRPr sz="1700">
              <a:latin typeface="Arial"/>
              <a:cs typeface="Arial"/>
            </a:endParaRPr>
          </a:p>
        </p:txBody>
      </p:sp>
      <p:grpSp>
        <p:nvGrpSpPr>
          <p:cNvPr id="4" name="object 4"/>
          <p:cNvGrpSpPr/>
          <p:nvPr/>
        </p:nvGrpSpPr>
        <p:grpSpPr>
          <a:xfrm>
            <a:off x="172212" y="62484"/>
            <a:ext cx="1944370" cy="5820410"/>
            <a:chOff x="172212" y="62484"/>
            <a:chExt cx="1944370" cy="5820410"/>
          </a:xfrm>
        </p:grpSpPr>
        <p:sp>
          <p:nvSpPr>
            <p:cNvPr id="5" name="object 5"/>
            <p:cNvSpPr/>
            <p:nvPr/>
          </p:nvSpPr>
          <p:spPr>
            <a:xfrm>
              <a:off x="191262" y="2187701"/>
              <a:ext cx="349250" cy="3676015"/>
            </a:xfrm>
            <a:custGeom>
              <a:avLst/>
              <a:gdLst/>
              <a:ahLst/>
              <a:cxnLst/>
              <a:rect l="l" t="t" r="r" b="b"/>
              <a:pathLst>
                <a:path w="349250" h="3676015">
                  <a:moveTo>
                    <a:pt x="348995" y="3675888"/>
                  </a:moveTo>
                  <a:lnTo>
                    <a:pt x="281075" y="3673602"/>
                  </a:lnTo>
                  <a:lnTo>
                    <a:pt x="225609" y="3667371"/>
                  </a:lnTo>
                  <a:lnTo>
                    <a:pt x="188211" y="3658126"/>
                  </a:lnTo>
                  <a:lnTo>
                    <a:pt x="174498" y="3646804"/>
                  </a:lnTo>
                  <a:lnTo>
                    <a:pt x="174498" y="1867027"/>
                  </a:lnTo>
                  <a:lnTo>
                    <a:pt x="160784" y="1855731"/>
                  </a:lnTo>
                  <a:lnTo>
                    <a:pt x="123386" y="1846484"/>
                  </a:lnTo>
                  <a:lnTo>
                    <a:pt x="67920" y="1840237"/>
                  </a:lnTo>
                  <a:lnTo>
                    <a:pt x="0" y="1837944"/>
                  </a:lnTo>
                  <a:lnTo>
                    <a:pt x="67920" y="1835650"/>
                  </a:lnTo>
                  <a:lnTo>
                    <a:pt x="123386" y="1829403"/>
                  </a:lnTo>
                  <a:lnTo>
                    <a:pt x="160784" y="1820156"/>
                  </a:lnTo>
                  <a:lnTo>
                    <a:pt x="174498" y="1808861"/>
                  </a:lnTo>
                  <a:lnTo>
                    <a:pt x="174498" y="29083"/>
                  </a:lnTo>
                  <a:lnTo>
                    <a:pt x="188211" y="17787"/>
                  </a:lnTo>
                  <a:lnTo>
                    <a:pt x="225609" y="8540"/>
                  </a:lnTo>
                  <a:lnTo>
                    <a:pt x="281075" y="2293"/>
                  </a:lnTo>
                  <a:lnTo>
                    <a:pt x="348995" y="0"/>
                  </a:lnTo>
                </a:path>
              </a:pathLst>
            </a:custGeom>
            <a:ln w="38100">
              <a:solidFill>
                <a:srgbClr val="075FC5"/>
              </a:solidFill>
            </a:ln>
          </p:spPr>
          <p:txBody>
            <a:bodyPr wrap="square" lIns="0" tIns="0" rIns="0" bIns="0" rtlCol="0"/>
            <a:lstStyle/>
            <a:p>
              <a:endParaRPr/>
            </a:p>
          </p:txBody>
        </p:sp>
        <p:sp>
          <p:nvSpPr>
            <p:cNvPr id="6" name="object 6"/>
            <p:cNvSpPr/>
            <p:nvPr/>
          </p:nvSpPr>
          <p:spPr>
            <a:xfrm>
              <a:off x="552450" y="2471166"/>
              <a:ext cx="652780" cy="219710"/>
            </a:xfrm>
            <a:custGeom>
              <a:avLst/>
              <a:gdLst/>
              <a:ahLst/>
              <a:cxnLst/>
              <a:rect l="l" t="t" r="r" b="b"/>
              <a:pathLst>
                <a:path w="652780" h="219710">
                  <a:moveTo>
                    <a:pt x="542544" y="0"/>
                  </a:moveTo>
                  <a:lnTo>
                    <a:pt x="542544" y="54863"/>
                  </a:lnTo>
                  <a:lnTo>
                    <a:pt x="0" y="54863"/>
                  </a:lnTo>
                  <a:lnTo>
                    <a:pt x="54864" y="109728"/>
                  </a:lnTo>
                  <a:lnTo>
                    <a:pt x="0" y="164592"/>
                  </a:lnTo>
                  <a:lnTo>
                    <a:pt x="542544" y="164592"/>
                  </a:lnTo>
                  <a:lnTo>
                    <a:pt x="542544" y="219456"/>
                  </a:lnTo>
                  <a:lnTo>
                    <a:pt x="652272" y="109728"/>
                  </a:lnTo>
                  <a:lnTo>
                    <a:pt x="542544" y="0"/>
                  </a:lnTo>
                  <a:close/>
                </a:path>
              </a:pathLst>
            </a:custGeom>
            <a:solidFill>
              <a:srgbClr val="0C62C5"/>
            </a:solidFill>
          </p:spPr>
          <p:txBody>
            <a:bodyPr wrap="square" lIns="0" tIns="0" rIns="0" bIns="0" rtlCol="0"/>
            <a:lstStyle/>
            <a:p>
              <a:endParaRPr/>
            </a:p>
          </p:txBody>
        </p:sp>
        <p:sp>
          <p:nvSpPr>
            <p:cNvPr id="7" name="object 7"/>
            <p:cNvSpPr/>
            <p:nvPr/>
          </p:nvSpPr>
          <p:spPr>
            <a:xfrm>
              <a:off x="552450" y="2471166"/>
              <a:ext cx="652780" cy="219710"/>
            </a:xfrm>
            <a:custGeom>
              <a:avLst/>
              <a:gdLst/>
              <a:ahLst/>
              <a:cxnLst/>
              <a:rect l="l" t="t" r="r" b="b"/>
              <a:pathLst>
                <a:path w="652780" h="219710">
                  <a:moveTo>
                    <a:pt x="0" y="54863"/>
                  </a:moveTo>
                  <a:lnTo>
                    <a:pt x="542544" y="54863"/>
                  </a:lnTo>
                  <a:lnTo>
                    <a:pt x="542544" y="0"/>
                  </a:lnTo>
                  <a:lnTo>
                    <a:pt x="652272" y="109728"/>
                  </a:lnTo>
                  <a:lnTo>
                    <a:pt x="542544" y="219456"/>
                  </a:lnTo>
                  <a:lnTo>
                    <a:pt x="542544" y="164592"/>
                  </a:lnTo>
                  <a:lnTo>
                    <a:pt x="0" y="164592"/>
                  </a:lnTo>
                  <a:lnTo>
                    <a:pt x="54864" y="109728"/>
                  </a:lnTo>
                  <a:lnTo>
                    <a:pt x="0" y="54863"/>
                  </a:lnTo>
                  <a:close/>
                </a:path>
              </a:pathLst>
            </a:custGeom>
            <a:ln w="25907">
              <a:solidFill>
                <a:srgbClr val="054691"/>
              </a:solidFill>
            </a:ln>
          </p:spPr>
          <p:txBody>
            <a:bodyPr wrap="square" lIns="0" tIns="0" rIns="0" bIns="0" rtlCol="0"/>
            <a:lstStyle/>
            <a:p>
              <a:endParaRPr/>
            </a:p>
          </p:txBody>
        </p:sp>
        <p:sp>
          <p:nvSpPr>
            <p:cNvPr id="8" name="object 8"/>
            <p:cNvSpPr/>
            <p:nvPr/>
          </p:nvSpPr>
          <p:spPr>
            <a:xfrm>
              <a:off x="552450" y="2753106"/>
              <a:ext cx="652780" cy="219710"/>
            </a:xfrm>
            <a:custGeom>
              <a:avLst/>
              <a:gdLst/>
              <a:ahLst/>
              <a:cxnLst/>
              <a:rect l="l" t="t" r="r" b="b"/>
              <a:pathLst>
                <a:path w="652780" h="219710">
                  <a:moveTo>
                    <a:pt x="542544" y="0"/>
                  </a:moveTo>
                  <a:lnTo>
                    <a:pt x="542544" y="54864"/>
                  </a:lnTo>
                  <a:lnTo>
                    <a:pt x="0" y="54864"/>
                  </a:lnTo>
                  <a:lnTo>
                    <a:pt x="54864" y="109728"/>
                  </a:lnTo>
                  <a:lnTo>
                    <a:pt x="0" y="164592"/>
                  </a:lnTo>
                  <a:lnTo>
                    <a:pt x="542544" y="164592"/>
                  </a:lnTo>
                  <a:lnTo>
                    <a:pt x="542544" y="219456"/>
                  </a:lnTo>
                  <a:lnTo>
                    <a:pt x="652272" y="109728"/>
                  </a:lnTo>
                  <a:lnTo>
                    <a:pt x="542544" y="0"/>
                  </a:lnTo>
                  <a:close/>
                </a:path>
              </a:pathLst>
            </a:custGeom>
            <a:solidFill>
              <a:srgbClr val="0C62C5"/>
            </a:solidFill>
          </p:spPr>
          <p:txBody>
            <a:bodyPr wrap="square" lIns="0" tIns="0" rIns="0" bIns="0" rtlCol="0"/>
            <a:lstStyle/>
            <a:p>
              <a:endParaRPr/>
            </a:p>
          </p:txBody>
        </p:sp>
        <p:sp>
          <p:nvSpPr>
            <p:cNvPr id="9" name="object 9"/>
            <p:cNvSpPr/>
            <p:nvPr/>
          </p:nvSpPr>
          <p:spPr>
            <a:xfrm>
              <a:off x="552450" y="2753106"/>
              <a:ext cx="652780" cy="219710"/>
            </a:xfrm>
            <a:custGeom>
              <a:avLst/>
              <a:gdLst/>
              <a:ahLst/>
              <a:cxnLst/>
              <a:rect l="l" t="t" r="r" b="b"/>
              <a:pathLst>
                <a:path w="652780" h="219710">
                  <a:moveTo>
                    <a:pt x="0" y="54864"/>
                  </a:moveTo>
                  <a:lnTo>
                    <a:pt x="542544" y="54864"/>
                  </a:lnTo>
                  <a:lnTo>
                    <a:pt x="542544" y="0"/>
                  </a:lnTo>
                  <a:lnTo>
                    <a:pt x="652272" y="109728"/>
                  </a:lnTo>
                  <a:lnTo>
                    <a:pt x="542544" y="219456"/>
                  </a:lnTo>
                  <a:lnTo>
                    <a:pt x="542544" y="164592"/>
                  </a:lnTo>
                  <a:lnTo>
                    <a:pt x="0" y="164592"/>
                  </a:lnTo>
                  <a:lnTo>
                    <a:pt x="54864" y="109728"/>
                  </a:lnTo>
                  <a:lnTo>
                    <a:pt x="0" y="54864"/>
                  </a:lnTo>
                  <a:close/>
                </a:path>
              </a:pathLst>
            </a:custGeom>
            <a:ln w="25907">
              <a:solidFill>
                <a:srgbClr val="054691"/>
              </a:solidFill>
            </a:ln>
          </p:spPr>
          <p:txBody>
            <a:bodyPr wrap="square" lIns="0" tIns="0" rIns="0" bIns="0" rtlCol="0"/>
            <a:lstStyle/>
            <a:p>
              <a:endParaRPr/>
            </a:p>
          </p:txBody>
        </p:sp>
        <p:sp>
          <p:nvSpPr>
            <p:cNvPr id="10" name="object 10"/>
            <p:cNvSpPr/>
            <p:nvPr/>
          </p:nvSpPr>
          <p:spPr>
            <a:xfrm>
              <a:off x="552450" y="3568445"/>
              <a:ext cx="652780" cy="219710"/>
            </a:xfrm>
            <a:custGeom>
              <a:avLst/>
              <a:gdLst/>
              <a:ahLst/>
              <a:cxnLst/>
              <a:rect l="l" t="t" r="r" b="b"/>
              <a:pathLst>
                <a:path w="652780" h="219710">
                  <a:moveTo>
                    <a:pt x="542544" y="0"/>
                  </a:moveTo>
                  <a:lnTo>
                    <a:pt x="542544" y="54863"/>
                  </a:lnTo>
                  <a:lnTo>
                    <a:pt x="0" y="54863"/>
                  </a:lnTo>
                  <a:lnTo>
                    <a:pt x="54864" y="109727"/>
                  </a:lnTo>
                  <a:lnTo>
                    <a:pt x="0" y="164591"/>
                  </a:lnTo>
                  <a:lnTo>
                    <a:pt x="542544" y="164591"/>
                  </a:lnTo>
                  <a:lnTo>
                    <a:pt x="542544" y="219455"/>
                  </a:lnTo>
                  <a:lnTo>
                    <a:pt x="652272" y="109727"/>
                  </a:lnTo>
                  <a:lnTo>
                    <a:pt x="542544" y="0"/>
                  </a:lnTo>
                  <a:close/>
                </a:path>
              </a:pathLst>
            </a:custGeom>
            <a:solidFill>
              <a:srgbClr val="0C62C5"/>
            </a:solidFill>
          </p:spPr>
          <p:txBody>
            <a:bodyPr wrap="square" lIns="0" tIns="0" rIns="0" bIns="0" rtlCol="0"/>
            <a:lstStyle/>
            <a:p>
              <a:endParaRPr/>
            </a:p>
          </p:txBody>
        </p:sp>
        <p:sp>
          <p:nvSpPr>
            <p:cNvPr id="11" name="object 11"/>
            <p:cNvSpPr/>
            <p:nvPr/>
          </p:nvSpPr>
          <p:spPr>
            <a:xfrm>
              <a:off x="552450" y="3568445"/>
              <a:ext cx="652780" cy="219710"/>
            </a:xfrm>
            <a:custGeom>
              <a:avLst/>
              <a:gdLst/>
              <a:ahLst/>
              <a:cxnLst/>
              <a:rect l="l" t="t" r="r" b="b"/>
              <a:pathLst>
                <a:path w="652780" h="219710">
                  <a:moveTo>
                    <a:pt x="0" y="54863"/>
                  </a:moveTo>
                  <a:lnTo>
                    <a:pt x="542544" y="54863"/>
                  </a:lnTo>
                  <a:lnTo>
                    <a:pt x="542544" y="0"/>
                  </a:lnTo>
                  <a:lnTo>
                    <a:pt x="652272" y="109727"/>
                  </a:lnTo>
                  <a:lnTo>
                    <a:pt x="542544" y="219455"/>
                  </a:lnTo>
                  <a:lnTo>
                    <a:pt x="542544" y="164591"/>
                  </a:lnTo>
                  <a:lnTo>
                    <a:pt x="0" y="164591"/>
                  </a:lnTo>
                  <a:lnTo>
                    <a:pt x="54864" y="109727"/>
                  </a:lnTo>
                  <a:lnTo>
                    <a:pt x="0" y="54863"/>
                  </a:lnTo>
                  <a:close/>
                </a:path>
              </a:pathLst>
            </a:custGeom>
            <a:ln w="25908">
              <a:solidFill>
                <a:srgbClr val="054691"/>
              </a:solidFill>
            </a:ln>
          </p:spPr>
          <p:txBody>
            <a:bodyPr wrap="square" lIns="0" tIns="0" rIns="0" bIns="0" rtlCol="0"/>
            <a:lstStyle/>
            <a:p>
              <a:endParaRPr/>
            </a:p>
          </p:txBody>
        </p:sp>
        <p:sp>
          <p:nvSpPr>
            <p:cNvPr id="12" name="object 12"/>
            <p:cNvSpPr/>
            <p:nvPr/>
          </p:nvSpPr>
          <p:spPr>
            <a:xfrm>
              <a:off x="552450" y="4542281"/>
              <a:ext cx="652780" cy="219710"/>
            </a:xfrm>
            <a:custGeom>
              <a:avLst/>
              <a:gdLst/>
              <a:ahLst/>
              <a:cxnLst/>
              <a:rect l="l" t="t" r="r" b="b"/>
              <a:pathLst>
                <a:path w="652780" h="219710">
                  <a:moveTo>
                    <a:pt x="542544" y="0"/>
                  </a:moveTo>
                  <a:lnTo>
                    <a:pt x="542544" y="54864"/>
                  </a:lnTo>
                  <a:lnTo>
                    <a:pt x="0" y="54864"/>
                  </a:lnTo>
                  <a:lnTo>
                    <a:pt x="54864" y="109728"/>
                  </a:lnTo>
                  <a:lnTo>
                    <a:pt x="0" y="164592"/>
                  </a:lnTo>
                  <a:lnTo>
                    <a:pt x="542544" y="164592"/>
                  </a:lnTo>
                  <a:lnTo>
                    <a:pt x="542544" y="219456"/>
                  </a:lnTo>
                  <a:lnTo>
                    <a:pt x="652272" y="109728"/>
                  </a:lnTo>
                  <a:lnTo>
                    <a:pt x="542544" y="0"/>
                  </a:lnTo>
                  <a:close/>
                </a:path>
              </a:pathLst>
            </a:custGeom>
            <a:solidFill>
              <a:srgbClr val="0C62C5"/>
            </a:solidFill>
          </p:spPr>
          <p:txBody>
            <a:bodyPr wrap="square" lIns="0" tIns="0" rIns="0" bIns="0" rtlCol="0"/>
            <a:lstStyle/>
            <a:p>
              <a:endParaRPr/>
            </a:p>
          </p:txBody>
        </p:sp>
        <p:sp>
          <p:nvSpPr>
            <p:cNvPr id="13" name="object 13"/>
            <p:cNvSpPr/>
            <p:nvPr/>
          </p:nvSpPr>
          <p:spPr>
            <a:xfrm>
              <a:off x="552450" y="4542281"/>
              <a:ext cx="652780" cy="219710"/>
            </a:xfrm>
            <a:custGeom>
              <a:avLst/>
              <a:gdLst/>
              <a:ahLst/>
              <a:cxnLst/>
              <a:rect l="l" t="t" r="r" b="b"/>
              <a:pathLst>
                <a:path w="652780" h="219710">
                  <a:moveTo>
                    <a:pt x="0" y="54864"/>
                  </a:moveTo>
                  <a:lnTo>
                    <a:pt x="542544" y="54864"/>
                  </a:lnTo>
                  <a:lnTo>
                    <a:pt x="542544" y="0"/>
                  </a:lnTo>
                  <a:lnTo>
                    <a:pt x="652272" y="109728"/>
                  </a:lnTo>
                  <a:lnTo>
                    <a:pt x="542544" y="219456"/>
                  </a:lnTo>
                  <a:lnTo>
                    <a:pt x="542544" y="164592"/>
                  </a:lnTo>
                  <a:lnTo>
                    <a:pt x="0" y="164592"/>
                  </a:lnTo>
                  <a:lnTo>
                    <a:pt x="54864" y="109728"/>
                  </a:lnTo>
                  <a:lnTo>
                    <a:pt x="0" y="54864"/>
                  </a:lnTo>
                  <a:close/>
                </a:path>
              </a:pathLst>
            </a:custGeom>
            <a:ln w="25908">
              <a:solidFill>
                <a:srgbClr val="054691"/>
              </a:solidFill>
            </a:ln>
          </p:spPr>
          <p:txBody>
            <a:bodyPr wrap="square" lIns="0" tIns="0" rIns="0" bIns="0" rtlCol="0"/>
            <a:lstStyle/>
            <a:p>
              <a:endParaRPr/>
            </a:p>
          </p:txBody>
        </p:sp>
        <p:sp>
          <p:nvSpPr>
            <p:cNvPr id="14" name="object 14"/>
            <p:cNvSpPr/>
            <p:nvPr/>
          </p:nvSpPr>
          <p:spPr>
            <a:xfrm>
              <a:off x="552450" y="5025389"/>
              <a:ext cx="652780" cy="219710"/>
            </a:xfrm>
            <a:custGeom>
              <a:avLst/>
              <a:gdLst/>
              <a:ahLst/>
              <a:cxnLst/>
              <a:rect l="l" t="t" r="r" b="b"/>
              <a:pathLst>
                <a:path w="652780" h="219710">
                  <a:moveTo>
                    <a:pt x="542544" y="0"/>
                  </a:moveTo>
                  <a:lnTo>
                    <a:pt x="542544" y="54864"/>
                  </a:lnTo>
                  <a:lnTo>
                    <a:pt x="0" y="54864"/>
                  </a:lnTo>
                  <a:lnTo>
                    <a:pt x="54864" y="109728"/>
                  </a:lnTo>
                  <a:lnTo>
                    <a:pt x="0" y="164592"/>
                  </a:lnTo>
                  <a:lnTo>
                    <a:pt x="542544" y="164592"/>
                  </a:lnTo>
                  <a:lnTo>
                    <a:pt x="542544" y="219456"/>
                  </a:lnTo>
                  <a:lnTo>
                    <a:pt x="652272" y="109728"/>
                  </a:lnTo>
                  <a:lnTo>
                    <a:pt x="542544" y="0"/>
                  </a:lnTo>
                  <a:close/>
                </a:path>
              </a:pathLst>
            </a:custGeom>
            <a:solidFill>
              <a:srgbClr val="0C62C5"/>
            </a:solidFill>
          </p:spPr>
          <p:txBody>
            <a:bodyPr wrap="square" lIns="0" tIns="0" rIns="0" bIns="0" rtlCol="0"/>
            <a:lstStyle/>
            <a:p>
              <a:endParaRPr/>
            </a:p>
          </p:txBody>
        </p:sp>
        <p:sp>
          <p:nvSpPr>
            <p:cNvPr id="15" name="object 15"/>
            <p:cNvSpPr/>
            <p:nvPr/>
          </p:nvSpPr>
          <p:spPr>
            <a:xfrm>
              <a:off x="552450" y="5025389"/>
              <a:ext cx="652780" cy="219710"/>
            </a:xfrm>
            <a:custGeom>
              <a:avLst/>
              <a:gdLst/>
              <a:ahLst/>
              <a:cxnLst/>
              <a:rect l="l" t="t" r="r" b="b"/>
              <a:pathLst>
                <a:path w="652780" h="219710">
                  <a:moveTo>
                    <a:pt x="0" y="54864"/>
                  </a:moveTo>
                  <a:lnTo>
                    <a:pt x="542544" y="54864"/>
                  </a:lnTo>
                  <a:lnTo>
                    <a:pt x="542544" y="0"/>
                  </a:lnTo>
                  <a:lnTo>
                    <a:pt x="652272" y="109728"/>
                  </a:lnTo>
                  <a:lnTo>
                    <a:pt x="542544" y="219456"/>
                  </a:lnTo>
                  <a:lnTo>
                    <a:pt x="542544" y="164592"/>
                  </a:lnTo>
                  <a:lnTo>
                    <a:pt x="0" y="164592"/>
                  </a:lnTo>
                  <a:lnTo>
                    <a:pt x="54864" y="109728"/>
                  </a:lnTo>
                  <a:lnTo>
                    <a:pt x="0" y="54864"/>
                  </a:lnTo>
                  <a:close/>
                </a:path>
              </a:pathLst>
            </a:custGeom>
            <a:ln w="25908">
              <a:solidFill>
                <a:srgbClr val="054691"/>
              </a:solidFill>
            </a:ln>
          </p:spPr>
          <p:txBody>
            <a:bodyPr wrap="square" lIns="0" tIns="0" rIns="0" bIns="0" rtlCol="0"/>
            <a:lstStyle/>
            <a:p>
              <a:endParaRPr/>
            </a:p>
          </p:txBody>
        </p:sp>
        <p:sp>
          <p:nvSpPr>
            <p:cNvPr id="16" name="object 16"/>
            <p:cNvSpPr/>
            <p:nvPr/>
          </p:nvSpPr>
          <p:spPr>
            <a:xfrm>
              <a:off x="552450" y="5330189"/>
              <a:ext cx="652780" cy="219710"/>
            </a:xfrm>
            <a:custGeom>
              <a:avLst/>
              <a:gdLst/>
              <a:ahLst/>
              <a:cxnLst/>
              <a:rect l="l" t="t" r="r" b="b"/>
              <a:pathLst>
                <a:path w="652780" h="219710">
                  <a:moveTo>
                    <a:pt x="542544" y="0"/>
                  </a:moveTo>
                  <a:lnTo>
                    <a:pt x="542544" y="54864"/>
                  </a:lnTo>
                  <a:lnTo>
                    <a:pt x="0" y="54864"/>
                  </a:lnTo>
                  <a:lnTo>
                    <a:pt x="54864" y="109728"/>
                  </a:lnTo>
                  <a:lnTo>
                    <a:pt x="0" y="164592"/>
                  </a:lnTo>
                  <a:lnTo>
                    <a:pt x="542544" y="164592"/>
                  </a:lnTo>
                  <a:lnTo>
                    <a:pt x="542544" y="219456"/>
                  </a:lnTo>
                  <a:lnTo>
                    <a:pt x="652272" y="109728"/>
                  </a:lnTo>
                  <a:lnTo>
                    <a:pt x="542544" y="0"/>
                  </a:lnTo>
                  <a:close/>
                </a:path>
              </a:pathLst>
            </a:custGeom>
            <a:solidFill>
              <a:srgbClr val="0C62C5"/>
            </a:solidFill>
          </p:spPr>
          <p:txBody>
            <a:bodyPr wrap="square" lIns="0" tIns="0" rIns="0" bIns="0" rtlCol="0"/>
            <a:lstStyle/>
            <a:p>
              <a:endParaRPr/>
            </a:p>
          </p:txBody>
        </p:sp>
        <p:sp>
          <p:nvSpPr>
            <p:cNvPr id="17" name="object 17"/>
            <p:cNvSpPr/>
            <p:nvPr/>
          </p:nvSpPr>
          <p:spPr>
            <a:xfrm>
              <a:off x="552450" y="5330189"/>
              <a:ext cx="652780" cy="219710"/>
            </a:xfrm>
            <a:custGeom>
              <a:avLst/>
              <a:gdLst/>
              <a:ahLst/>
              <a:cxnLst/>
              <a:rect l="l" t="t" r="r" b="b"/>
              <a:pathLst>
                <a:path w="652780" h="219710">
                  <a:moveTo>
                    <a:pt x="0" y="54864"/>
                  </a:moveTo>
                  <a:lnTo>
                    <a:pt x="542544" y="54864"/>
                  </a:lnTo>
                  <a:lnTo>
                    <a:pt x="542544" y="0"/>
                  </a:lnTo>
                  <a:lnTo>
                    <a:pt x="652272" y="109728"/>
                  </a:lnTo>
                  <a:lnTo>
                    <a:pt x="542544" y="219456"/>
                  </a:lnTo>
                  <a:lnTo>
                    <a:pt x="542544" y="164592"/>
                  </a:lnTo>
                  <a:lnTo>
                    <a:pt x="0" y="164592"/>
                  </a:lnTo>
                  <a:lnTo>
                    <a:pt x="54864" y="109728"/>
                  </a:lnTo>
                  <a:lnTo>
                    <a:pt x="0" y="54864"/>
                  </a:lnTo>
                  <a:close/>
                </a:path>
              </a:pathLst>
            </a:custGeom>
            <a:ln w="25908">
              <a:solidFill>
                <a:srgbClr val="054691"/>
              </a:solidFill>
            </a:ln>
          </p:spPr>
          <p:txBody>
            <a:bodyPr wrap="square" lIns="0" tIns="0" rIns="0" bIns="0" rtlCol="0"/>
            <a:lstStyle/>
            <a:p>
              <a:endParaRPr/>
            </a:p>
          </p:txBody>
        </p:sp>
        <p:sp>
          <p:nvSpPr>
            <p:cNvPr id="18" name="object 18"/>
            <p:cNvSpPr/>
            <p:nvPr/>
          </p:nvSpPr>
          <p:spPr>
            <a:xfrm>
              <a:off x="413003" y="62484"/>
              <a:ext cx="1473708" cy="2076203"/>
            </a:xfrm>
            <a:prstGeom prst="rect">
              <a:avLst/>
            </a:prstGeom>
            <a:blipFill>
              <a:blip r:embed="rId2" cstate="print"/>
              <a:stretch>
                <a:fillRect/>
              </a:stretch>
            </a:blipFill>
          </p:spPr>
          <p:txBody>
            <a:bodyPr wrap="square" lIns="0" tIns="0" rIns="0" bIns="0" rtlCol="0"/>
            <a:lstStyle/>
            <a:p>
              <a:endParaRPr/>
            </a:p>
          </p:txBody>
        </p:sp>
        <p:sp>
          <p:nvSpPr>
            <p:cNvPr id="19" name="object 19"/>
            <p:cNvSpPr/>
            <p:nvPr/>
          </p:nvSpPr>
          <p:spPr>
            <a:xfrm>
              <a:off x="409955" y="1676400"/>
              <a:ext cx="1477010" cy="523240"/>
            </a:xfrm>
            <a:custGeom>
              <a:avLst/>
              <a:gdLst/>
              <a:ahLst/>
              <a:cxnLst/>
              <a:rect l="l" t="t" r="r" b="b"/>
              <a:pathLst>
                <a:path w="1477010" h="523239">
                  <a:moveTo>
                    <a:pt x="1476756" y="0"/>
                  </a:moveTo>
                  <a:lnTo>
                    <a:pt x="0" y="0"/>
                  </a:lnTo>
                  <a:lnTo>
                    <a:pt x="0" y="522732"/>
                  </a:lnTo>
                  <a:lnTo>
                    <a:pt x="1476756" y="522732"/>
                  </a:lnTo>
                  <a:lnTo>
                    <a:pt x="1476756" y="0"/>
                  </a:lnTo>
                  <a:close/>
                </a:path>
              </a:pathLst>
            </a:custGeom>
            <a:solidFill>
              <a:srgbClr val="007BC4"/>
            </a:solidFill>
          </p:spPr>
          <p:txBody>
            <a:bodyPr wrap="square" lIns="0" tIns="0" rIns="0" bIns="0" rtlCol="0"/>
            <a:lstStyle/>
            <a:p>
              <a:endParaRPr/>
            </a:p>
          </p:txBody>
        </p:sp>
        <p:sp>
          <p:nvSpPr>
            <p:cNvPr id="20" name="object 20"/>
            <p:cNvSpPr/>
            <p:nvPr/>
          </p:nvSpPr>
          <p:spPr>
            <a:xfrm>
              <a:off x="303276" y="1586484"/>
              <a:ext cx="1812798" cy="799338"/>
            </a:xfrm>
            <a:prstGeom prst="rect">
              <a:avLst/>
            </a:prstGeom>
            <a:blipFill>
              <a:blip r:embed="rId3" cstate="print"/>
              <a:stretch>
                <a:fillRect/>
              </a:stretch>
            </a:blipFill>
          </p:spPr>
          <p:txBody>
            <a:bodyPr wrap="square" lIns="0" tIns="0" rIns="0" bIns="0" rtlCol="0"/>
            <a:lstStyle/>
            <a:p>
              <a:endParaRPr/>
            </a:p>
          </p:txBody>
        </p:sp>
      </p:grpSp>
      <p:sp>
        <p:nvSpPr>
          <p:cNvPr id="21" name="object 21"/>
          <p:cNvSpPr txBox="1"/>
          <p:nvPr/>
        </p:nvSpPr>
        <p:spPr>
          <a:xfrm>
            <a:off x="512470" y="1697481"/>
            <a:ext cx="1270635"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Times New Roman"/>
                <a:cs typeface="Times New Roman"/>
              </a:rPr>
              <a:t>Art.</a:t>
            </a:r>
            <a:r>
              <a:rPr sz="2800" b="1" spc="-55" dirty="0">
                <a:solidFill>
                  <a:srgbClr val="FFFFFF"/>
                </a:solidFill>
                <a:latin typeface="Times New Roman"/>
                <a:cs typeface="Times New Roman"/>
              </a:rPr>
              <a:t> </a:t>
            </a:r>
            <a:r>
              <a:rPr sz="2800" b="1" spc="-5" dirty="0">
                <a:solidFill>
                  <a:srgbClr val="FFFFFF"/>
                </a:solidFill>
                <a:latin typeface="Times New Roman"/>
                <a:cs typeface="Times New Roman"/>
              </a:rPr>
              <a:t>104</a:t>
            </a:r>
            <a:endParaRPr sz="2800">
              <a:latin typeface="Times New Roman"/>
              <a:cs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527405" y="1007707"/>
            <a:ext cx="8014334" cy="2903855"/>
          </a:xfrm>
          <a:prstGeom prst="rect">
            <a:avLst/>
          </a:prstGeom>
        </p:spPr>
        <p:txBody>
          <a:bodyPr vert="horz" wrap="square" lIns="0" tIns="85090" rIns="0" bIns="0" rtlCol="0">
            <a:spAutoFit/>
          </a:bodyPr>
          <a:lstStyle/>
          <a:p>
            <a:pPr marL="355600" indent="-342900">
              <a:lnSpc>
                <a:spcPct val="100000"/>
              </a:lnSpc>
              <a:spcBef>
                <a:spcPts val="670"/>
              </a:spcBef>
              <a:buClr>
                <a:srgbClr val="002C77"/>
              </a:buClr>
              <a:buFont typeface="Wingdings"/>
              <a:buChar char=""/>
              <a:tabLst>
                <a:tab pos="354965" algn="l"/>
                <a:tab pos="355600" algn="l"/>
              </a:tabLst>
            </a:pPr>
            <a:r>
              <a:rPr sz="2400" spc="-30" dirty="0">
                <a:solidFill>
                  <a:srgbClr val="404040"/>
                </a:solidFill>
                <a:latin typeface="Arial"/>
                <a:cs typeface="Arial"/>
              </a:rPr>
              <a:t>Toevoeging </a:t>
            </a:r>
            <a:r>
              <a:rPr sz="2400" spc="-5" dirty="0">
                <a:solidFill>
                  <a:srgbClr val="404040"/>
                </a:solidFill>
                <a:latin typeface="Arial"/>
                <a:cs typeface="Arial"/>
              </a:rPr>
              <a:t>van de</a:t>
            </a:r>
            <a:r>
              <a:rPr sz="2400" spc="65" dirty="0">
                <a:solidFill>
                  <a:srgbClr val="404040"/>
                </a:solidFill>
                <a:latin typeface="Arial"/>
                <a:cs typeface="Arial"/>
              </a:rPr>
              <a:t> </a:t>
            </a:r>
            <a:r>
              <a:rPr sz="2400" spc="-5" dirty="0">
                <a:solidFill>
                  <a:srgbClr val="0C62C5"/>
                </a:solidFill>
                <a:latin typeface="Arial"/>
                <a:cs typeface="Arial"/>
              </a:rPr>
              <a:t>definities</a:t>
            </a:r>
            <a:r>
              <a:rPr sz="2400" spc="-5" dirty="0">
                <a:solidFill>
                  <a:srgbClr val="404040"/>
                </a:solidFill>
                <a:latin typeface="Arial"/>
                <a:cs typeface="Arial"/>
              </a:rPr>
              <a:t>:</a:t>
            </a:r>
            <a:endParaRPr sz="2400">
              <a:latin typeface="Arial"/>
              <a:cs typeface="Arial"/>
            </a:endParaRPr>
          </a:p>
          <a:p>
            <a:pPr marL="756285" lvl="1" indent="-287020">
              <a:lnSpc>
                <a:spcPct val="100000"/>
              </a:lnSpc>
              <a:spcBef>
                <a:spcPts val="484"/>
              </a:spcBef>
              <a:buClr>
                <a:srgbClr val="002C77"/>
              </a:buClr>
              <a:buChar char="-"/>
              <a:tabLst>
                <a:tab pos="756285" algn="l"/>
                <a:tab pos="756920" algn="l"/>
              </a:tabLst>
            </a:pPr>
            <a:r>
              <a:rPr sz="2000" dirty="0">
                <a:solidFill>
                  <a:srgbClr val="404040"/>
                </a:solidFill>
                <a:latin typeface="Arial"/>
                <a:cs typeface="Arial"/>
              </a:rPr>
              <a:t>Evacuatieplan/lijst met evacuatiewegen en moeilijk te</a:t>
            </a:r>
            <a:r>
              <a:rPr sz="2000" spc="-130" dirty="0">
                <a:solidFill>
                  <a:srgbClr val="404040"/>
                </a:solidFill>
                <a:latin typeface="Arial"/>
                <a:cs typeface="Arial"/>
              </a:rPr>
              <a:t> </a:t>
            </a:r>
            <a:r>
              <a:rPr sz="2000" dirty="0">
                <a:solidFill>
                  <a:srgbClr val="404040"/>
                </a:solidFill>
                <a:latin typeface="Arial"/>
                <a:cs typeface="Arial"/>
              </a:rPr>
              <a:t>evacueren</a:t>
            </a:r>
            <a:endParaRPr sz="2000">
              <a:latin typeface="Arial"/>
              <a:cs typeface="Arial"/>
            </a:endParaRPr>
          </a:p>
          <a:p>
            <a:pPr marL="756285">
              <a:lnSpc>
                <a:spcPct val="100000"/>
              </a:lnSpc>
            </a:pPr>
            <a:r>
              <a:rPr sz="2000" dirty="0">
                <a:solidFill>
                  <a:srgbClr val="404040"/>
                </a:solidFill>
                <a:latin typeface="Arial"/>
                <a:cs typeface="Arial"/>
              </a:rPr>
              <a:t>plaatsen</a:t>
            </a:r>
            <a:endParaRPr sz="2000">
              <a:latin typeface="Arial"/>
              <a:cs typeface="Arial"/>
            </a:endParaRPr>
          </a:p>
          <a:p>
            <a:pPr marL="756285" marR="78740" lvl="1" indent="-287020">
              <a:lnSpc>
                <a:spcPct val="100000"/>
              </a:lnSpc>
              <a:spcBef>
                <a:spcPts val="480"/>
              </a:spcBef>
              <a:buClr>
                <a:srgbClr val="002C77"/>
              </a:buClr>
              <a:buChar char="-"/>
              <a:tabLst>
                <a:tab pos="756285" algn="l"/>
                <a:tab pos="756920" algn="l"/>
              </a:tabLst>
            </a:pPr>
            <a:r>
              <a:rPr sz="2000" dirty="0">
                <a:solidFill>
                  <a:srgbClr val="404040"/>
                </a:solidFill>
                <a:latin typeface="Arial"/>
                <a:cs typeface="Arial"/>
              </a:rPr>
              <a:t>Geïsoleerde kabel of geleider afzonderlijk</a:t>
            </a:r>
            <a:r>
              <a:rPr sz="2000" spc="-155" dirty="0">
                <a:solidFill>
                  <a:srgbClr val="404040"/>
                </a:solidFill>
                <a:latin typeface="Arial"/>
                <a:cs typeface="Arial"/>
              </a:rPr>
              <a:t> </a:t>
            </a:r>
            <a:r>
              <a:rPr sz="2000" dirty="0">
                <a:solidFill>
                  <a:srgbClr val="404040"/>
                </a:solidFill>
                <a:latin typeface="Arial"/>
                <a:cs typeface="Arial"/>
              </a:rPr>
              <a:t>geplaatst/geïsoleerde  kabel of geleider in bundel of in een laag</a:t>
            </a:r>
            <a:r>
              <a:rPr sz="2000" spc="-105" dirty="0">
                <a:solidFill>
                  <a:srgbClr val="404040"/>
                </a:solidFill>
                <a:latin typeface="Arial"/>
                <a:cs typeface="Arial"/>
              </a:rPr>
              <a:t> </a:t>
            </a:r>
            <a:r>
              <a:rPr sz="2000" dirty="0">
                <a:solidFill>
                  <a:srgbClr val="404040"/>
                </a:solidFill>
                <a:latin typeface="Arial"/>
                <a:cs typeface="Arial"/>
              </a:rPr>
              <a:t>geplaatst</a:t>
            </a:r>
            <a:endParaRPr sz="2000">
              <a:latin typeface="Arial"/>
              <a:cs typeface="Arial"/>
            </a:endParaRPr>
          </a:p>
          <a:p>
            <a:pPr marL="756285" lvl="1" indent="-287020">
              <a:lnSpc>
                <a:spcPct val="100000"/>
              </a:lnSpc>
              <a:spcBef>
                <a:spcPts val="484"/>
              </a:spcBef>
              <a:buClr>
                <a:srgbClr val="002C77"/>
              </a:buClr>
              <a:buChar char="-"/>
              <a:tabLst>
                <a:tab pos="756285" algn="l"/>
                <a:tab pos="756920" algn="l"/>
              </a:tabLst>
            </a:pPr>
            <a:r>
              <a:rPr sz="2000" dirty="0">
                <a:solidFill>
                  <a:srgbClr val="404040"/>
                </a:solidFill>
                <a:latin typeface="Arial"/>
                <a:cs typeface="Arial"/>
              </a:rPr>
              <a:t>Bouwwerk/gebouw/civiele</a:t>
            </a:r>
            <a:r>
              <a:rPr sz="2000" spc="-35" dirty="0">
                <a:solidFill>
                  <a:srgbClr val="404040"/>
                </a:solidFill>
                <a:latin typeface="Arial"/>
                <a:cs typeface="Arial"/>
              </a:rPr>
              <a:t> </a:t>
            </a:r>
            <a:r>
              <a:rPr sz="2000" dirty="0">
                <a:solidFill>
                  <a:srgbClr val="404040"/>
                </a:solidFill>
                <a:latin typeface="Arial"/>
                <a:cs typeface="Arial"/>
              </a:rPr>
              <a:t>constructie</a:t>
            </a:r>
            <a:endParaRPr sz="2000">
              <a:latin typeface="Arial"/>
              <a:cs typeface="Arial"/>
            </a:endParaRPr>
          </a:p>
          <a:p>
            <a:pPr marL="756285" lvl="1" indent="-287020">
              <a:lnSpc>
                <a:spcPct val="100000"/>
              </a:lnSpc>
              <a:spcBef>
                <a:spcPts val="480"/>
              </a:spcBef>
              <a:buClr>
                <a:srgbClr val="002C77"/>
              </a:buClr>
              <a:buChar char="-"/>
              <a:tabLst>
                <a:tab pos="756285" algn="l"/>
                <a:tab pos="756920" algn="l"/>
              </a:tabLst>
            </a:pPr>
            <a:r>
              <a:rPr sz="2000" dirty="0">
                <a:solidFill>
                  <a:srgbClr val="404040"/>
                </a:solidFill>
                <a:latin typeface="Arial"/>
                <a:cs typeface="Arial"/>
              </a:rPr>
              <a:t>Compartiment/evacuatieweg</a:t>
            </a:r>
            <a:endParaRPr sz="2000">
              <a:latin typeface="Arial"/>
              <a:cs typeface="Arial"/>
            </a:endParaRPr>
          </a:p>
          <a:p>
            <a:pPr marL="469900">
              <a:lnSpc>
                <a:spcPct val="100000"/>
              </a:lnSpc>
              <a:spcBef>
                <a:spcPts val="480"/>
              </a:spcBef>
              <a:tabLst>
                <a:tab pos="756285" algn="l"/>
              </a:tabLst>
            </a:pPr>
            <a:r>
              <a:rPr sz="2000" dirty="0">
                <a:solidFill>
                  <a:srgbClr val="002C77"/>
                </a:solidFill>
                <a:latin typeface="Arial"/>
                <a:cs typeface="Arial"/>
              </a:rPr>
              <a:t>-	</a:t>
            </a:r>
            <a:r>
              <a:rPr sz="2000" dirty="0">
                <a:solidFill>
                  <a:srgbClr val="404040"/>
                </a:solidFill>
                <a:latin typeface="Arial"/>
                <a:cs typeface="Arial"/>
              </a:rPr>
              <a:t>…</a:t>
            </a:r>
            <a:endParaRPr sz="2000">
              <a:latin typeface="Arial"/>
              <a:cs typeface="Arial"/>
            </a:endParaRPr>
          </a:p>
        </p:txBody>
      </p:sp>
      <p:sp>
        <p:nvSpPr>
          <p:cNvPr id="4" name="object 4"/>
          <p:cNvSpPr/>
          <p:nvPr/>
        </p:nvSpPr>
        <p:spPr>
          <a:xfrm>
            <a:off x="2636520" y="3759708"/>
            <a:ext cx="3863339" cy="235610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984605" y="1020288"/>
            <a:ext cx="7190740" cy="2891155"/>
          </a:xfrm>
          <a:prstGeom prst="rect">
            <a:avLst/>
          </a:prstGeom>
        </p:spPr>
        <p:txBody>
          <a:bodyPr vert="horz" wrap="square" lIns="0" tIns="73025" rIns="0" bIns="0" rtlCol="0">
            <a:spAutoFit/>
          </a:bodyPr>
          <a:lstStyle/>
          <a:p>
            <a:pPr marL="299085" indent="-287020">
              <a:lnSpc>
                <a:spcPct val="100000"/>
              </a:lnSpc>
              <a:spcBef>
                <a:spcPts val="575"/>
              </a:spcBef>
              <a:buClr>
                <a:srgbClr val="002C77"/>
              </a:buClr>
              <a:buChar char="-"/>
              <a:tabLst>
                <a:tab pos="299085" algn="l"/>
                <a:tab pos="299720" algn="l"/>
              </a:tabLst>
            </a:pPr>
            <a:r>
              <a:rPr sz="2000" spc="-5" dirty="0">
                <a:solidFill>
                  <a:srgbClr val="404040"/>
                </a:solidFill>
                <a:latin typeface="Arial"/>
                <a:cs typeface="Arial"/>
              </a:rPr>
              <a:t>Verbruiker/installatie/voeding/veiligheidsbron</a:t>
            </a:r>
            <a:endParaRPr sz="2000">
              <a:latin typeface="Arial"/>
              <a:cs typeface="Arial"/>
            </a:endParaRPr>
          </a:p>
          <a:p>
            <a:pPr marL="299085" indent="-287020">
              <a:lnSpc>
                <a:spcPct val="100000"/>
              </a:lnSpc>
              <a:spcBef>
                <a:spcPts val="480"/>
              </a:spcBef>
              <a:buClr>
                <a:srgbClr val="002C77"/>
              </a:buClr>
              <a:buChar char="-"/>
              <a:tabLst>
                <a:tab pos="299085" algn="l"/>
                <a:tab pos="299720" algn="l"/>
              </a:tabLst>
            </a:pPr>
            <a:r>
              <a:rPr sz="2000" spc="-5" dirty="0">
                <a:solidFill>
                  <a:srgbClr val="404040"/>
                </a:solidFill>
                <a:latin typeface="Arial"/>
                <a:cs typeface="Arial"/>
              </a:rPr>
              <a:t>Verbruiker/kritische</a:t>
            </a:r>
            <a:r>
              <a:rPr sz="2000" spc="-50" dirty="0">
                <a:solidFill>
                  <a:srgbClr val="404040"/>
                </a:solidFill>
                <a:latin typeface="Arial"/>
                <a:cs typeface="Arial"/>
              </a:rPr>
              <a:t> </a:t>
            </a:r>
            <a:r>
              <a:rPr sz="2000" dirty="0">
                <a:solidFill>
                  <a:srgbClr val="404040"/>
                </a:solidFill>
                <a:latin typeface="Arial"/>
                <a:cs typeface="Arial"/>
              </a:rPr>
              <a:t>installatie</a:t>
            </a:r>
            <a:endParaRPr sz="2000">
              <a:latin typeface="Arial"/>
              <a:cs typeface="Arial"/>
            </a:endParaRPr>
          </a:p>
          <a:p>
            <a:pPr marL="299085" indent="-287020">
              <a:lnSpc>
                <a:spcPct val="100000"/>
              </a:lnSpc>
              <a:spcBef>
                <a:spcPts val="484"/>
              </a:spcBef>
              <a:buClr>
                <a:srgbClr val="002C77"/>
              </a:buClr>
              <a:buChar char="-"/>
              <a:tabLst>
                <a:tab pos="299085" algn="l"/>
                <a:tab pos="299720" algn="l"/>
              </a:tabLst>
            </a:pPr>
            <a:r>
              <a:rPr sz="2000" spc="-5" dirty="0">
                <a:solidFill>
                  <a:srgbClr val="404040"/>
                </a:solidFill>
                <a:latin typeface="Arial"/>
                <a:cs typeface="Arial"/>
              </a:rPr>
              <a:t>Vervangingsbron/normale</a:t>
            </a:r>
            <a:r>
              <a:rPr sz="2000" spc="-45" dirty="0">
                <a:solidFill>
                  <a:srgbClr val="404040"/>
                </a:solidFill>
                <a:latin typeface="Arial"/>
                <a:cs typeface="Arial"/>
              </a:rPr>
              <a:t> </a:t>
            </a:r>
            <a:r>
              <a:rPr sz="2000" dirty="0">
                <a:solidFill>
                  <a:srgbClr val="404040"/>
                </a:solidFill>
                <a:latin typeface="Arial"/>
                <a:cs typeface="Arial"/>
              </a:rPr>
              <a:t>bron</a:t>
            </a:r>
            <a:endParaRPr sz="2000">
              <a:latin typeface="Arial"/>
              <a:cs typeface="Arial"/>
            </a:endParaRPr>
          </a:p>
          <a:p>
            <a:pPr marL="299085" indent="-287020">
              <a:lnSpc>
                <a:spcPct val="100000"/>
              </a:lnSpc>
              <a:spcBef>
                <a:spcPts val="480"/>
              </a:spcBef>
              <a:buClr>
                <a:srgbClr val="002C77"/>
              </a:buClr>
              <a:buChar char="-"/>
              <a:tabLst>
                <a:tab pos="299085" algn="l"/>
                <a:tab pos="299720" algn="l"/>
              </a:tabLst>
            </a:pPr>
            <a:r>
              <a:rPr sz="2000" spc="-10" dirty="0">
                <a:solidFill>
                  <a:srgbClr val="404040"/>
                </a:solidFill>
                <a:latin typeface="Arial"/>
                <a:cs typeface="Arial"/>
              </a:rPr>
              <a:t>Verbruiker </a:t>
            </a:r>
            <a:r>
              <a:rPr sz="2000" dirty="0">
                <a:solidFill>
                  <a:srgbClr val="404040"/>
                </a:solidFill>
                <a:latin typeface="Arial"/>
                <a:cs typeface="Arial"/>
              </a:rPr>
              <a:t>met positieve</a:t>
            </a:r>
            <a:r>
              <a:rPr sz="2000" spc="-90" dirty="0">
                <a:solidFill>
                  <a:srgbClr val="404040"/>
                </a:solidFill>
                <a:latin typeface="Arial"/>
                <a:cs typeface="Arial"/>
              </a:rPr>
              <a:t> </a:t>
            </a:r>
            <a:r>
              <a:rPr sz="2000" dirty="0">
                <a:solidFill>
                  <a:srgbClr val="404040"/>
                </a:solidFill>
                <a:latin typeface="Arial"/>
                <a:cs typeface="Arial"/>
              </a:rPr>
              <a:t>veiligheid</a:t>
            </a:r>
            <a:endParaRPr sz="2000">
              <a:latin typeface="Arial"/>
              <a:cs typeface="Arial"/>
            </a:endParaRPr>
          </a:p>
          <a:p>
            <a:pPr marL="299085" marR="514350" indent="-287020">
              <a:lnSpc>
                <a:spcPct val="100000"/>
              </a:lnSpc>
              <a:spcBef>
                <a:spcPts val="480"/>
              </a:spcBef>
              <a:buClr>
                <a:srgbClr val="002C77"/>
              </a:buClr>
              <a:buChar char="-"/>
              <a:tabLst>
                <a:tab pos="299085" algn="l"/>
                <a:tab pos="299720" algn="l"/>
              </a:tabLst>
            </a:pPr>
            <a:r>
              <a:rPr sz="2000" dirty="0">
                <a:solidFill>
                  <a:srgbClr val="404040"/>
                </a:solidFill>
                <a:latin typeface="Arial"/>
                <a:cs typeface="Arial"/>
              </a:rPr>
              <a:t>Elementaire </a:t>
            </a:r>
            <a:r>
              <a:rPr sz="2000" spc="-5" dirty="0">
                <a:solidFill>
                  <a:srgbClr val="404040"/>
                </a:solidFill>
                <a:latin typeface="Arial"/>
                <a:cs typeface="Arial"/>
              </a:rPr>
              <a:t>stroombaan/veiligheidsstroombaan/kritische  </a:t>
            </a:r>
            <a:r>
              <a:rPr sz="2000" dirty="0">
                <a:solidFill>
                  <a:srgbClr val="404040"/>
                </a:solidFill>
                <a:latin typeface="Arial"/>
                <a:cs typeface="Arial"/>
              </a:rPr>
              <a:t>stroombaan</a:t>
            </a:r>
            <a:endParaRPr sz="2000">
              <a:latin typeface="Arial"/>
              <a:cs typeface="Arial"/>
            </a:endParaRPr>
          </a:p>
          <a:p>
            <a:pPr marL="299085" indent="-287020">
              <a:lnSpc>
                <a:spcPct val="100000"/>
              </a:lnSpc>
              <a:spcBef>
                <a:spcPts val="480"/>
              </a:spcBef>
              <a:buClr>
                <a:srgbClr val="002C77"/>
              </a:buClr>
              <a:buChar char="-"/>
              <a:tabLst>
                <a:tab pos="299085" algn="l"/>
                <a:tab pos="299720" algn="l"/>
              </a:tabLst>
            </a:pPr>
            <a:r>
              <a:rPr sz="2000" dirty="0">
                <a:solidFill>
                  <a:srgbClr val="404040"/>
                </a:solidFill>
                <a:latin typeface="Arial"/>
                <a:cs typeface="Arial"/>
              </a:rPr>
              <a:t>Plan van veiligheidsinstallaties - plan </a:t>
            </a:r>
            <a:r>
              <a:rPr sz="2000" spc="-5" dirty="0">
                <a:solidFill>
                  <a:srgbClr val="404040"/>
                </a:solidFill>
                <a:latin typeface="Arial"/>
                <a:cs typeface="Arial"/>
              </a:rPr>
              <a:t>van </a:t>
            </a:r>
            <a:r>
              <a:rPr sz="2000" dirty="0">
                <a:solidFill>
                  <a:srgbClr val="404040"/>
                </a:solidFill>
                <a:latin typeface="Arial"/>
                <a:cs typeface="Arial"/>
              </a:rPr>
              <a:t>kritische</a:t>
            </a:r>
            <a:r>
              <a:rPr sz="2000" spc="-114" dirty="0">
                <a:solidFill>
                  <a:srgbClr val="404040"/>
                </a:solidFill>
                <a:latin typeface="Arial"/>
                <a:cs typeface="Arial"/>
              </a:rPr>
              <a:t> </a:t>
            </a:r>
            <a:r>
              <a:rPr sz="2000" dirty="0">
                <a:solidFill>
                  <a:srgbClr val="404040"/>
                </a:solidFill>
                <a:latin typeface="Arial"/>
                <a:cs typeface="Arial"/>
              </a:rPr>
              <a:t>installaties</a:t>
            </a:r>
            <a:endParaRPr sz="2000">
              <a:latin typeface="Arial"/>
              <a:cs typeface="Arial"/>
            </a:endParaRPr>
          </a:p>
          <a:p>
            <a:pPr marL="299085" indent="-287020">
              <a:lnSpc>
                <a:spcPct val="100000"/>
              </a:lnSpc>
              <a:spcBef>
                <a:spcPts val="480"/>
              </a:spcBef>
              <a:buClr>
                <a:srgbClr val="002C77"/>
              </a:buClr>
              <a:buChar char="-"/>
              <a:tabLst>
                <a:tab pos="299085" algn="l"/>
                <a:tab pos="299720" algn="l"/>
              </a:tabLst>
            </a:pPr>
            <a:r>
              <a:rPr sz="2000" dirty="0">
                <a:solidFill>
                  <a:srgbClr val="404040"/>
                </a:solidFill>
                <a:latin typeface="Arial"/>
                <a:cs typeface="Arial"/>
              </a:rPr>
              <a:t>Lijst </a:t>
            </a:r>
            <a:r>
              <a:rPr sz="2000" spc="-5" dirty="0">
                <a:solidFill>
                  <a:srgbClr val="404040"/>
                </a:solidFill>
                <a:latin typeface="Arial"/>
                <a:cs typeface="Arial"/>
              </a:rPr>
              <a:t>van </a:t>
            </a:r>
            <a:r>
              <a:rPr sz="2000" dirty="0">
                <a:solidFill>
                  <a:srgbClr val="404040"/>
                </a:solidFill>
                <a:latin typeface="Arial"/>
                <a:cs typeface="Arial"/>
              </a:rPr>
              <a:t>veiligheids- en/of kritische</a:t>
            </a:r>
            <a:r>
              <a:rPr sz="2000" spc="-95" dirty="0">
                <a:solidFill>
                  <a:srgbClr val="404040"/>
                </a:solidFill>
                <a:latin typeface="Arial"/>
                <a:cs typeface="Arial"/>
              </a:rPr>
              <a:t> </a:t>
            </a:r>
            <a:r>
              <a:rPr sz="2000" dirty="0">
                <a:solidFill>
                  <a:srgbClr val="404040"/>
                </a:solidFill>
                <a:latin typeface="Arial"/>
                <a:cs typeface="Arial"/>
              </a:rPr>
              <a:t>installaties</a:t>
            </a:r>
            <a:endParaRPr sz="2000">
              <a:latin typeface="Arial"/>
              <a:cs typeface="Arial"/>
            </a:endParaRPr>
          </a:p>
        </p:txBody>
      </p:sp>
      <p:sp>
        <p:nvSpPr>
          <p:cNvPr id="4" name="object 4"/>
          <p:cNvSpPr/>
          <p:nvPr/>
        </p:nvSpPr>
        <p:spPr>
          <a:xfrm>
            <a:off x="2636520" y="4191000"/>
            <a:ext cx="3863339" cy="235610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02208" y="1612391"/>
            <a:ext cx="2421636" cy="181813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067936" y="313436"/>
            <a:ext cx="1029335" cy="330835"/>
          </a:xfrm>
          <a:prstGeom prst="rect">
            <a:avLst/>
          </a:prstGeom>
        </p:spPr>
        <p:txBody>
          <a:bodyPr vert="horz" wrap="square" lIns="0" tIns="12700" rIns="0" bIns="0" rtlCol="0">
            <a:spAutoFit/>
          </a:bodyPr>
          <a:lstStyle/>
          <a:p>
            <a:pPr marL="12700">
              <a:lnSpc>
                <a:spcPct val="100000"/>
              </a:lnSpc>
              <a:spcBef>
                <a:spcPts val="100"/>
              </a:spcBef>
            </a:pPr>
            <a:r>
              <a:rPr sz="2000" u="none" dirty="0"/>
              <a:t>Definit</a:t>
            </a:r>
            <a:r>
              <a:rPr sz="2000" u="none" spc="-10" dirty="0"/>
              <a:t>i</a:t>
            </a:r>
            <a:r>
              <a:rPr sz="2000" u="none" dirty="0"/>
              <a:t>e</a:t>
            </a:r>
            <a:endParaRPr sz="2000"/>
          </a:p>
        </p:txBody>
      </p:sp>
      <p:sp>
        <p:nvSpPr>
          <p:cNvPr id="4" name="object 4"/>
          <p:cNvSpPr txBox="1"/>
          <p:nvPr/>
        </p:nvSpPr>
        <p:spPr>
          <a:xfrm>
            <a:off x="383819" y="725551"/>
            <a:ext cx="4991735" cy="830580"/>
          </a:xfrm>
          <a:prstGeom prst="rect">
            <a:avLst/>
          </a:prstGeom>
          <a:solidFill>
            <a:srgbClr val="DDD9C3"/>
          </a:solidFill>
          <a:ln w="12700">
            <a:solidFill>
              <a:srgbClr val="000000"/>
            </a:solidFill>
          </a:ln>
        </p:spPr>
        <p:txBody>
          <a:bodyPr vert="horz" wrap="square" lIns="0" tIns="28575" rIns="0" bIns="0" rtlCol="0">
            <a:spAutoFit/>
          </a:bodyPr>
          <a:lstStyle/>
          <a:p>
            <a:pPr marL="68580">
              <a:lnSpc>
                <a:spcPct val="100000"/>
              </a:lnSpc>
              <a:spcBef>
                <a:spcPts val="225"/>
              </a:spcBef>
            </a:pPr>
            <a:r>
              <a:rPr sz="1800" b="1" spc="-5" dirty="0">
                <a:latin typeface="Arial"/>
                <a:cs typeface="Arial"/>
              </a:rPr>
              <a:t>Veiligheidsinstallatie:</a:t>
            </a:r>
            <a:endParaRPr sz="1800">
              <a:latin typeface="Arial"/>
              <a:cs typeface="Arial"/>
            </a:endParaRPr>
          </a:p>
          <a:p>
            <a:pPr marL="68580" marR="742950">
              <a:lnSpc>
                <a:spcPct val="100000"/>
              </a:lnSpc>
              <a:spcBef>
                <a:spcPts val="5"/>
              </a:spcBef>
            </a:pPr>
            <a:r>
              <a:rPr sz="1600" spc="-5" dirty="0">
                <a:latin typeface="Arial"/>
                <a:cs typeface="Arial"/>
              </a:rPr>
              <a:t>elektrische installatie samengesteld uit de  veiligheidsvoeding en de</a:t>
            </a:r>
            <a:r>
              <a:rPr sz="1600" spc="25" dirty="0">
                <a:latin typeface="Arial"/>
                <a:cs typeface="Arial"/>
              </a:rPr>
              <a:t> </a:t>
            </a:r>
            <a:r>
              <a:rPr sz="1600" spc="-10" dirty="0">
                <a:latin typeface="Arial"/>
                <a:cs typeface="Arial"/>
              </a:rPr>
              <a:t>veiligheidsverbruiker.</a:t>
            </a:r>
            <a:endParaRPr sz="1600">
              <a:latin typeface="Arial"/>
              <a:cs typeface="Arial"/>
            </a:endParaRPr>
          </a:p>
        </p:txBody>
      </p:sp>
      <p:sp>
        <p:nvSpPr>
          <p:cNvPr id="5" name="object 5"/>
          <p:cNvSpPr txBox="1"/>
          <p:nvPr/>
        </p:nvSpPr>
        <p:spPr>
          <a:xfrm>
            <a:off x="8260460" y="177800"/>
            <a:ext cx="579120" cy="45275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Boek</a:t>
            </a:r>
            <a:r>
              <a:rPr sz="1400" spc="-80" dirty="0">
                <a:latin typeface="Arial"/>
                <a:cs typeface="Arial"/>
              </a:rPr>
              <a:t> </a:t>
            </a:r>
            <a:r>
              <a:rPr sz="1400" dirty="0">
                <a:latin typeface="Arial"/>
                <a:cs typeface="Arial"/>
              </a:rPr>
              <a:t>1</a:t>
            </a:r>
            <a:endParaRPr sz="1400">
              <a:latin typeface="Arial"/>
              <a:cs typeface="Arial"/>
            </a:endParaRPr>
          </a:p>
          <a:p>
            <a:pPr marL="64135">
              <a:lnSpc>
                <a:spcPct val="100000"/>
              </a:lnSpc>
            </a:pPr>
            <a:r>
              <a:rPr sz="1400" dirty="0">
                <a:latin typeface="Arial"/>
                <a:cs typeface="Arial"/>
              </a:rPr>
              <a:t>2.2.3.</a:t>
            </a:r>
            <a:endParaRPr sz="1400">
              <a:latin typeface="Arial"/>
              <a:cs typeface="Arial"/>
            </a:endParaRPr>
          </a:p>
        </p:txBody>
      </p:sp>
      <p:sp>
        <p:nvSpPr>
          <p:cNvPr id="6" name="object 6"/>
          <p:cNvSpPr txBox="1"/>
          <p:nvPr/>
        </p:nvSpPr>
        <p:spPr>
          <a:xfrm>
            <a:off x="400748" y="3541776"/>
            <a:ext cx="4902200" cy="1043940"/>
          </a:xfrm>
          <a:prstGeom prst="rect">
            <a:avLst/>
          </a:prstGeom>
          <a:solidFill>
            <a:srgbClr val="DDD9C3"/>
          </a:solidFill>
          <a:ln w="12700">
            <a:solidFill>
              <a:srgbClr val="000000"/>
            </a:solidFill>
          </a:ln>
        </p:spPr>
        <p:txBody>
          <a:bodyPr vert="horz" wrap="square" lIns="0" tIns="29845" rIns="0" bIns="0" rtlCol="0">
            <a:spAutoFit/>
          </a:bodyPr>
          <a:lstStyle/>
          <a:p>
            <a:pPr marL="68580">
              <a:lnSpc>
                <a:spcPct val="100000"/>
              </a:lnSpc>
              <a:spcBef>
                <a:spcPts val="235"/>
              </a:spcBef>
            </a:pPr>
            <a:r>
              <a:rPr sz="1600" b="1" spc="-5" dirty="0">
                <a:latin typeface="Arial"/>
                <a:cs typeface="Arial"/>
              </a:rPr>
              <a:t>Kritische</a:t>
            </a:r>
            <a:r>
              <a:rPr sz="1600" b="1" spc="10" dirty="0">
                <a:latin typeface="Arial"/>
                <a:cs typeface="Arial"/>
              </a:rPr>
              <a:t> </a:t>
            </a:r>
            <a:r>
              <a:rPr sz="1600" b="1" spc="-5" dirty="0">
                <a:latin typeface="Arial"/>
                <a:cs typeface="Arial"/>
              </a:rPr>
              <a:t>installatie:</a:t>
            </a:r>
            <a:endParaRPr sz="1600">
              <a:latin typeface="Arial"/>
              <a:cs typeface="Arial"/>
            </a:endParaRPr>
          </a:p>
          <a:p>
            <a:pPr marL="68580" marR="278765">
              <a:lnSpc>
                <a:spcPct val="100000"/>
              </a:lnSpc>
            </a:pPr>
            <a:r>
              <a:rPr sz="1600" spc="-5" dirty="0">
                <a:latin typeface="Arial"/>
                <a:cs typeface="Arial"/>
              </a:rPr>
              <a:t>elektrische installatie samengesteld uit de kritische  </a:t>
            </a:r>
            <a:r>
              <a:rPr sz="1600" spc="-15" dirty="0">
                <a:latin typeface="Arial"/>
                <a:cs typeface="Arial"/>
              </a:rPr>
              <a:t>verbruiker, </a:t>
            </a:r>
            <a:r>
              <a:rPr sz="1600" spc="-5" dirty="0">
                <a:latin typeface="Arial"/>
                <a:cs typeface="Arial"/>
              </a:rPr>
              <a:t>zijn stroombaan en zijn eventuele  vervangingsbron.</a:t>
            </a:r>
            <a:endParaRPr sz="1600">
              <a:latin typeface="Arial"/>
              <a:cs typeface="Arial"/>
            </a:endParaRPr>
          </a:p>
        </p:txBody>
      </p:sp>
      <p:grpSp>
        <p:nvGrpSpPr>
          <p:cNvPr id="7" name="object 7"/>
          <p:cNvGrpSpPr/>
          <p:nvPr/>
        </p:nvGrpSpPr>
        <p:grpSpPr>
          <a:xfrm>
            <a:off x="920496" y="383692"/>
            <a:ext cx="8194675" cy="6149975"/>
            <a:chOff x="920496" y="383692"/>
            <a:chExt cx="8194675" cy="6149975"/>
          </a:xfrm>
        </p:grpSpPr>
        <p:sp>
          <p:nvSpPr>
            <p:cNvPr id="8" name="object 8"/>
            <p:cNvSpPr/>
            <p:nvPr/>
          </p:nvSpPr>
          <p:spPr>
            <a:xfrm>
              <a:off x="920496" y="4695443"/>
              <a:ext cx="3270504" cy="183794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4649189" y="397027"/>
              <a:ext cx="4452620" cy="3289300"/>
            </a:xfrm>
            <a:custGeom>
              <a:avLst/>
              <a:gdLst/>
              <a:ahLst/>
              <a:cxnLst/>
              <a:rect l="l" t="t" r="r" b="b"/>
              <a:pathLst>
                <a:path w="4452620" h="3289300">
                  <a:moveTo>
                    <a:pt x="2226202" y="1323486"/>
                  </a:moveTo>
                  <a:lnTo>
                    <a:pt x="2226202" y="1684452"/>
                  </a:lnTo>
                </a:path>
                <a:path w="4452620" h="3289300">
                  <a:moveTo>
                    <a:pt x="2527014" y="300776"/>
                  </a:moveTo>
                  <a:lnTo>
                    <a:pt x="2523077" y="251984"/>
                  </a:lnTo>
                  <a:lnTo>
                    <a:pt x="2511680" y="205699"/>
                  </a:lnTo>
                  <a:lnTo>
                    <a:pt x="2493442" y="162543"/>
                  </a:lnTo>
                  <a:lnTo>
                    <a:pt x="2468981" y="123132"/>
                  </a:lnTo>
                  <a:lnTo>
                    <a:pt x="2438916" y="88087"/>
                  </a:lnTo>
                  <a:lnTo>
                    <a:pt x="2403867" y="58026"/>
                  </a:lnTo>
                  <a:lnTo>
                    <a:pt x="2364452" y="33568"/>
                  </a:lnTo>
                  <a:lnTo>
                    <a:pt x="2321290" y="15331"/>
                  </a:lnTo>
                  <a:lnTo>
                    <a:pt x="2275001" y="3936"/>
                  </a:lnTo>
                  <a:lnTo>
                    <a:pt x="2226202" y="0"/>
                  </a:lnTo>
                  <a:lnTo>
                    <a:pt x="2177404" y="3936"/>
                  </a:lnTo>
                  <a:lnTo>
                    <a:pt x="2131114" y="15331"/>
                  </a:lnTo>
                  <a:lnTo>
                    <a:pt x="2087952" y="33568"/>
                  </a:lnTo>
                  <a:lnTo>
                    <a:pt x="2048537" y="58026"/>
                  </a:lnTo>
                  <a:lnTo>
                    <a:pt x="2013488" y="88087"/>
                  </a:lnTo>
                  <a:lnTo>
                    <a:pt x="1983423" y="123132"/>
                  </a:lnTo>
                  <a:lnTo>
                    <a:pt x="1958962" y="162543"/>
                  </a:lnTo>
                  <a:lnTo>
                    <a:pt x="1940724" y="205699"/>
                  </a:lnTo>
                  <a:lnTo>
                    <a:pt x="1929327" y="251984"/>
                  </a:lnTo>
                  <a:lnTo>
                    <a:pt x="1925390" y="300776"/>
                  </a:lnTo>
                  <a:lnTo>
                    <a:pt x="1929327" y="349569"/>
                  </a:lnTo>
                  <a:lnTo>
                    <a:pt x="1940724" y="395853"/>
                  </a:lnTo>
                  <a:lnTo>
                    <a:pt x="1958962" y="439010"/>
                  </a:lnTo>
                  <a:lnTo>
                    <a:pt x="1983423" y="478421"/>
                  </a:lnTo>
                  <a:lnTo>
                    <a:pt x="2013488" y="513466"/>
                  </a:lnTo>
                  <a:lnTo>
                    <a:pt x="2048537" y="543527"/>
                  </a:lnTo>
                  <a:lnTo>
                    <a:pt x="2087952" y="567985"/>
                  </a:lnTo>
                  <a:lnTo>
                    <a:pt x="2131114" y="586222"/>
                  </a:lnTo>
                  <a:lnTo>
                    <a:pt x="2177404" y="597617"/>
                  </a:lnTo>
                  <a:lnTo>
                    <a:pt x="2226202" y="601553"/>
                  </a:lnTo>
                  <a:lnTo>
                    <a:pt x="2275001" y="597617"/>
                  </a:lnTo>
                  <a:lnTo>
                    <a:pt x="2321290" y="586222"/>
                  </a:lnTo>
                  <a:lnTo>
                    <a:pt x="2364452" y="567985"/>
                  </a:lnTo>
                  <a:lnTo>
                    <a:pt x="2403867" y="543527"/>
                  </a:lnTo>
                  <a:lnTo>
                    <a:pt x="2438916" y="513466"/>
                  </a:lnTo>
                  <a:lnTo>
                    <a:pt x="2468981" y="478421"/>
                  </a:lnTo>
                  <a:lnTo>
                    <a:pt x="2493442" y="439010"/>
                  </a:lnTo>
                  <a:lnTo>
                    <a:pt x="2511680" y="395853"/>
                  </a:lnTo>
                  <a:lnTo>
                    <a:pt x="2523077" y="349569"/>
                  </a:lnTo>
                  <a:lnTo>
                    <a:pt x="2527014" y="300776"/>
                  </a:lnTo>
                  <a:close/>
                </a:path>
                <a:path w="4452620" h="3289300">
                  <a:moveTo>
                    <a:pt x="2226202" y="601553"/>
                  </a:moveTo>
                  <a:lnTo>
                    <a:pt x="2226202" y="962519"/>
                  </a:lnTo>
                </a:path>
                <a:path w="4452620" h="3289300">
                  <a:moveTo>
                    <a:pt x="2286398" y="962519"/>
                  </a:moveTo>
                  <a:lnTo>
                    <a:pt x="2166006" y="962519"/>
                  </a:lnTo>
                </a:path>
                <a:path w="4452620" h="3289300">
                  <a:moveTo>
                    <a:pt x="2166006" y="782036"/>
                  </a:moveTo>
                  <a:lnTo>
                    <a:pt x="2286398" y="902415"/>
                  </a:lnTo>
                </a:path>
                <a:path w="4452620" h="3289300">
                  <a:moveTo>
                    <a:pt x="2286398" y="782036"/>
                  </a:moveTo>
                  <a:lnTo>
                    <a:pt x="2166006" y="902415"/>
                  </a:lnTo>
                </a:path>
                <a:path w="4452620" h="3289300">
                  <a:moveTo>
                    <a:pt x="2226202" y="1323486"/>
                  </a:moveTo>
                  <a:lnTo>
                    <a:pt x="2045698" y="962519"/>
                  </a:lnTo>
                </a:path>
                <a:path w="4452620" h="3289300">
                  <a:moveTo>
                    <a:pt x="0" y="1684452"/>
                  </a:moveTo>
                  <a:lnTo>
                    <a:pt x="4452362" y="1684452"/>
                  </a:lnTo>
                </a:path>
                <a:path w="4452620" h="3289300">
                  <a:moveTo>
                    <a:pt x="541512" y="1684452"/>
                  </a:moveTo>
                  <a:lnTo>
                    <a:pt x="541512" y="2045418"/>
                  </a:lnTo>
                </a:path>
                <a:path w="4452620" h="3289300">
                  <a:moveTo>
                    <a:pt x="601674" y="2045418"/>
                  </a:moveTo>
                  <a:lnTo>
                    <a:pt x="481341" y="2045418"/>
                  </a:lnTo>
                </a:path>
                <a:path w="4452620" h="3289300">
                  <a:moveTo>
                    <a:pt x="481341" y="1864935"/>
                  </a:moveTo>
                  <a:lnTo>
                    <a:pt x="601674" y="1985229"/>
                  </a:lnTo>
                </a:path>
                <a:path w="4452620" h="3289300">
                  <a:moveTo>
                    <a:pt x="601674" y="1864935"/>
                  </a:moveTo>
                  <a:lnTo>
                    <a:pt x="481341" y="1985229"/>
                  </a:lnTo>
                </a:path>
                <a:path w="4452620" h="3289300">
                  <a:moveTo>
                    <a:pt x="541512" y="2406384"/>
                  </a:moveTo>
                  <a:lnTo>
                    <a:pt x="541512" y="2767359"/>
                  </a:lnTo>
                </a:path>
                <a:path w="4452620" h="3289300">
                  <a:moveTo>
                    <a:pt x="541512" y="2406384"/>
                  </a:moveTo>
                  <a:lnTo>
                    <a:pt x="361008" y="2045418"/>
                  </a:lnTo>
                </a:path>
                <a:path w="4452620" h="3289300">
                  <a:moveTo>
                    <a:pt x="1383878" y="1684452"/>
                  </a:moveTo>
                  <a:lnTo>
                    <a:pt x="1383878" y="2045418"/>
                  </a:lnTo>
                </a:path>
                <a:path w="4452620" h="3289300">
                  <a:moveTo>
                    <a:pt x="1443990" y="2045418"/>
                  </a:moveTo>
                  <a:lnTo>
                    <a:pt x="1323682" y="2045418"/>
                  </a:lnTo>
                </a:path>
                <a:path w="4452620" h="3289300">
                  <a:moveTo>
                    <a:pt x="1323682" y="1864935"/>
                  </a:moveTo>
                  <a:lnTo>
                    <a:pt x="1443990" y="1985229"/>
                  </a:lnTo>
                </a:path>
                <a:path w="4452620" h="3289300">
                  <a:moveTo>
                    <a:pt x="1443990" y="1864935"/>
                  </a:moveTo>
                  <a:lnTo>
                    <a:pt x="1323682" y="1985229"/>
                  </a:lnTo>
                </a:path>
                <a:path w="4452620" h="3289300">
                  <a:moveTo>
                    <a:pt x="1383878" y="2406384"/>
                  </a:moveTo>
                  <a:lnTo>
                    <a:pt x="1383878" y="2767359"/>
                  </a:lnTo>
                </a:path>
                <a:path w="4452620" h="3289300">
                  <a:moveTo>
                    <a:pt x="1383878" y="2406384"/>
                  </a:moveTo>
                  <a:lnTo>
                    <a:pt x="1203374" y="2045418"/>
                  </a:lnTo>
                </a:path>
                <a:path w="4452620" h="3289300">
                  <a:moveTo>
                    <a:pt x="3068526" y="1684452"/>
                  </a:moveTo>
                  <a:lnTo>
                    <a:pt x="3068526" y="2045418"/>
                  </a:lnTo>
                </a:path>
                <a:path w="4452620" h="3289300">
                  <a:moveTo>
                    <a:pt x="3128722" y="2045418"/>
                  </a:moveTo>
                  <a:lnTo>
                    <a:pt x="3008415" y="2045418"/>
                  </a:lnTo>
                </a:path>
                <a:path w="4452620" h="3289300">
                  <a:moveTo>
                    <a:pt x="3008415" y="1864935"/>
                  </a:moveTo>
                  <a:lnTo>
                    <a:pt x="3128722" y="1985229"/>
                  </a:lnTo>
                </a:path>
                <a:path w="4452620" h="3289300">
                  <a:moveTo>
                    <a:pt x="3128722" y="1864935"/>
                  </a:moveTo>
                  <a:lnTo>
                    <a:pt x="3008415" y="1985229"/>
                  </a:lnTo>
                </a:path>
                <a:path w="4452620" h="3289300">
                  <a:moveTo>
                    <a:pt x="3068526" y="2406384"/>
                  </a:moveTo>
                  <a:lnTo>
                    <a:pt x="3068526" y="2767359"/>
                  </a:lnTo>
                </a:path>
                <a:path w="4452620" h="3289300">
                  <a:moveTo>
                    <a:pt x="3068526" y="2406384"/>
                  </a:moveTo>
                  <a:lnTo>
                    <a:pt x="2888022" y="2045418"/>
                  </a:lnTo>
                </a:path>
                <a:path w="4452620" h="3289300">
                  <a:moveTo>
                    <a:pt x="3910850" y="1684452"/>
                  </a:moveTo>
                  <a:lnTo>
                    <a:pt x="3910850" y="2045418"/>
                  </a:lnTo>
                </a:path>
                <a:path w="4452620" h="3289300">
                  <a:moveTo>
                    <a:pt x="3971046" y="2045418"/>
                  </a:moveTo>
                  <a:lnTo>
                    <a:pt x="3850739" y="2045418"/>
                  </a:lnTo>
                </a:path>
                <a:path w="4452620" h="3289300">
                  <a:moveTo>
                    <a:pt x="3850739" y="1864935"/>
                  </a:moveTo>
                  <a:lnTo>
                    <a:pt x="3971046" y="1985229"/>
                  </a:lnTo>
                </a:path>
                <a:path w="4452620" h="3289300">
                  <a:moveTo>
                    <a:pt x="3971046" y="1864935"/>
                  </a:moveTo>
                  <a:lnTo>
                    <a:pt x="3850739" y="1985229"/>
                  </a:lnTo>
                </a:path>
                <a:path w="4452620" h="3289300">
                  <a:moveTo>
                    <a:pt x="3910850" y="2406384"/>
                  </a:moveTo>
                  <a:lnTo>
                    <a:pt x="3910850" y="3288740"/>
                  </a:lnTo>
                </a:path>
                <a:path w="4452620" h="3289300">
                  <a:moveTo>
                    <a:pt x="3910850" y="2406384"/>
                  </a:moveTo>
                  <a:lnTo>
                    <a:pt x="3730431" y="2045418"/>
                  </a:lnTo>
                </a:path>
              </a:pathLst>
            </a:custGeom>
            <a:ln w="26488">
              <a:solidFill>
                <a:srgbClr val="000000"/>
              </a:solidFill>
            </a:ln>
          </p:spPr>
          <p:txBody>
            <a:bodyPr wrap="square" lIns="0" tIns="0" rIns="0" bIns="0" rtlCol="0"/>
            <a:lstStyle/>
            <a:p>
              <a:endParaRPr/>
            </a:p>
          </p:txBody>
        </p:sp>
      </p:grpSp>
      <p:sp>
        <p:nvSpPr>
          <p:cNvPr id="10" name="object 10"/>
          <p:cNvSpPr txBox="1"/>
          <p:nvPr/>
        </p:nvSpPr>
        <p:spPr>
          <a:xfrm>
            <a:off x="6734997" y="390607"/>
            <a:ext cx="285115" cy="514984"/>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Carlito"/>
                <a:cs typeface="Carlito"/>
              </a:rPr>
              <a:t>G</a:t>
            </a:r>
            <a:endParaRPr sz="3200">
              <a:latin typeface="Carlito"/>
              <a:cs typeface="Carlito"/>
            </a:endParaRPr>
          </a:p>
        </p:txBody>
      </p:sp>
      <p:sp>
        <p:nvSpPr>
          <p:cNvPr id="11" name="object 11"/>
          <p:cNvSpPr/>
          <p:nvPr/>
        </p:nvSpPr>
        <p:spPr>
          <a:xfrm>
            <a:off x="5003292" y="3165347"/>
            <a:ext cx="3712845" cy="788035"/>
          </a:xfrm>
          <a:custGeom>
            <a:avLst/>
            <a:gdLst/>
            <a:ahLst/>
            <a:cxnLst/>
            <a:rect l="l" t="t" r="r" b="b"/>
            <a:pathLst>
              <a:path w="3712845" h="788035">
                <a:moveTo>
                  <a:pt x="333756" y="171450"/>
                </a:moveTo>
                <a:lnTo>
                  <a:pt x="327787" y="125857"/>
                </a:lnTo>
                <a:lnTo>
                  <a:pt x="310972" y="84899"/>
                </a:lnTo>
                <a:lnTo>
                  <a:pt x="284886" y="50203"/>
                </a:lnTo>
                <a:lnTo>
                  <a:pt x="251117" y="23406"/>
                </a:lnTo>
                <a:lnTo>
                  <a:pt x="211251" y="6121"/>
                </a:lnTo>
                <a:lnTo>
                  <a:pt x="166878" y="0"/>
                </a:lnTo>
                <a:lnTo>
                  <a:pt x="122491" y="6121"/>
                </a:lnTo>
                <a:lnTo>
                  <a:pt x="82626" y="23406"/>
                </a:lnTo>
                <a:lnTo>
                  <a:pt x="48856" y="50203"/>
                </a:lnTo>
                <a:lnTo>
                  <a:pt x="22771" y="84899"/>
                </a:lnTo>
                <a:lnTo>
                  <a:pt x="5956" y="125857"/>
                </a:lnTo>
                <a:lnTo>
                  <a:pt x="0" y="171450"/>
                </a:lnTo>
                <a:lnTo>
                  <a:pt x="5956" y="217055"/>
                </a:lnTo>
                <a:lnTo>
                  <a:pt x="22771" y="258013"/>
                </a:lnTo>
                <a:lnTo>
                  <a:pt x="48856" y="292709"/>
                </a:lnTo>
                <a:lnTo>
                  <a:pt x="82626" y="319506"/>
                </a:lnTo>
                <a:lnTo>
                  <a:pt x="122491" y="336791"/>
                </a:lnTo>
                <a:lnTo>
                  <a:pt x="166878" y="342900"/>
                </a:lnTo>
                <a:lnTo>
                  <a:pt x="211251" y="336791"/>
                </a:lnTo>
                <a:lnTo>
                  <a:pt x="251117" y="319506"/>
                </a:lnTo>
                <a:lnTo>
                  <a:pt x="284886" y="292709"/>
                </a:lnTo>
                <a:lnTo>
                  <a:pt x="310972" y="258013"/>
                </a:lnTo>
                <a:lnTo>
                  <a:pt x="327787" y="217055"/>
                </a:lnTo>
                <a:lnTo>
                  <a:pt x="333756" y="171450"/>
                </a:lnTo>
                <a:close/>
              </a:path>
              <a:path w="3712845" h="788035">
                <a:moveTo>
                  <a:pt x="1182624" y="178308"/>
                </a:moveTo>
                <a:lnTo>
                  <a:pt x="1176655" y="132956"/>
                </a:lnTo>
                <a:lnTo>
                  <a:pt x="1159840" y="92176"/>
                </a:lnTo>
                <a:lnTo>
                  <a:pt x="1133754" y="57632"/>
                </a:lnTo>
                <a:lnTo>
                  <a:pt x="1099985" y="30937"/>
                </a:lnTo>
                <a:lnTo>
                  <a:pt x="1060119" y="13728"/>
                </a:lnTo>
                <a:lnTo>
                  <a:pt x="1015746" y="7620"/>
                </a:lnTo>
                <a:lnTo>
                  <a:pt x="971359" y="13728"/>
                </a:lnTo>
                <a:lnTo>
                  <a:pt x="931494" y="30937"/>
                </a:lnTo>
                <a:lnTo>
                  <a:pt x="897724" y="57632"/>
                </a:lnTo>
                <a:lnTo>
                  <a:pt x="871639" y="92176"/>
                </a:lnTo>
                <a:lnTo>
                  <a:pt x="854824" y="132956"/>
                </a:lnTo>
                <a:lnTo>
                  <a:pt x="848868" y="178308"/>
                </a:lnTo>
                <a:lnTo>
                  <a:pt x="854824" y="223672"/>
                </a:lnTo>
                <a:lnTo>
                  <a:pt x="871639" y="264452"/>
                </a:lnTo>
                <a:lnTo>
                  <a:pt x="897724" y="298996"/>
                </a:lnTo>
                <a:lnTo>
                  <a:pt x="931494" y="325691"/>
                </a:lnTo>
                <a:lnTo>
                  <a:pt x="971359" y="342900"/>
                </a:lnTo>
                <a:lnTo>
                  <a:pt x="1015746" y="348996"/>
                </a:lnTo>
                <a:lnTo>
                  <a:pt x="1060119" y="342900"/>
                </a:lnTo>
                <a:lnTo>
                  <a:pt x="1099985" y="325691"/>
                </a:lnTo>
                <a:lnTo>
                  <a:pt x="1133754" y="298996"/>
                </a:lnTo>
                <a:lnTo>
                  <a:pt x="1159840" y="264452"/>
                </a:lnTo>
                <a:lnTo>
                  <a:pt x="1176655" y="223672"/>
                </a:lnTo>
                <a:lnTo>
                  <a:pt x="1182624" y="178308"/>
                </a:lnTo>
                <a:close/>
              </a:path>
              <a:path w="3712845" h="788035">
                <a:moveTo>
                  <a:pt x="2869692" y="179832"/>
                </a:moveTo>
                <a:lnTo>
                  <a:pt x="2863723" y="134480"/>
                </a:lnTo>
                <a:lnTo>
                  <a:pt x="2846908" y="93700"/>
                </a:lnTo>
                <a:lnTo>
                  <a:pt x="2820822" y="59156"/>
                </a:lnTo>
                <a:lnTo>
                  <a:pt x="2787053" y="32461"/>
                </a:lnTo>
                <a:lnTo>
                  <a:pt x="2747187" y="15252"/>
                </a:lnTo>
                <a:lnTo>
                  <a:pt x="2702814" y="9144"/>
                </a:lnTo>
                <a:lnTo>
                  <a:pt x="2658427" y="15252"/>
                </a:lnTo>
                <a:lnTo>
                  <a:pt x="2618562" y="32461"/>
                </a:lnTo>
                <a:lnTo>
                  <a:pt x="2584793" y="59156"/>
                </a:lnTo>
                <a:lnTo>
                  <a:pt x="2558707" y="93700"/>
                </a:lnTo>
                <a:lnTo>
                  <a:pt x="2541892" y="134480"/>
                </a:lnTo>
                <a:lnTo>
                  <a:pt x="2535936" y="179832"/>
                </a:lnTo>
                <a:lnTo>
                  <a:pt x="2541892" y="225196"/>
                </a:lnTo>
                <a:lnTo>
                  <a:pt x="2558707" y="265976"/>
                </a:lnTo>
                <a:lnTo>
                  <a:pt x="2584793" y="300520"/>
                </a:lnTo>
                <a:lnTo>
                  <a:pt x="2618562" y="327215"/>
                </a:lnTo>
                <a:lnTo>
                  <a:pt x="2658427" y="344424"/>
                </a:lnTo>
                <a:lnTo>
                  <a:pt x="2702814" y="350520"/>
                </a:lnTo>
                <a:lnTo>
                  <a:pt x="2747187" y="344424"/>
                </a:lnTo>
                <a:lnTo>
                  <a:pt x="2787053" y="327215"/>
                </a:lnTo>
                <a:lnTo>
                  <a:pt x="2820822" y="300520"/>
                </a:lnTo>
                <a:lnTo>
                  <a:pt x="2846908" y="265976"/>
                </a:lnTo>
                <a:lnTo>
                  <a:pt x="2863723" y="225196"/>
                </a:lnTo>
                <a:lnTo>
                  <a:pt x="2869692" y="179832"/>
                </a:lnTo>
                <a:close/>
              </a:path>
              <a:path w="3712845" h="788035">
                <a:moveTo>
                  <a:pt x="3712464" y="617220"/>
                </a:moveTo>
                <a:lnTo>
                  <a:pt x="3706495" y="571868"/>
                </a:lnTo>
                <a:lnTo>
                  <a:pt x="3689680" y="531088"/>
                </a:lnTo>
                <a:lnTo>
                  <a:pt x="3663594" y="496544"/>
                </a:lnTo>
                <a:lnTo>
                  <a:pt x="3629825" y="469849"/>
                </a:lnTo>
                <a:lnTo>
                  <a:pt x="3589959" y="452640"/>
                </a:lnTo>
                <a:lnTo>
                  <a:pt x="3545586" y="446532"/>
                </a:lnTo>
                <a:lnTo>
                  <a:pt x="3501199" y="452640"/>
                </a:lnTo>
                <a:lnTo>
                  <a:pt x="3461334" y="469849"/>
                </a:lnTo>
                <a:lnTo>
                  <a:pt x="3427565" y="496544"/>
                </a:lnTo>
                <a:lnTo>
                  <a:pt x="3401479" y="531088"/>
                </a:lnTo>
                <a:lnTo>
                  <a:pt x="3384664" y="571868"/>
                </a:lnTo>
                <a:lnTo>
                  <a:pt x="3378708" y="617220"/>
                </a:lnTo>
                <a:lnTo>
                  <a:pt x="3384664" y="662584"/>
                </a:lnTo>
                <a:lnTo>
                  <a:pt x="3401479" y="703364"/>
                </a:lnTo>
                <a:lnTo>
                  <a:pt x="3427565" y="737908"/>
                </a:lnTo>
                <a:lnTo>
                  <a:pt x="3461334" y="764603"/>
                </a:lnTo>
                <a:lnTo>
                  <a:pt x="3501199" y="781812"/>
                </a:lnTo>
                <a:lnTo>
                  <a:pt x="3545586" y="787908"/>
                </a:lnTo>
                <a:lnTo>
                  <a:pt x="3589959" y="781812"/>
                </a:lnTo>
                <a:lnTo>
                  <a:pt x="3629825" y="764603"/>
                </a:lnTo>
                <a:lnTo>
                  <a:pt x="3663594" y="737908"/>
                </a:lnTo>
                <a:lnTo>
                  <a:pt x="3689680" y="703364"/>
                </a:lnTo>
                <a:lnTo>
                  <a:pt x="3706495" y="662584"/>
                </a:lnTo>
                <a:lnTo>
                  <a:pt x="3712464" y="617220"/>
                </a:lnTo>
                <a:close/>
              </a:path>
            </a:pathLst>
          </a:custGeom>
          <a:solidFill>
            <a:srgbClr val="0C62C5"/>
          </a:solidFill>
        </p:spPr>
        <p:txBody>
          <a:bodyPr wrap="square" lIns="0" tIns="0" rIns="0" bIns="0" rtlCol="0"/>
          <a:lstStyle/>
          <a:p>
            <a:endParaRPr/>
          </a:p>
        </p:txBody>
      </p:sp>
      <p:sp>
        <p:nvSpPr>
          <p:cNvPr id="12" name="object 12"/>
          <p:cNvSpPr txBox="1"/>
          <p:nvPr/>
        </p:nvSpPr>
        <p:spPr>
          <a:xfrm>
            <a:off x="142036" y="6401429"/>
            <a:ext cx="245745" cy="13970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z="800" dirty="0">
                <a:solidFill>
                  <a:srgbClr val="7E7E7E"/>
                </a:solidFill>
                <a:latin typeface="Arial"/>
                <a:cs typeface="Arial"/>
              </a:rPr>
              <a:t>53</a:t>
            </a:fld>
            <a:endParaRPr sz="800">
              <a:latin typeface="Arial"/>
              <a:cs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901951"/>
            <a:ext cx="9144000" cy="4956175"/>
            <a:chOff x="0" y="1901951"/>
            <a:chExt cx="9144000" cy="4956175"/>
          </a:xfrm>
        </p:grpSpPr>
        <p:sp>
          <p:nvSpPr>
            <p:cNvPr id="3" name="object 3"/>
            <p:cNvSpPr/>
            <p:nvPr/>
          </p:nvSpPr>
          <p:spPr>
            <a:xfrm>
              <a:off x="7696200" y="3843527"/>
              <a:ext cx="655320" cy="76809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97991" y="1901951"/>
              <a:ext cx="1383791" cy="138836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353055" y="1985771"/>
              <a:ext cx="3166872" cy="236982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867400" y="1985771"/>
              <a:ext cx="2374392" cy="1694688"/>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791200" y="3578351"/>
              <a:ext cx="1487424" cy="148742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24968" y="3512819"/>
              <a:ext cx="2092452" cy="1269491"/>
            </a:xfrm>
            <a:prstGeom prst="rect">
              <a:avLst/>
            </a:prstGeom>
            <a:blipFill>
              <a:blip r:embed="rId7" cstate="print"/>
              <a:stretch>
                <a:fillRect/>
              </a:stretch>
            </a:blipFill>
          </p:spPr>
          <p:txBody>
            <a:bodyPr wrap="square" lIns="0" tIns="0" rIns="0" bIns="0" rtlCol="0"/>
            <a:lstStyle/>
            <a:p>
              <a:endParaRPr/>
            </a:p>
          </p:txBody>
        </p:sp>
      </p:grpSp>
      <p:sp>
        <p:nvSpPr>
          <p:cNvPr id="9" name="object 9"/>
          <p:cNvSpPr txBox="1">
            <a:spLocks noGrp="1"/>
          </p:cNvSpPr>
          <p:nvPr>
            <p:ph type="title"/>
          </p:nvPr>
        </p:nvSpPr>
        <p:spPr>
          <a:xfrm>
            <a:off x="4067936" y="313436"/>
            <a:ext cx="1029335" cy="330835"/>
          </a:xfrm>
          <a:prstGeom prst="rect">
            <a:avLst/>
          </a:prstGeom>
        </p:spPr>
        <p:txBody>
          <a:bodyPr vert="horz" wrap="square" lIns="0" tIns="12700" rIns="0" bIns="0" rtlCol="0">
            <a:spAutoFit/>
          </a:bodyPr>
          <a:lstStyle/>
          <a:p>
            <a:pPr marL="12700">
              <a:lnSpc>
                <a:spcPct val="100000"/>
              </a:lnSpc>
              <a:spcBef>
                <a:spcPts val="100"/>
              </a:spcBef>
            </a:pPr>
            <a:r>
              <a:rPr sz="2000" u="none" dirty="0"/>
              <a:t>Definit</a:t>
            </a:r>
            <a:r>
              <a:rPr sz="2000" u="none" spc="-10" dirty="0"/>
              <a:t>i</a:t>
            </a:r>
            <a:r>
              <a:rPr sz="2000" u="none" dirty="0"/>
              <a:t>e</a:t>
            </a:r>
            <a:endParaRPr sz="2000"/>
          </a:p>
        </p:txBody>
      </p:sp>
      <p:sp>
        <p:nvSpPr>
          <p:cNvPr id="12" name="object 12"/>
          <p:cNvSpPr txBox="1"/>
          <p:nvPr/>
        </p:nvSpPr>
        <p:spPr>
          <a:xfrm>
            <a:off x="142036" y="6401429"/>
            <a:ext cx="245745" cy="13970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z="800" dirty="0">
                <a:solidFill>
                  <a:srgbClr val="7E7E7E"/>
                </a:solidFill>
                <a:latin typeface="Arial"/>
                <a:cs typeface="Arial"/>
              </a:rPr>
              <a:t>54</a:t>
            </a:fld>
            <a:endParaRPr sz="800">
              <a:latin typeface="Arial"/>
              <a:cs typeface="Arial"/>
            </a:endParaRPr>
          </a:p>
        </p:txBody>
      </p:sp>
      <p:sp>
        <p:nvSpPr>
          <p:cNvPr id="10" name="object 10"/>
          <p:cNvSpPr txBox="1"/>
          <p:nvPr/>
        </p:nvSpPr>
        <p:spPr>
          <a:xfrm>
            <a:off x="341909" y="838961"/>
            <a:ext cx="8529320" cy="891540"/>
          </a:xfrm>
          <a:prstGeom prst="rect">
            <a:avLst/>
          </a:prstGeom>
          <a:solidFill>
            <a:srgbClr val="DDD9C3"/>
          </a:solidFill>
          <a:ln w="12700">
            <a:solidFill>
              <a:srgbClr val="000000"/>
            </a:solidFill>
          </a:ln>
        </p:spPr>
        <p:txBody>
          <a:bodyPr vert="horz" wrap="square" lIns="0" tIns="27940" rIns="0" bIns="0" rtlCol="0">
            <a:spAutoFit/>
          </a:bodyPr>
          <a:lstStyle/>
          <a:p>
            <a:pPr marL="68580">
              <a:lnSpc>
                <a:spcPct val="100000"/>
              </a:lnSpc>
              <a:spcBef>
                <a:spcPts val="220"/>
              </a:spcBef>
            </a:pPr>
            <a:r>
              <a:rPr sz="1800" b="1" spc="-10" dirty="0">
                <a:solidFill>
                  <a:srgbClr val="1F487C"/>
                </a:solidFill>
                <a:latin typeface="Arial"/>
                <a:cs typeface="Arial"/>
              </a:rPr>
              <a:t>Veiligheidsverbruiker:</a:t>
            </a:r>
            <a:endParaRPr sz="1800">
              <a:latin typeface="Arial"/>
              <a:cs typeface="Arial"/>
            </a:endParaRPr>
          </a:p>
          <a:p>
            <a:pPr marL="68580">
              <a:lnSpc>
                <a:spcPct val="100000"/>
              </a:lnSpc>
            </a:pPr>
            <a:r>
              <a:rPr sz="1800" spc="-5" dirty="0">
                <a:solidFill>
                  <a:srgbClr val="1F487C"/>
                </a:solidFill>
                <a:latin typeface="Arial"/>
                <a:cs typeface="Arial"/>
              </a:rPr>
              <a:t>uitrusting </a:t>
            </a:r>
            <a:r>
              <a:rPr sz="1800" dirty="0">
                <a:solidFill>
                  <a:srgbClr val="1F487C"/>
                </a:solidFill>
                <a:latin typeface="Arial"/>
                <a:cs typeface="Arial"/>
              </a:rPr>
              <a:t>of </a:t>
            </a:r>
            <a:r>
              <a:rPr sz="1800" spc="-5" dirty="0">
                <a:solidFill>
                  <a:srgbClr val="1F487C"/>
                </a:solidFill>
                <a:latin typeface="Arial"/>
                <a:cs typeface="Arial"/>
              </a:rPr>
              <a:t>systeem die/dat gedurende een </a:t>
            </a:r>
            <a:r>
              <a:rPr sz="1800" spc="-10" dirty="0">
                <a:solidFill>
                  <a:srgbClr val="1F487C"/>
                </a:solidFill>
                <a:latin typeface="Arial"/>
                <a:cs typeface="Arial"/>
              </a:rPr>
              <a:t>bepaalde </a:t>
            </a:r>
            <a:r>
              <a:rPr sz="1800" spc="-5" dirty="0">
                <a:solidFill>
                  <a:srgbClr val="1F487C"/>
                </a:solidFill>
                <a:latin typeface="Arial"/>
                <a:cs typeface="Arial"/>
              </a:rPr>
              <a:t>tijd om</a:t>
            </a:r>
            <a:r>
              <a:rPr sz="1800" spc="140" dirty="0">
                <a:solidFill>
                  <a:srgbClr val="1F487C"/>
                </a:solidFill>
                <a:latin typeface="Arial"/>
                <a:cs typeface="Arial"/>
              </a:rPr>
              <a:t> </a:t>
            </a:r>
            <a:r>
              <a:rPr sz="1800" spc="-5" dirty="0">
                <a:solidFill>
                  <a:srgbClr val="1F487C"/>
                </a:solidFill>
                <a:latin typeface="Arial"/>
                <a:cs typeface="Arial"/>
              </a:rPr>
              <a:t>veiligheidsredenen</a:t>
            </a:r>
            <a:endParaRPr sz="1800">
              <a:latin typeface="Arial"/>
              <a:cs typeface="Arial"/>
            </a:endParaRPr>
          </a:p>
          <a:p>
            <a:pPr marL="68580">
              <a:lnSpc>
                <a:spcPct val="100000"/>
              </a:lnSpc>
            </a:pPr>
            <a:r>
              <a:rPr sz="1800" spc="-5" dirty="0">
                <a:solidFill>
                  <a:srgbClr val="1F487C"/>
                </a:solidFill>
                <a:latin typeface="Arial"/>
                <a:cs typeface="Arial"/>
              </a:rPr>
              <a:t>voor personen </a:t>
            </a:r>
            <a:r>
              <a:rPr sz="1800" dirty="0">
                <a:solidFill>
                  <a:srgbClr val="1F487C"/>
                </a:solidFill>
                <a:latin typeface="Arial"/>
                <a:cs typeface="Arial"/>
              </a:rPr>
              <a:t>in </a:t>
            </a:r>
            <a:r>
              <a:rPr sz="1800" spc="-5" dirty="0">
                <a:solidFill>
                  <a:srgbClr val="1F487C"/>
                </a:solidFill>
                <a:latin typeface="Arial"/>
                <a:cs typeface="Arial"/>
              </a:rPr>
              <a:t>dienst moet</a:t>
            </a:r>
            <a:r>
              <a:rPr sz="1800" spc="35" dirty="0">
                <a:solidFill>
                  <a:srgbClr val="1F487C"/>
                </a:solidFill>
                <a:latin typeface="Arial"/>
                <a:cs typeface="Arial"/>
              </a:rPr>
              <a:t> </a:t>
            </a:r>
            <a:r>
              <a:rPr sz="1800" spc="-5" dirty="0">
                <a:solidFill>
                  <a:srgbClr val="1F487C"/>
                </a:solidFill>
                <a:latin typeface="Arial"/>
                <a:cs typeface="Arial"/>
              </a:rPr>
              <a:t>blijven.</a:t>
            </a:r>
            <a:endParaRPr sz="1800">
              <a:latin typeface="Arial"/>
              <a:cs typeface="Arial"/>
            </a:endParaRPr>
          </a:p>
        </p:txBody>
      </p:sp>
      <p:sp>
        <p:nvSpPr>
          <p:cNvPr id="11" name="object 11"/>
          <p:cNvSpPr txBox="1"/>
          <p:nvPr/>
        </p:nvSpPr>
        <p:spPr>
          <a:xfrm>
            <a:off x="8260460" y="177800"/>
            <a:ext cx="579120" cy="45275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Boek</a:t>
            </a:r>
            <a:r>
              <a:rPr sz="1400" spc="-80" dirty="0">
                <a:latin typeface="Arial"/>
                <a:cs typeface="Arial"/>
              </a:rPr>
              <a:t> </a:t>
            </a:r>
            <a:r>
              <a:rPr sz="1400" dirty="0">
                <a:latin typeface="Arial"/>
                <a:cs typeface="Arial"/>
              </a:rPr>
              <a:t>1</a:t>
            </a:r>
            <a:endParaRPr sz="1400">
              <a:latin typeface="Arial"/>
              <a:cs typeface="Arial"/>
            </a:endParaRPr>
          </a:p>
          <a:p>
            <a:pPr marL="64135">
              <a:lnSpc>
                <a:spcPct val="100000"/>
              </a:lnSpc>
            </a:pPr>
            <a:r>
              <a:rPr sz="1400" dirty="0">
                <a:latin typeface="Arial"/>
                <a:cs typeface="Arial"/>
              </a:rPr>
              <a:t>2.2.3.</a:t>
            </a:r>
            <a:endParaRPr sz="1400">
              <a:latin typeface="Arial"/>
              <a:cs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834895"/>
            <a:ext cx="9144000" cy="5023485"/>
            <a:chOff x="0" y="1834895"/>
            <a:chExt cx="9144000" cy="5023485"/>
          </a:xfrm>
        </p:grpSpPr>
        <p:sp>
          <p:nvSpPr>
            <p:cNvPr id="3" name="object 3"/>
            <p:cNvSpPr/>
            <p:nvPr/>
          </p:nvSpPr>
          <p:spPr>
            <a:xfrm>
              <a:off x="76200" y="1834895"/>
              <a:ext cx="3186683" cy="12481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389376" y="1857755"/>
              <a:ext cx="2485644" cy="138379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3384803" y="1853183"/>
              <a:ext cx="2494915" cy="1393190"/>
            </a:xfrm>
            <a:custGeom>
              <a:avLst/>
              <a:gdLst/>
              <a:ahLst/>
              <a:cxnLst/>
              <a:rect l="l" t="t" r="r" b="b"/>
              <a:pathLst>
                <a:path w="2494915" h="1393189">
                  <a:moveTo>
                    <a:pt x="0" y="1392936"/>
                  </a:moveTo>
                  <a:lnTo>
                    <a:pt x="2494788" y="1392936"/>
                  </a:lnTo>
                  <a:lnTo>
                    <a:pt x="2494788" y="0"/>
                  </a:lnTo>
                  <a:lnTo>
                    <a:pt x="0" y="0"/>
                  </a:lnTo>
                  <a:lnTo>
                    <a:pt x="0" y="1392936"/>
                  </a:lnTo>
                  <a:close/>
                </a:path>
              </a:pathLst>
            </a:custGeom>
            <a:ln w="9144">
              <a:solidFill>
                <a:srgbClr val="000000"/>
              </a:solidFill>
            </a:ln>
          </p:spPr>
          <p:txBody>
            <a:bodyPr wrap="square" lIns="0" tIns="0" rIns="0" bIns="0" rtlCol="0"/>
            <a:lstStyle/>
            <a:p>
              <a:endParaRPr/>
            </a:p>
          </p:txBody>
        </p:sp>
        <p:sp>
          <p:nvSpPr>
            <p:cNvPr id="6" name="object 6"/>
            <p:cNvSpPr/>
            <p:nvPr/>
          </p:nvSpPr>
          <p:spPr>
            <a:xfrm>
              <a:off x="1004316" y="3970019"/>
              <a:ext cx="2938272" cy="1652016"/>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5317235" y="3970019"/>
              <a:ext cx="3128771" cy="1647444"/>
            </a:xfrm>
            <a:prstGeom prst="rect">
              <a:avLst/>
            </a:prstGeom>
            <a:blipFill>
              <a:blip r:embed="rId5" cstate="print"/>
              <a:stretch>
                <a:fillRect/>
              </a:stretch>
            </a:blipFill>
          </p:spPr>
          <p:txBody>
            <a:bodyPr wrap="square" lIns="0" tIns="0" rIns="0" bIns="0" rtlCol="0"/>
            <a:lstStyle/>
            <a:p>
              <a:endParaRPr/>
            </a:p>
          </p:txBody>
        </p:sp>
      </p:grpSp>
      <p:sp>
        <p:nvSpPr>
          <p:cNvPr id="8" name="object 8"/>
          <p:cNvSpPr txBox="1">
            <a:spLocks noGrp="1"/>
          </p:cNvSpPr>
          <p:nvPr>
            <p:ph type="title"/>
          </p:nvPr>
        </p:nvSpPr>
        <p:spPr>
          <a:xfrm>
            <a:off x="4067936" y="313436"/>
            <a:ext cx="1029335" cy="330835"/>
          </a:xfrm>
          <a:prstGeom prst="rect">
            <a:avLst/>
          </a:prstGeom>
        </p:spPr>
        <p:txBody>
          <a:bodyPr vert="horz" wrap="square" lIns="0" tIns="12700" rIns="0" bIns="0" rtlCol="0">
            <a:spAutoFit/>
          </a:bodyPr>
          <a:lstStyle/>
          <a:p>
            <a:pPr marL="12700">
              <a:lnSpc>
                <a:spcPct val="100000"/>
              </a:lnSpc>
              <a:spcBef>
                <a:spcPts val="100"/>
              </a:spcBef>
            </a:pPr>
            <a:r>
              <a:rPr sz="2000" u="none" dirty="0"/>
              <a:t>Definit</a:t>
            </a:r>
            <a:r>
              <a:rPr sz="2000" u="none" spc="-10" dirty="0"/>
              <a:t>i</a:t>
            </a:r>
            <a:r>
              <a:rPr sz="2000" u="none" dirty="0"/>
              <a:t>e</a:t>
            </a:r>
            <a:endParaRPr sz="2000"/>
          </a:p>
        </p:txBody>
      </p:sp>
      <p:sp>
        <p:nvSpPr>
          <p:cNvPr id="12" name="object 12"/>
          <p:cNvSpPr txBox="1"/>
          <p:nvPr/>
        </p:nvSpPr>
        <p:spPr>
          <a:xfrm>
            <a:off x="142036" y="6401429"/>
            <a:ext cx="245745" cy="13970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z="800" dirty="0">
                <a:solidFill>
                  <a:srgbClr val="7E7E7E"/>
                </a:solidFill>
                <a:latin typeface="Arial"/>
                <a:cs typeface="Arial"/>
              </a:rPr>
              <a:t>55</a:t>
            </a:fld>
            <a:endParaRPr sz="800">
              <a:latin typeface="Arial"/>
              <a:cs typeface="Arial"/>
            </a:endParaRPr>
          </a:p>
        </p:txBody>
      </p:sp>
      <p:sp>
        <p:nvSpPr>
          <p:cNvPr id="9" name="object 9"/>
          <p:cNvSpPr txBox="1"/>
          <p:nvPr/>
        </p:nvSpPr>
        <p:spPr>
          <a:xfrm>
            <a:off x="383819" y="779652"/>
            <a:ext cx="8399780" cy="800100"/>
          </a:xfrm>
          <a:prstGeom prst="rect">
            <a:avLst/>
          </a:prstGeom>
          <a:solidFill>
            <a:srgbClr val="DDD9C3"/>
          </a:solidFill>
          <a:ln w="12700">
            <a:solidFill>
              <a:srgbClr val="000000"/>
            </a:solidFill>
          </a:ln>
        </p:spPr>
        <p:txBody>
          <a:bodyPr vert="horz" wrap="square" lIns="0" tIns="29209" rIns="0" bIns="0" rtlCol="0">
            <a:spAutoFit/>
          </a:bodyPr>
          <a:lstStyle/>
          <a:p>
            <a:pPr marL="68580">
              <a:lnSpc>
                <a:spcPct val="100000"/>
              </a:lnSpc>
              <a:spcBef>
                <a:spcPts val="229"/>
              </a:spcBef>
            </a:pPr>
            <a:r>
              <a:rPr sz="1600" b="1" spc="-5" dirty="0">
                <a:solidFill>
                  <a:srgbClr val="1F487C"/>
                </a:solidFill>
                <a:latin typeface="Arial"/>
                <a:cs typeface="Arial"/>
              </a:rPr>
              <a:t>Kritische</a:t>
            </a:r>
            <a:r>
              <a:rPr sz="1600" b="1" spc="10" dirty="0">
                <a:solidFill>
                  <a:srgbClr val="1F487C"/>
                </a:solidFill>
                <a:latin typeface="Arial"/>
                <a:cs typeface="Arial"/>
              </a:rPr>
              <a:t> </a:t>
            </a:r>
            <a:r>
              <a:rPr sz="1600" b="1" spc="-10" dirty="0">
                <a:solidFill>
                  <a:srgbClr val="1F487C"/>
                </a:solidFill>
                <a:latin typeface="Arial"/>
                <a:cs typeface="Arial"/>
              </a:rPr>
              <a:t>verbruiker:</a:t>
            </a:r>
            <a:endParaRPr sz="1600">
              <a:latin typeface="Arial"/>
              <a:cs typeface="Arial"/>
            </a:endParaRPr>
          </a:p>
          <a:p>
            <a:pPr marL="68580">
              <a:lnSpc>
                <a:spcPct val="100000"/>
              </a:lnSpc>
            </a:pPr>
            <a:r>
              <a:rPr sz="1600" spc="-5" dirty="0">
                <a:solidFill>
                  <a:srgbClr val="1F487C"/>
                </a:solidFill>
                <a:latin typeface="Arial"/>
                <a:cs typeface="Arial"/>
              </a:rPr>
              <a:t>uitrusting of systeem waarvoor het functiebehoud is vereist om andere redenen dan</a:t>
            </a:r>
            <a:r>
              <a:rPr sz="1600" spc="204" dirty="0">
                <a:solidFill>
                  <a:srgbClr val="1F487C"/>
                </a:solidFill>
                <a:latin typeface="Arial"/>
                <a:cs typeface="Arial"/>
              </a:rPr>
              <a:t> </a:t>
            </a:r>
            <a:r>
              <a:rPr sz="1600" spc="-5" dirty="0">
                <a:solidFill>
                  <a:srgbClr val="1F487C"/>
                </a:solidFill>
                <a:latin typeface="Arial"/>
                <a:cs typeface="Arial"/>
              </a:rPr>
              <a:t>deze</a:t>
            </a:r>
            <a:endParaRPr sz="1600">
              <a:latin typeface="Arial"/>
              <a:cs typeface="Arial"/>
            </a:endParaRPr>
          </a:p>
          <a:p>
            <a:pPr marL="68580">
              <a:lnSpc>
                <a:spcPct val="100000"/>
              </a:lnSpc>
              <a:spcBef>
                <a:spcPts val="5"/>
              </a:spcBef>
            </a:pPr>
            <a:r>
              <a:rPr sz="1600" spc="-5" dirty="0">
                <a:solidFill>
                  <a:srgbClr val="1F487C"/>
                </a:solidFill>
                <a:latin typeface="Arial"/>
                <a:cs typeface="Arial"/>
              </a:rPr>
              <a:t>van de veiligheid van</a:t>
            </a:r>
            <a:r>
              <a:rPr sz="1600" spc="-45" dirty="0">
                <a:solidFill>
                  <a:srgbClr val="1F487C"/>
                </a:solidFill>
                <a:latin typeface="Arial"/>
                <a:cs typeface="Arial"/>
              </a:rPr>
              <a:t> </a:t>
            </a:r>
            <a:r>
              <a:rPr sz="1600" spc="-5" dirty="0">
                <a:solidFill>
                  <a:srgbClr val="1F487C"/>
                </a:solidFill>
                <a:latin typeface="Arial"/>
                <a:cs typeface="Arial"/>
              </a:rPr>
              <a:t>personen.</a:t>
            </a:r>
            <a:endParaRPr sz="1600">
              <a:latin typeface="Arial"/>
              <a:cs typeface="Arial"/>
            </a:endParaRPr>
          </a:p>
        </p:txBody>
      </p:sp>
      <p:sp>
        <p:nvSpPr>
          <p:cNvPr id="10" name="object 10"/>
          <p:cNvSpPr txBox="1"/>
          <p:nvPr/>
        </p:nvSpPr>
        <p:spPr>
          <a:xfrm>
            <a:off x="5969634" y="1879168"/>
            <a:ext cx="3072765" cy="1001394"/>
          </a:xfrm>
          <a:prstGeom prst="rect">
            <a:avLst/>
          </a:prstGeom>
        </p:spPr>
        <p:txBody>
          <a:bodyPr vert="horz" wrap="square" lIns="0" tIns="12065" rIns="0" bIns="0" rtlCol="0">
            <a:spAutoFit/>
          </a:bodyPr>
          <a:lstStyle/>
          <a:p>
            <a:pPr marL="12700">
              <a:lnSpc>
                <a:spcPct val="100000"/>
              </a:lnSpc>
              <a:spcBef>
                <a:spcPts val="95"/>
              </a:spcBef>
            </a:pPr>
            <a:r>
              <a:rPr sz="1600" spc="-5" dirty="0">
                <a:latin typeface="Arial"/>
                <a:cs typeface="Arial"/>
              </a:rPr>
              <a:t>Ligne de production</a:t>
            </a:r>
            <a:endParaRPr sz="1600">
              <a:latin typeface="Arial"/>
              <a:cs typeface="Arial"/>
            </a:endParaRPr>
          </a:p>
          <a:p>
            <a:pPr marL="12700">
              <a:lnSpc>
                <a:spcPct val="100000"/>
              </a:lnSpc>
              <a:spcBef>
                <a:spcPts val="5"/>
              </a:spcBef>
            </a:pPr>
            <a:r>
              <a:rPr sz="1600" spc="-5" dirty="0">
                <a:latin typeface="Arial"/>
                <a:cs typeface="Arial"/>
              </a:rPr>
              <a:t>Local</a:t>
            </a:r>
            <a:r>
              <a:rPr sz="1600" spc="-15" dirty="0">
                <a:latin typeface="Arial"/>
                <a:cs typeface="Arial"/>
              </a:rPr>
              <a:t> </a:t>
            </a:r>
            <a:r>
              <a:rPr sz="1600" spc="-5" dirty="0">
                <a:latin typeface="Arial"/>
                <a:cs typeface="Arial"/>
              </a:rPr>
              <a:t>serveur</a:t>
            </a:r>
            <a:endParaRPr sz="1600">
              <a:latin typeface="Arial"/>
              <a:cs typeface="Arial"/>
            </a:endParaRPr>
          </a:p>
          <a:p>
            <a:pPr marL="12700" marR="5080">
              <a:lnSpc>
                <a:spcPct val="100000"/>
              </a:lnSpc>
            </a:pPr>
            <a:r>
              <a:rPr sz="1600" spc="-5" dirty="0">
                <a:latin typeface="Arial"/>
                <a:cs typeface="Arial"/>
              </a:rPr>
              <a:t>Entreprises agricoles et horticoles  etc</a:t>
            </a:r>
            <a:r>
              <a:rPr sz="1600" spc="10" dirty="0">
                <a:latin typeface="Arial"/>
                <a:cs typeface="Arial"/>
              </a:rPr>
              <a:t> </a:t>
            </a:r>
            <a:r>
              <a:rPr sz="1600" spc="-5" dirty="0">
                <a:latin typeface="Arial"/>
                <a:cs typeface="Arial"/>
              </a:rPr>
              <a:t>…</a:t>
            </a:r>
            <a:endParaRPr sz="1600">
              <a:latin typeface="Arial"/>
              <a:cs typeface="Arial"/>
            </a:endParaRPr>
          </a:p>
        </p:txBody>
      </p:sp>
      <p:sp>
        <p:nvSpPr>
          <p:cNvPr id="11" name="object 11"/>
          <p:cNvSpPr txBox="1"/>
          <p:nvPr/>
        </p:nvSpPr>
        <p:spPr>
          <a:xfrm>
            <a:off x="8260460" y="177800"/>
            <a:ext cx="579120" cy="45275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Boek</a:t>
            </a:r>
            <a:r>
              <a:rPr sz="1400" spc="-80" dirty="0">
                <a:latin typeface="Arial"/>
                <a:cs typeface="Arial"/>
              </a:rPr>
              <a:t> </a:t>
            </a:r>
            <a:r>
              <a:rPr sz="1400" dirty="0">
                <a:latin typeface="Arial"/>
                <a:cs typeface="Arial"/>
              </a:rPr>
              <a:t>1</a:t>
            </a:r>
            <a:endParaRPr sz="1400">
              <a:latin typeface="Arial"/>
              <a:cs typeface="Arial"/>
            </a:endParaRPr>
          </a:p>
          <a:p>
            <a:pPr marL="64135">
              <a:lnSpc>
                <a:spcPct val="100000"/>
              </a:lnSpc>
            </a:pPr>
            <a:r>
              <a:rPr sz="1400" dirty="0">
                <a:latin typeface="Arial"/>
                <a:cs typeface="Arial"/>
              </a:rPr>
              <a:t>2.2.3.</a:t>
            </a:r>
            <a:endParaRPr sz="1400">
              <a:latin typeface="Arial"/>
              <a:cs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183892"/>
            <a:ext cx="9144000" cy="4674235"/>
            <a:chOff x="0" y="2183892"/>
            <a:chExt cx="9144000" cy="4674235"/>
          </a:xfrm>
        </p:grpSpPr>
        <p:sp>
          <p:nvSpPr>
            <p:cNvPr id="3" name="object 3"/>
            <p:cNvSpPr/>
            <p:nvPr/>
          </p:nvSpPr>
          <p:spPr>
            <a:xfrm>
              <a:off x="67056" y="2183892"/>
              <a:ext cx="2371344" cy="208330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226564" y="2287524"/>
              <a:ext cx="3343655" cy="183184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208519" y="2247900"/>
              <a:ext cx="1821179" cy="1751076"/>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62244" y="2350008"/>
              <a:ext cx="1367027" cy="1668780"/>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4067936" y="313436"/>
            <a:ext cx="1029335" cy="330835"/>
          </a:xfrm>
          <a:prstGeom prst="rect">
            <a:avLst/>
          </a:prstGeom>
        </p:spPr>
        <p:txBody>
          <a:bodyPr vert="horz" wrap="square" lIns="0" tIns="12700" rIns="0" bIns="0" rtlCol="0">
            <a:spAutoFit/>
          </a:bodyPr>
          <a:lstStyle/>
          <a:p>
            <a:pPr marL="12700">
              <a:lnSpc>
                <a:spcPct val="100000"/>
              </a:lnSpc>
              <a:spcBef>
                <a:spcPts val="100"/>
              </a:spcBef>
            </a:pPr>
            <a:r>
              <a:rPr sz="2000" u="none" dirty="0"/>
              <a:t>Definit</a:t>
            </a:r>
            <a:r>
              <a:rPr sz="2000" u="none" spc="-10" dirty="0"/>
              <a:t>i</a:t>
            </a:r>
            <a:r>
              <a:rPr sz="2000" u="none" dirty="0"/>
              <a:t>e</a:t>
            </a:r>
            <a:endParaRPr sz="2000"/>
          </a:p>
        </p:txBody>
      </p:sp>
      <p:sp>
        <p:nvSpPr>
          <p:cNvPr id="10" name="object 10"/>
          <p:cNvSpPr txBox="1"/>
          <p:nvPr/>
        </p:nvSpPr>
        <p:spPr>
          <a:xfrm>
            <a:off x="142036" y="6401429"/>
            <a:ext cx="245745" cy="13970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z="800" dirty="0">
                <a:solidFill>
                  <a:srgbClr val="7E7E7E"/>
                </a:solidFill>
                <a:latin typeface="Arial"/>
                <a:cs typeface="Arial"/>
              </a:rPr>
              <a:t>56</a:t>
            </a:fld>
            <a:endParaRPr sz="800">
              <a:latin typeface="Arial"/>
              <a:cs typeface="Arial"/>
            </a:endParaRPr>
          </a:p>
        </p:txBody>
      </p:sp>
      <p:sp>
        <p:nvSpPr>
          <p:cNvPr id="8" name="object 8"/>
          <p:cNvSpPr txBox="1"/>
          <p:nvPr/>
        </p:nvSpPr>
        <p:spPr>
          <a:xfrm>
            <a:off x="383819" y="830452"/>
            <a:ext cx="8399780" cy="800100"/>
          </a:xfrm>
          <a:prstGeom prst="rect">
            <a:avLst/>
          </a:prstGeom>
          <a:solidFill>
            <a:srgbClr val="DDD9C3"/>
          </a:solidFill>
          <a:ln w="12700">
            <a:solidFill>
              <a:srgbClr val="000000"/>
            </a:solidFill>
          </a:ln>
        </p:spPr>
        <p:txBody>
          <a:bodyPr vert="horz" wrap="square" lIns="0" tIns="29209" rIns="0" bIns="0" rtlCol="0">
            <a:spAutoFit/>
          </a:bodyPr>
          <a:lstStyle/>
          <a:p>
            <a:pPr marL="68580">
              <a:lnSpc>
                <a:spcPct val="100000"/>
              </a:lnSpc>
              <a:spcBef>
                <a:spcPts val="229"/>
              </a:spcBef>
            </a:pPr>
            <a:r>
              <a:rPr sz="1600" b="1" spc="-10" dirty="0">
                <a:solidFill>
                  <a:srgbClr val="1F487C"/>
                </a:solidFill>
                <a:latin typeface="Arial"/>
                <a:cs typeface="Arial"/>
              </a:rPr>
              <a:t>Veiligheidsvoeding:</a:t>
            </a:r>
            <a:endParaRPr sz="1600">
              <a:latin typeface="Arial"/>
              <a:cs typeface="Arial"/>
            </a:endParaRPr>
          </a:p>
          <a:p>
            <a:pPr marL="68580" marR="116205">
              <a:lnSpc>
                <a:spcPct val="100000"/>
              </a:lnSpc>
            </a:pPr>
            <a:r>
              <a:rPr sz="1600" spc="-5" dirty="0">
                <a:solidFill>
                  <a:srgbClr val="1F487C"/>
                </a:solidFill>
                <a:latin typeface="Arial"/>
                <a:cs typeface="Arial"/>
              </a:rPr>
              <a:t>voorziene voeding om het functiebehoud van de veiligheidsverbruikers te garanderen. Ze is  samengesteld </a:t>
            </a:r>
            <a:r>
              <a:rPr sz="1600" dirty="0">
                <a:solidFill>
                  <a:srgbClr val="1F487C"/>
                </a:solidFill>
                <a:latin typeface="Arial"/>
                <a:cs typeface="Arial"/>
              </a:rPr>
              <a:t>uit </a:t>
            </a:r>
            <a:r>
              <a:rPr sz="1600" spc="-5" dirty="0">
                <a:solidFill>
                  <a:srgbClr val="1F487C"/>
                </a:solidFill>
                <a:latin typeface="Arial"/>
                <a:cs typeface="Arial"/>
              </a:rPr>
              <a:t>de veiligheidsbron en de</a:t>
            </a:r>
            <a:r>
              <a:rPr sz="1600" spc="-10" dirty="0">
                <a:solidFill>
                  <a:srgbClr val="1F487C"/>
                </a:solidFill>
                <a:latin typeface="Arial"/>
                <a:cs typeface="Arial"/>
              </a:rPr>
              <a:t> </a:t>
            </a:r>
            <a:r>
              <a:rPr sz="1600" spc="-5" dirty="0">
                <a:solidFill>
                  <a:srgbClr val="1F487C"/>
                </a:solidFill>
                <a:latin typeface="Arial"/>
                <a:cs typeface="Arial"/>
              </a:rPr>
              <a:t>veiligheidsstroombaan.</a:t>
            </a:r>
            <a:endParaRPr sz="1600">
              <a:latin typeface="Arial"/>
              <a:cs typeface="Arial"/>
            </a:endParaRPr>
          </a:p>
        </p:txBody>
      </p:sp>
      <p:sp>
        <p:nvSpPr>
          <p:cNvPr id="9" name="object 9"/>
          <p:cNvSpPr txBox="1"/>
          <p:nvPr/>
        </p:nvSpPr>
        <p:spPr>
          <a:xfrm>
            <a:off x="8260460" y="177800"/>
            <a:ext cx="579120" cy="45275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Boek</a:t>
            </a:r>
            <a:r>
              <a:rPr sz="1400" spc="-80" dirty="0">
                <a:latin typeface="Arial"/>
                <a:cs typeface="Arial"/>
              </a:rPr>
              <a:t> </a:t>
            </a:r>
            <a:r>
              <a:rPr sz="1400" dirty="0">
                <a:latin typeface="Arial"/>
                <a:cs typeface="Arial"/>
              </a:rPr>
              <a:t>1</a:t>
            </a:r>
            <a:endParaRPr sz="1400">
              <a:latin typeface="Arial"/>
              <a:cs typeface="Arial"/>
            </a:endParaRPr>
          </a:p>
          <a:p>
            <a:pPr marL="64135">
              <a:lnSpc>
                <a:spcPct val="100000"/>
              </a:lnSpc>
            </a:pPr>
            <a:r>
              <a:rPr sz="1400" dirty="0">
                <a:latin typeface="Arial"/>
                <a:cs typeface="Arial"/>
              </a:rPr>
              <a:t>2.2.3.</a:t>
            </a:r>
            <a:endParaRPr sz="140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789676" y="2221121"/>
            <a:ext cx="1198880" cy="1593215"/>
          </a:xfrm>
          <a:custGeom>
            <a:avLst/>
            <a:gdLst/>
            <a:ahLst/>
            <a:cxnLst/>
            <a:rect l="l" t="t" r="r" b="b"/>
            <a:pathLst>
              <a:path w="1198879" h="1593214">
                <a:moveTo>
                  <a:pt x="270061" y="0"/>
                </a:moveTo>
                <a:lnTo>
                  <a:pt x="217139" y="107"/>
                </a:lnTo>
                <a:lnTo>
                  <a:pt x="163597" y="2167"/>
                </a:lnTo>
                <a:lnTo>
                  <a:pt x="109510" y="6217"/>
                </a:lnTo>
                <a:lnTo>
                  <a:pt x="54953" y="12291"/>
                </a:lnTo>
                <a:lnTo>
                  <a:pt x="0" y="20428"/>
                </a:lnTo>
                <a:lnTo>
                  <a:pt x="36068" y="237217"/>
                </a:lnTo>
                <a:lnTo>
                  <a:pt x="93515" y="228906"/>
                </a:lnTo>
                <a:lnTo>
                  <a:pt x="150502" y="223146"/>
                </a:lnTo>
                <a:lnTo>
                  <a:pt x="206875" y="219890"/>
                </a:lnTo>
                <a:lnTo>
                  <a:pt x="262481" y="219092"/>
                </a:lnTo>
                <a:lnTo>
                  <a:pt x="317166" y="220707"/>
                </a:lnTo>
                <a:lnTo>
                  <a:pt x="370777" y="224687"/>
                </a:lnTo>
                <a:lnTo>
                  <a:pt x="423159" y="230988"/>
                </a:lnTo>
                <a:lnTo>
                  <a:pt x="474161" y="239562"/>
                </a:lnTo>
                <a:lnTo>
                  <a:pt x="523627" y="250364"/>
                </a:lnTo>
                <a:lnTo>
                  <a:pt x="571404" y="263347"/>
                </a:lnTo>
                <a:lnTo>
                  <a:pt x="617340" y="278466"/>
                </a:lnTo>
                <a:lnTo>
                  <a:pt x="661279" y="295674"/>
                </a:lnTo>
                <a:lnTo>
                  <a:pt x="703070" y="314926"/>
                </a:lnTo>
                <a:lnTo>
                  <a:pt x="742558" y="336175"/>
                </a:lnTo>
                <a:lnTo>
                  <a:pt x="779589" y="359375"/>
                </a:lnTo>
                <a:lnTo>
                  <a:pt x="814011" y="384480"/>
                </a:lnTo>
                <a:lnTo>
                  <a:pt x="845669" y="411444"/>
                </a:lnTo>
                <a:lnTo>
                  <a:pt x="874410" y="440220"/>
                </a:lnTo>
                <a:lnTo>
                  <a:pt x="900081" y="470764"/>
                </a:lnTo>
                <a:lnTo>
                  <a:pt x="922527" y="503028"/>
                </a:lnTo>
                <a:lnTo>
                  <a:pt x="942355" y="538520"/>
                </a:lnTo>
                <a:lnTo>
                  <a:pt x="957861" y="574707"/>
                </a:lnTo>
                <a:lnTo>
                  <a:pt x="969130" y="611459"/>
                </a:lnTo>
                <a:lnTo>
                  <a:pt x="979286" y="686145"/>
                </a:lnTo>
                <a:lnTo>
                  <a:pt x="978339" y="723820"/>
                </a:lnTo>
                <a:lnTo>
                  <a:pt x="964808" y="799187"/>
                </a:lnTo>
                <a:lnTo>
                  <a:pt x="952391" y="836622"/>
                </a:lnTo>
                <a:lnTo>
                  <a:pt x="936315" y="873718"/>
                </a:lnTo>
                <a:lnTo>
                  <a:pt x="916665" y="910347"/>
                </a:lnTo>
                <a:lnTo>
                  <a:pt x="893523" y="946379"/>
                </a:lnTo>
                <a:lnTo>
                  <a:pt x="866971" y="981686"/>
                </a:lnTo>
                <a:lnTo>
                  <a:pt x="837094" y="1016138"/>
                </a:lnTo>
                <a:lnTo>
                  <a:pt x="803972" y="1049605"/>
                </a:lnTo>
                <a:lnTo>
                  <a:pt x="767691" y="1081960"/>
                </a:lnTo>
                <a:lnTo>
                  <a:pt x="728331" y="1113072"/>
                </a:lnTo>
                <a:lnTo>
                  <a:pt x="685976" y="1142813"/>
                </a:lnTo>
                <a:lnTo>
                  <a:pt x="640710" y="1171053"/>
                </a:lnTo>
                <a:lnTo>
                  <a:pt x="592614" y="1197663"/>
                </a:lnTo>
                <a:lnTo>
                  <a:pt x="541772" y="1222515"/>
                </a:lnTo>
                <a:lnTo>
                  <a:pt x="488267" y="1245478"/>
                </a:lnTo>
                <a:lnTo>
                  <a:pt x="432181" y="1266425"/>
                </a:lnTo>
                <a:lnTo>
                  <a:pt x="414274" y="1159110"/>
                </a:lnTo>
                <a:lnTo>
                  <a:pt x="234823" y="1429493"/>
                </a:lnTo>
                <a:lnTo>
                  <a:pt x="486537" y="1592688"/>
                </a:lnTo>
                <a:lnTo>
                  <a:pt x="468629" y="1485373"/>
                </a:lnTo>
                <a:lnTo>
                  <a:pt x="523303" y="1466460"/>
                </a:lnTo>
                <a:lnTo>
                  <a:pt x="576322" y="1445733"/>
                </a:lnTo>
                <a:lnTo>
                  <a:pt x="627626" y="1423268"/>
                </a:lnTo>
                <a:lnTo>
                  <a:pt x="677152" y="1399140"/>
                </a:lnTo>
                <a:lnTo>
                  <a:pt x="724837" y="1373426"/>
                </a:lnTo>
                <a:lnTo>
                  <a:pt x="770620" y="1346202"/>
                </a:lnTo>
                <a:lnTo>
                  <a:pt x="814439" y="1317545"/>
                </a:lnTo>
                <a:lnTo>
                  <a:pt x="856231" y="1287529"/>
                </a:lnTo>
                <a:lnTo>
                  <a:pt x="895935" y="1256231"/>
                </a:lnTo>
                <a:lnTo>
                  <a:pt x="933488" y="1223727"/>
                </a:lnTo>
                <a:lnTo>
                  <a:pt x="968828" y="1190093"/>
                </a:lnTo>
                <a:lnTo>
                  <a:pt x="1001893" y="1155405"/>
                </a:lnTo>
                <a:lnTo>
                  <a:pt x="1032621" y="1119740"/>
                </a:lnTo>
                <a:lnTo>
                  <a:pt x="1060949" y="1083172"/>
                </a:lnTo>
                <a:lnTo>
                  <a:pt x="1086816" y="1045779"/>
                </a:lnTo>
                <a:lnTo>
                  <a:pt x="1110160" y="1007637"/>
                </a:lnTo>
                <a:lnTo>
                  <a:pt x="1130918" y="968820"/>
                </a:lnTo>
                <a:lnTo>
                  <a:pt x="1149028" y="929407"/>
                </a:lnTo>
                <a:lnTo>
                  <a:pt x="1164428" y="889471"/>
                </a:lnTo>
                <a:lnTo>
                  <a:pt x="1177056" y="849090"/>
                </a:lnTo>
                <a:lnTo>
                  <a:pt x="1186850" y="808340"/>
                </a:lnTo>
                <a:lnTo>
                  <a:pt x="1193748" y="767296"/>
                </a:lnTo>
                <a:lnTo>
                  <a:pt x="1197687" y="726034"/>
                </a:lnTo>
                <a:lnTo>
                  <a:pt x="1198605" y="684632"/>
                </a:lnTo>
                <a:lnTo>
                  <a:pt x="1196441" y="643164"/>
                </a:lnTo>
                <a:lnTo>
                  <a:pt x="1191132" y="601707"/>
                </a:lnTo>
                <a:lnTo>
                  <a:pt x="1183239" y="562899"/>
                </a:lnTo>
                <a:lnTo>
                  <a:pt x="1172705" y="525058"/>
                </a:lnTo>
                <a:lnTo>
                  <a:pt x="1159605" y="488221"/>
                </a:lnTo>
                <a:lnTo>
                  <a:pt x="1144014" y="452423"/>
                </a:lnTo>
                <a:lnTo>
                  <a:pt x="1126007" y="417701"/>
                </a:lnTo>
                <a:lnTo>
                  <a:pt x="1105659" y="384092"/>
                </a:lnTo>
                <a:lnTo>
                  <a:pt x="1083045" y="351632"/>
                </a:lnTo>
                <a:lnTo>
                  <a:pt x="1058239" y="320358"/>
                </a:lnTo>
                <a:lnTo>
                  <a:pt x="1031316" y="290306"/>
                </a:lnTo>
                <a:lnTo>
                  <a:pt x="1002352" y="261513"/>
                </a:lnTo>
                <a:lnTo>
                  <a:pt x="971420" y="234015"/>
                </a:lnTo>
                <a:lnTo>
                  <a:pt x="938596" y="207849"/>
                </a:lnTo>
                <a:lnTo>
                  <a:pt x="903955" y="183052"/>
                </a:lnTo>
                <a:lnTo>
                  <a:pt x="867572" y="159659"/>
                </a:lnTo>
                <a:lnTo>
                  <a:pt x="829520" y="137707"/>
                </a:lnTo>
                <a:lnTo>
                  <a:pt x="789876" y="117233"/>
                </a:lnTo>
                <a:lnTo>
                  <a:pt x="748714" y="98274"/>
                </a:lnTo>
                <a:lnTo>
                  <a:pt x="706108" y="80865"/>
                </a:lnTo>
                <a:lnTo>
                  <a:pt x="662134" y="65044"/>
                </a:lnTo>
                <a:lnTo>
                  <a:pt x="616867" y="50847"/>
                </a:lnTo>
                <a:lnTo>
                  <a:pt x="570381" y="38310"/>
                </a:lnTo>
                <a:lnTo>
                  <a:pt x="522751" y="27469"/>
                </a:lnTo>
                <a:lnTo>
                  <a:pt x="474051" y="18363"/>
                </a:lnTo>
                <a:lnTo>
                  <a:pt x="424358" y="11026"/>
                </a:lnTo>
                <a:lnTo>
                  <a:pt x="373745" y="5495"/>
                </a:lnTo>
                <a:lnTo>
                  <a:pt x="322288" y="1808"/>
                </a:lnTo>
                <a:lnTo>
                  <a:pt x="270061" y="0"/>
                </a:lnTo>
                <a:close/>
              </a:path>
            </a:pathLst>
          </a:custGeom>
          <a:solidFill>
            <a:srgbClr val="00AF50"/>
          </a:solidFill>
        </p:spPr>
        <p:txBody>
          <a:bodyPr wrap="square" lIns="0" tIns="0" rIns="0" bIns="0" rtlCol="0"/>
          <a:lstStyle/>
          <a:p>
            <a:endParaRPr/>
          </a:p>
        </p:txBody>
      </p:sp>
      <p:sp>
        <p:nvSpPr>
          <p:cNvPr id="3" name="object 3"/>
          <p:cNvSpPr txBox="1">
            <a:spLocks noGrp="1"/>
          </p:cNvSpPr>
          <p:nvPr>
            <p:ph type="title"/>
          </p:nvPr>
        </p:nvSpPr>
        <p:spPr>
          <a:xfrm>
            <a:off x="3319653" y="112268"/>
            <a:ext cx="2524760" cy="635635"/>
          </a:xfrm>
          <a:prstGeom prst="rect">
            <a:avLst/>
          </a:prstGeom>
        </p:spPr>
        <p:txBody>
          <a:bodyPr vert="horz" wrap="square" lIns="0" tIns="12700" rIns="0" bIns="0" rtlCol="0">
            <a:spAutoFit/>
          </a:bodyPr>
          <a:lstStyle/>
          <a:p>
            <a:pPr marL="381000" marR="5080" indent="-368935">
              <a:lnSpc>
                <a:spcPct val="100000"/>
              </a:lnSpc>
              <a:spcBef>
                <a:spcPts val="100"/>
              </a:spcBef>
            </a:pPr>
            <a:r>
              <a:rPr sz="2000" u="none" spc="-10" dirty="0"/>
              <a:t>Veiligheidsinstallatie  </a:t>
            </a:r>
            <a:r>
              <a:rPr sz="2000" u="none" dirty="0"/>
              <a:t>Risico</a:t>
            </a:r>
            <a:r>
              <a:rPr sz="2000" u="none" spc="-35" dirty="0"/>
              <a:t> </a:t>
            </a:r>
            <a:r>
              <a:rPr sz="2000" u="none" spc="-5" dirty="0"/>
              <a:t>analyse</a:t>
            </a:r>
            <a:endParaRPr sz="2000"/>
          </a:p>
        </p:txBody>
      </p:sp>
      <p:sp>
        <p:nvSpPr>
          <p:cNvPr id="4" name="object 4"/>
          <p:cNvSpPr txBox="1"/>
          <p:nvPr/>
        </p:nvSpPr>
        <p:spPr>
          <a:xfrm>
            <a:off x="228701" y="1662176"/>
            <a:ext cx="5384800" cy="1123315"/>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Veiligheidsinstallatie</a:t>
            </a:r>
            <a:r>
              <a:rPr sz="1800" spc="40" dirty="0">
                <a:latin typeface="Arial"/>
                <a:cs typeface="Arial"/>
              </a:rPr>
              <a:t> </a:t>
            </a:r>
            <a:r>
              <a:rPr sz="1800" spc="-5" dirty="0">
                <a:latin typeface="Arial"/>
                <a:cs typeface="Arial"/>
              </a:rPr>
              <a:t>?</a:t>
            </a:r>
            <a:endParaRPr sz="1800">
              <a:latin typeface="Arial"/>
              <a:cs typeface="Arial"/>
            </a:endParaRPr>
          </a:p>
          <a:p>
            <a:pPr marL="152400" indent="-140335">
              <a:lnSpc>
                <a:spcPct val="100000"/>
              </a:lnSpc>
              <a:buChar char="-"/>
              <a:tabLst>
                <a:tab pos="153035" algn="l"/>
              </a:tabLst>
            </a:pPr>
            <a:r>
              <a:rPr sz="1800" spc="-5" dirty="0">
                <a:latin typeface="Arial"/>
                <a:cs typeface="Arial"/>
              </a:rPr>
              <a:t>hetzij een </a:t>
            </a:r>
            <a:r>
              <a:rPr sz="1800" spc="-10" dirty="0">
                <a:latin typeface="Arial"/>
                <a:cs typeface="Arial"/>
              </a:rPr>
              <a:t>wettelijke </a:t>
            </a:r>
            <a:r>
              <a:rPr sz="1800" spc="-5" dirty="0">
                <a:latin typeface="Arial"/>
                <a:cs typeface="Arial"/>
              </a:rPr>
              <a:t>eis van toepassing in</a:t>
            </a:r>
            <a:r>
              <a:rPr sz="1800" spc="105" dirty="0">
                <a:latin typeface="Arial"/>
                <a:cs typeface="Arial"/>
              </a:rPr>
              <a:t> </a:t>
            </a:r>
            <a:r>
              <a:rPr sz="1800" spc="-5" dirty="0">
                <a:latin typeface="Arial"/>
                <a:cs typeface="Arial"/>
              </a:rPr>
              <a:t>België;</a:t>
            </a:r>
            <a:endParaRPr sz="1800">
              <a:latin typeface="Arial"/>
              <a:cs typeface="Arial"/>
            </a:endParaRPr>
          </a:p>
          <a:p>
            <a:pPr marL="152400" indent="-140335">
              <a:lnSpc>
                <a:spcPct val="100000"/>
              </a:lnSpc>
              <a:buChar char="-"/>
              <a:tabLst>
                <a:tab pos="153035" algn="l"/>
              </a:tabLst>
            </a:pPr>
            <a:r>
              <a:rPr sz="1800" spc="-5" dirty="0">
                <a:latin typeface="Arial"/>
                <a:cs typeface="Arial"/>
              </a:rPr>
              <a:t>hetzij een technische norm die </a:t>
            </a:r>
            <a:r>
              <a:rPr sz="1800" spc="-10" dirty="0">
                <a:latin typeface="Arial"/>
                <a:cs typeface="Arial"/>
              </a:rPr>
              <a:t>door</a:t>
            </a:r>
            <a:r>
              <a:rPr sz="1800" spc="50" dirty="0">
                <a:latin typeface="Arial"/>
                <a:cs typeface="Arial"/>
              </a:rPr>
              <a:t> </a:t>
            </a:r>
            <a:r>
              <a:rPr sz="1800" spc="-5" dirty="0">
                <a:latin typeface="Arial"/>
                <a:cs typeface="Arial"/>
              </a:rPr>
              <a:t>de</a:t>
            </a:r>
            <a:endParaRPr sz="1800">
              <a:latin typeface="Arial"/>
              <a:cs typeface="Arial"/>
            </a:endParaRPr>
          </a:p>
          <a:p>
            <a:pPr marL="12700">
              <a:lnSpc>
                <a:spcPct val="100000"/>
              </a:lnSpc>
            </a:pPr>
            <a:r>
              <a:rPr sz="1800" spc="-5" dirty="0">
                <a:latin typeface="Arial"/>
                <a:cs typeface="Arial"/>
              </a:rPr>
              <a:t>Koning bekrachtigd </a:t>
            </a:r>
            <a:r>
              <a:rPr sz="1800" dirty="0">
                <a:latin typeface="Arial"/>
                <a:cs typeface="Arial"/>
              </a:rPr>
              <a:t>of </a:t>
            </a:r>
            <a:r>
              <a:rPr sz="1800" spc="-5" dirty="0">
                <a:latin typeface="Arial"/>
                <a:cs typeface="Arial"/>
              </a:rPr>
              <a:t>door het NBN geregistreerd</a:t>
            </a:r>
            <a:r>
              <a:rPr sz="1800" spc="70" dirty="0">
                <a:latin typeface="Arial"/>
                <a:cs typeface="Arial"/>
              </a:rPr>
              <a:t> </a:t>
            </a:r>
            <a:r>
              <a:rPr sz="1800" dirty="0">
                <a:latin typeface="Arial"/>
                <a:cs typeface="Arial"/>
              </a:rPr>
              <a:t>is.</a:t>
            </a:r>
            <a:endParaRPr sz="1800">
              <a:latin typeface="Arial"/>
              <a:cs typeface="Arial"/>
            </a:endParaRPr>
          </a:p>
        </p:txBody>
      </p:sp>
      <p:grpSp>
        <p:nvGrpSpPr>
          <p:cNvPr id="5" name="object 5"/>
          <p:cNvGrpSpPr/>
          <p:nvPr/>
        </p:nvGrpSpPr>
        <p:grpSpPr>
          <a:xfrm>
            <a:off x="5420233" y="1022603"/>
            <a:ext cx="3676650" cy="4497070"/>
            <a:chOff x="5420233" y="1022603"/>
            <a:chExt cx="3676650" cy="4497070"/>
          </a:xfrm>
        </p:grpSpPr>
        <p:sp>
          <p:nvSpPr>
            <p:cNvPr id="6" name="object 6"/>
            <p:cNvSpPr/>
            <p:nvPr/>
          </p:nvSpPr>
          <p:spPr>
            <a:xfrm>
              <a:off x="5420233" y="3991228"/>
              <a:ext cx="1338580" cy="1528445"/>
            </a:xfrm>
            <a:custGeom>
              <a:avLst/>
              <a:gdLst/>
              <a:ahLst/>
              <a:cxnLst/>
              <a:rect l="l" t="t" r="r" b="b"/>
              <a:pathLst>
                <a:path w="1338579" h="1528445">
                  <a:moveTo>
                    <a:pt x="704595" y="0"/>
                  </a:moveTo>
                  <a:lnTo>
                    <a:pt x="596138" y="191135"/>
                  </a:lnTo>
                  <a:lnTo>
                    <a:pt x="646012" y="220847"/>
                  </a:lnTo>
                  <a:lnTo>
                    <a:pt x="693923" y="252249"/>
                  </a:lnTo>
                  <a:lnTo>
                    <a:pt x="739780" y="285211"/>
                  </a:lnTo>
                  <a:lnTo>
                    <a:pt x="783494" y="319598"/>
                  </a:lnTo>
                  <a:lnTo>
                    <a:pt x="824974" y="355278"/>
                  </a:lnTo>
                  <a:lnTo>
                    <a:pt x="864129" y="392120"/>
                  </a:lnTo>
                  <a:lnTo>
                    <a:pt x="900869" y="429990"/>
                  </a:lnTo>
                  <a:lnTo>
                    <a:pt x="935104" y="468756"/>
                  </a:lnTo>
                  <a:lnTo>
                    <a:pt x="966743" y="508287"/>
                  </a:lnTo>
                  <a:lnTo>
                    <a:pt x="995695" y="548449"/>
                  </a:lnTo>
                  <a:lnTo>
                    <a:pt x="1021872" y="589110"/>
                  </a:lnTo>
                  <a:lnTo>
                    <a:pt x="1045181" y="630138"/>
                  </a:lnTo>
                  <a:lnTo>
                    <a:pt x="1065533" y="671400"/>
                  </a:lnTo>
                  <a:lnTo>
                    <a:pt x="1082837" y="712764"/>
                  </a:lnTo>
                  <a:lnTo>
                    <a:pt x="1097004" y="754098"/>
                  </a:lnTo>
                  <a:lnTo>
                    <a:pt x="1107941" y="795268"/>
                  </a:lnTo>
                  <a:lnTo>
                    <a:pt x="1115560" y="836144"/>
                  </a:lnTo>
                  <a:lnTo>
                    <a:pt x="1119770" y="876592"/>
                  </a:lnTo>
                  <a:lnTo>
                    <a:pt x="1120480" y="916479"/>
                  </a:lnTo>
                  <a:lnTo>
                    <a:pt x="1117599" y="955675"/>
                  </a:lnTo>
                  <a:lnTo>
                    <a:pt x="1110667" y="995732"/>
                  </a:lnTo>
                  <a:lnTo>
                    <a:pt x="1099939" y="1033609"/>
                  </a:lnTo>
                  <a:lnTo>
                    <a:pt x="1085562" y="1069259"/>
                  </a:lnTo>
                  <a:lnTo>
                    <a:pt x="1046442" y="1133680"/>
                  </a:lnTo>
                  <a:lnTo>
                    <a:pt x="994471" y="1188610"/>
                  </a:lnTo>
                  <a:lnTo>
                    <a:pt x="964032" y="1212396"/>
                  </a:lnTo>
                  <a:lnTo>
                    <a:pt x="930817" y="1233665"/>
                  </a:lnTo>
                  <a:lnTo>
                    <a:pt x="894974" y="1252368"/>
                  </a:lnTo>
                  <a:lnTo>
                    <a:pt x="856646" y="1268458"/>
                  </a:lnTo>
                  <a:lnTo>
                    <a:pt x="815980" y="1281887"/>
                  </a:lnTo>
                  <a:lnTo>
                    <a:pt x="773122" y="1292605"/>
                  </a:lnTo>
                  <a:lnTo>
                    <a:pt x="728218" y="1300565"/>
                  </a:lnTo>
                  <a:lnTo>
                    <a:pt x="681413" y="1305720"/>
                  </a:lnTo>
                  <a:lnTo>
                    <a:pt x="632852" y="1308020"/>
                  </a:lnTo>
                  <a:lnTo>
                    <a:pt x="582683" y="1307417"/>
                  </a:lnTo>
                  <a:lnTo>
                    <a:pt x="531050" y="1303864"/>
                  </a:lnTo>
                  <a:lnTo>
                    <a:pt x="478099" y="1297313"/>
                  </a:lnTo>
                  <a:lnTo>
                    <a:pt x="423976" y="1287714"/>
                  </a:lnTo>
                  <a:lnTo>
                    <a:pt x="368826" y="1275020"/>
                  </a:lnTo>
                  <a:lnTo>
                    <a:pt x="312796" y="1259183"/>
                  </a:lnTo>
                  <a:lnTo>
                    <a:pt x="256031" y="1240155"/>
                  </a:lnTo>
                  <a:lnTo>
                    <a:pt x="309625" y="1145540"/>
                  </a:lnTo>
                  <a:lnTo>
                    <a:pt x="0" y="1242695"/>
                  </a:lnTo>
                  <a:lnTo>
                    <a:pt x="92837" y="1527937"/>
                  </a:lnTo>
                  <a:lnTo>
                    <a:pt x="146557" y="1433195"/>
                  </a:lnTo>
                  <a:lnTo>
                    <a:pt x="200943" y="1452922"/>
                  </a:lnTo>
                  <a:lnTo>
                    <a:pt x="255186" y="1470199"/>
                  </a:lnTo>
                  <a:lnTo>
                    <a:pt x="309190" y="1485046"/>
                  </a:lnTo>
                  <a:lnTo>
                    <a:pt x="362859" y="1497481"/>
                  </a:lnTo>
                  <a:lnTo>
                    <a:pt x="416097" y="1507527"/>
                  </a:lnTo>
                  <a:lnTo>
                    <a:pt x="468809" y="1515201"/>
                  </a:lnTo>
                  <a:lnTo>
                    <a:pt x="520896" y="1520525"/>
                  </a:lnTo>
                  <a:lnTo>
                    <a:pt x="572264" y="1523518"/>
                  </a:lnTo>
                  <a:lnTo>
                    <a:pt x="622816" y="1524200"/>
                  </a:lnTo>
                  <a:lnTo>
                    <a:pt x="672457" y="1522591"/>
                  </a:lnTo>
                  <a:lnTo>
                    <a:pt x="721088" y="1518711"/>
                  </a:lnTo>
                  <a:lnTo>
                    <a:pt x="768616" y="1512580"/>
                  </a:lnTo>
                  <a:lnTo>
                    <a:pt x="814943" y="1504218"/>
                  </a:lnTo>
                  <a:lnTo>
                    <a:pt x="859973" y="1493644"/>
                  </a:lnTo>
                  <a:lnTo>
                    <a:pt x="903609" y="1480880"/>
                  </a:lnTo>
                  <a:lnTo>
                    <a:pt x="945757" y="1465944"/>
                  </a:lnTo>
                  <a:lnTo>
                    <a:pt x="986319" y="1448856"/>
                  </a:lnTo>
                  <a:lnTo>
                    <a:pt x="1025199" y="1429637"/>
                  </a:lnTo>
                  <a:lnTo>
                    <a:pt x="1062302" y="1408307"/>
                  </a:lnTo>
                  <a:lnTo>
                    <a:pt x="1097530" y="1384885"/>
                  </a:lnTo>
                  <a:lnTo>
                    <a:pt x="1130788" y="1359391"/>
                  </a:lnTo>
                  <a:lnTo>
                    <a:pt x="1161980" y="1331846"/>
                  </a:lnTo>
                  <a:lnTo>
                    <a:pt x="1191009" y="1302269"/>
                  </a:lnTo>
                  <a:lnTo>
                    <a:pt x="1217779" y="1270680"/>
                  </a:lnTo>
                  <a:lnTo>
                    <a:pt x="1242194" y="1237099"/>
                  </a:lnTo>
                  <a:lnTo>
                    <a:pt x="1264158" y="1201547"/>
                  </a:lnTo>
                  <a:lnTo>
                    <a:pt x="1282461" y="1166419"/>
                  </a:lnTo>
                  <a:lnTo>
                    <a:pt x="1298103" y="1130379"/>
                  </a:lnTo>
                  <a:lnTo>
                    <a:pt x="1311120" y="1093504"/>
                  </a:lnTo>
                  <a:lnTo>
                    <a:pt x="1321546" y="1055869"/>
                  </a:lnTo>
                  <a:lnTo>
                    <a:pt x="1329417" y="1017549"/>
                  </a:lnTo>
                  <a:lnTo>
                    <a:pt x="1334768" y="978620"/>
                  </a:lnTo>
                  <a:lnTo>
                    <a:pt x="1337634" y="939158"/>
                  </a:lnTo>
                  <a:lnTo>
                    <a:pt x="1338050" y="899237"/>
                  </a:lnTo>
                  <a:lnTo>
                    <a:pt x="1336051" y="858933"/>
                  </a:lnTo>
                  <a:lnTo>
                    <a:pt x="1331674" y="818323"/>
                  </a:lnTo>
                  <a:lnTo>
                    <a:pt x="1324952" y="777480"/>
                  </a:lnTo>
                  <a:lnTo>
                    <a:pt x="1315921" y="736482"/>
                  </a:lnTo>
                  <a:lnTo>
                    <a:pt x="1304616" y="695402"/>
                  </a:lnTo>
                  <a:lnTo>
                    <a:pt x="1291073" y="654318"/>
                  </a:lnTo>
                  <a:lnTo>
                    <a:pt x="1275326" y="613304"/>
                  </a:lnTo>
                  <a:lnTo>
                    <a:pt x="1257411" y="572436"/>
                  </a:lnTo>
                  <a:lnTo>
                    <a:pt x="1237362" y="531789"/>
                  </a:lnTo>
                  <a:lnTo>
                    <a:pt x="1215216" y="491440"/>
                  </a:lnTo>
                  <a:lnTo>
                    <a:pt x="1191008" y="451462"/>
                  </a:lnTo>
                  <a:lnTo>
                    <a:pt x="1164771" y="411933"/>
                  </a:lnTo>
                  <a:lnTo>
                    <a:pt x="1136543" y="372927"/>
                  </a:lnTo>
                  <a:lnTo>
                    <a:pt x="1106357" y="334519"/>
                  </a:lnTo>
                  <a:lnTo>
                    <a:pt x="1074249" y="296787"/>
                  </a:lnTo>
                  <a:lnTo>
                    <a:pt x="1040255" y="259804"/>
                  </a:lnTo>
                  <a:lnTo>
                    <a:pt x="1004408" y="223646"/>
                  </a:lnTo>
                  <a:lnTo>
                    <a:pt x="966746" y="188390"/>
                  </a:lnTo>
                  <a:lnTo>
                    <a:pt x="927302" y="154110"/>
                  </a:lnTo>
                  <a:lnTo>
                    <a:pt x="886112" y="120882"/>
                  </a:lnTo>
                  <a:lnTo>
                    <a:pt x="843211" y="88781"/>
                  </a:lnTo>
                  <a:lnTo>
                    <a:pt x="798635" y="57884"/>
                  </a:lnTo>
                  <a:lnTo>
                    <a:pt x="752418" y="28265"/>
                  </a:lnTo>
                  <a:lnTo>
                    <a:pt x="704595" y="0"/>
                  </a:lnTo>
                  <a:close/>
                </a:path>
              </a:pathLst>
            </a:custGeom>
            <a:solidFill>
              <a:srgbClr val="00AF50"/>
            </a:solidFill>
          </p:spPr>
          <p:txBody>
            <a:bodyPr wrap="square" lIns="0" tIns="0" rIns="0" bIns="0" rtlCol="0"/>
            <a:lstStyle/>
            <a:p>
              <a:endParaRPr/>
            </a:p>
          </p:txBody>
        </p:sp>
        <p:sp>
          <p:nvSpPr>
            <p:cNvPr id="7" name="object 7"/>
            <p:cNvSpPr/>
            <p:nvPr/>
          </p:nvSpPr>
          <p:spPr>
            <a:xfrm>
              <a:off x="6987540" y="1022603"/>
              <a:ext cx="2109216" cy="1577339"/>
            </a:xfrm>
            <a:prstGeom prst="rect">
              <a:avLst/>
            </a:prstGeom>
            <a:blipFill>
              <a:blip r:embed="rId2" cstate="print"/>
              <a:stretch>
                <a:fillRect/>
              </a:stretch>
            </a:blipFill>
          </p:spPr>
          <p:txBody>
            <a:bodyPr wrap="square" lIns="0" tIns="0" rIns="0" bIns="0" rtlCol="0"/>
            <a:lstStyle/>
            <a:p>
              <a:endParaRPr/>
            </a:p>
          </p:txBody>
        </p:sp>
      </p:grpSp>
      <p:sp>
        <p:nvSpPr>
          <p:cNvPr id="8" name="object 8"/>
          <p:cNvSpPr txBox="1"/>
          <p:nvPr/>
        </p:nvSpPr>
        <p:spPr>
          <a:xfrm>
            <a:off x="251256" y="3485464"/>
            <a:ext cx="4759960" cy="194691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00FF"/>
                </a:solidFill>
                <a:latin typeface="Arial"/>
                <a:cs typeface="Arial"/>
              </a:rPr>
              <a:t>Risicoanalyse </a:t>
            </a:r>
            <a:r>
              <a:rPr sz="1800" b="1" spc="-20" dirty="0">
                <a:solidFill>
                  <a:srgbClr val="0000FF"/>
                </a:solidFill>
                <a:latin typeface="Arial"/>
                <a:cs typeface="Arial"/>
              </a:rPr>
              <a:t>van </a:t>
            </a:r>
            <a:r>
              <a:rPr sz="1800" b="1" dirty="0">
                <a:solidFill>
                  <a:srgbClr val="0000FF"/>
                </a:solidFill>
                <a:latin typeface="Arial"/>
                <a:cs typeface="Arial"/>
              </a:rPr>
              <a:t>de</a:t>
            </a:r>
            <a:r>
              <a:rPr sz="1800" b="1" spc="70" dirty="0">
                <a:solidFill>
                  <a:srgbClr val="0000FF"/>
                </a:solidFill>
                <a:latin typeface="Arial"/>
                <a:cs typeface="Arial"/>
              </a:rPr>
              <a:t> </a:t>
            </a:r>
            <a:r>
              <a:rPr sz="1800" b="1" spc="-5" dirty="0">
                <a:solidFill>
                  <a:srgbClr val="0000FF"/>
                </a:solidFill>
                <a:latin typeface="Arial"/>
                <a:cs typeface="Arial"/>
              </a:rPr>
              <a:t>veiligheidsinstallaties</a:t>
            </a:r>
            <a:endParaRPr sz="1800">
              <a:latin typeface="Arial"/>
              <a:cs typeface="Arial"/>
            </a:endParaRPr>
          </a:p>
          <a:p>
            <a:pPr>
              <a:lnSpc>
                <a:spcPct val="100000"/>
              </a:lnSpc>
              <a:spcBef>
                <a:spcPts val="35"/>
              </a:spcBef>
            </a:pPr>
            <a:endParaRPr sz="1850">
              <a:latin typeface="Arial"/>
              <a:cs typeface="Arial"/>
            </a:endParaRPr>
          </a:p>
          <a:p>
            <a:pPr marL="469900" indent="-457200">
              <a:lnSpc>
                <a:spcPct val="100000"/>
              </a:lnSpc>
              <a:buChar char="-"/>
              <a:tabLst>
                <a:tab pos="469265" algn="l"/>
                <a:tab pos="469900" algn="l"/>
              </a:tabLst>
            </a:pPr>
            <a:r>
              <a:rPr sz="1800" spc="-5" dirty="0">
                <a:latin typeface="Arial"/>
                <a:cs typeface="Arial"/>
              </a:rPr>
              <a:t>de bepaling van de</a:t>
            </a:r>
            <a:r>
              <a:rPr sz="1800" spc="45" dirty="0">
                <a:latin typeface="Arial"/>
                <a:cs typeface="Arial"/>
              </a:rPr>
              <a:t> </a:t>
            </a:r>
            <a:r>
              <a:rPr sz="1800" spc="-5" dirty="0">
                <a:latin typeface="Arial"/>
                <a:cs typeface="Arial"/>
              </a:rPr>
              <a:t>veiligheidsinstallaties;</a:t>
            </a:r>
            <a:endParaRPr sz="1800">
              <a:latin typeface="Arial"/>
              <a:cs typeface="Arial"/>
            </a:endParaRPr>
          </a:p>
          <a:p>
            <a:pPr marL="12700" marR="61594">
              <a:lnSpc>
                <a:spcPct val="100000"/>
              </a:lnSpc>
              <a:buChar char="-"/>
              <a:tabLst>
                <a:tab pos="469265" algn="l"/>
                <a:tab pos="469900" algn="l"/>
              </a:tabLst>
            </a:pPr>
            <a:r>
              <a:rPr sz="1800" spc="-5" dirty="0">
                <a:latin typeface="Arial"/>
                <a:cs typeface="Arial"/>
              </a:rPr>
              <a:t>de bepaling van de tijd van functiebehoud  van elke veiligheidsverbruiker;</a:t>
            </a:r>
            <a:endParaRPr sz="1800">
              <a:latin typeface="Arial"/>
              <a:cs typeface="Arial"/>
            </a:endParaRPr>
          </a:p>
          <a:p>
            <a:pPr marL="12700" marR="401955">
              <a:lnSpc>
                <a:spcPct val="100000"/>
              </a:lnSpc>
              <a:spcBef>
                <a:spcPts val="5"/>
              </a:spcBef>
              <a:buChar char="-"/>
              <a:tabLst>
                <a:tab pos="469265" algn="l"/>
                <a:tab pos="469900" algn="l"/>
              </a:tabLst>
            </a:pPr>
            <a:r>
              <a:rPr sz="1800" spc="-5" dirty="0">
                <a:latin typeface="Arial"/>
                <a:cs typeface="Arial"/>
              </a:rPr>
              <a:t>de bepaling van de kenmerken van de  veiligheidsbronnen.</a:t>
            </a:r>
            <a:endParaRPr sz="1800">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7936" y="313436"/>
            <a:ext cx="1029335" cy="330835"/>
          </a:xfrm>
          <a:prstGeom prst="rect">
            <a:avLst/>
          </a:prstGeom>
        </p:spPr>
        <p:txBody>
          <a:bodyPr vert="horz" wrap="square" lIns="0" tIns="12700" rIns="0" bIns="0" rtlCol="0">
            <a:spAutoFit/>
          </a:bodyPr>
          <a:lstStyle/>
          <a:p>
            <a:pPr marL="12700">
              <a:lnSpc>
                <a:spcPct val="100000"/>
              </a:lnSpc>
              <a:spcBef>
                <a:spcPts val="100"/>
              </a:spcBef>
            </a:pPr>
            <a:r>
              <a:rPr sz="2000" u="none" dirty="0"/>
              <a:t>Definit</a:t>
            </a:r>
            <a:r>
              <a:rPr sz="2000" u="none" spc="-10" dirty="0"/>
              <a:t>i</a:t>
            </a:r>
            <a:r>
              <a:rPr sz="2000" u="none" dirty="0"/>
              <a:t>e</a:t>
            </a:r>
            <a:endParaRPr sz="2000"/>
          </a:p>
        </p:txBody>
      </p:sp>
      <p:sp>
        <p:nvSpPr>
          <p:cNvPr id="3" name="object 3"/>
          <p:cNvSpPr txBox="1"/>
          <p:nvPr/>
        </p:nvSpPr>
        <p:spPr>
          <a:xfrm>
            <a:off x="573735" y="6248501"/>
            <a:ext cx="194945"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7E7E7E"/>
                </a:solidFill>
                <a:latin typeface="Arial"/>
                <a:cs typeface="Arial"/>
              </a:rPr>
              <a:t>118</a:t>
            </a:r>
            <a:endParaRPr sz="800">
              <a:latin typeface="Arial"/>
              <a:cs typeface="Arial"/>
            </a:endParaRPr>
          </a:p>
        </p:txBody>
      </p:sp>
      <p:sp>
        <p:nvSpPr>
          <p:cNvPr id="4" name="object 4"/>
          <p:cNvSpPr/>
          <p:nvPr/>
        </p:nvSpPr>
        <p:spPr>
          <a:xfrm>
            <a:off x="2856483" y="2702305"/>
            <a:ext cx="2054225" cy="320675"/>
          </a:xfrm>
          <a:custGeom>
            <a:avLst/>
            <a:gdLst/>
            <a:ahLst/>
            <a:cxnLst/>
            <a:rect l="l" t="t" r="r" b="b"/>
            <a:pathLst>
              <a:path w="2054225" h="320675">
                <a:moveTo>
                  <a:pt x="2054224" y="0"/>
                </a:moveTo>
                <a:lnTo>
                  <a:pt x="0" y="0"/>
                </a:lnTo>
                <a:lnTo>
                  <a:pt x="0" y="320294"/>
                </a:lnTo>
                <a:lnTo>
                  <a:pt x="2054224" y="320294"/>
                </a:lnTo>
                <a:lnTo>
                  <a:pt x="2054224" y="0"/>
                </a:lnTo>
                <a:close/>
              </a:path>
            </a:pathLst>
          </a:custGeom>
          <a:solidFill>
            <a:srgbClr val="DDD9C3"/>
          </a:solidFill>
        </p:spPr>
        <p:txBody>
          <a:bodyPr wrap="square" lIns="0" tIns="0" rIns="0" bIns="0" rtlCol="0"/>
          <a:lstStyle/>
          <a:p>
            <a:endParaRPr/>
          </a:p>
        </p:txBody>
      </p:sp>
      <p:sp>
        <p:nvSpPr>
          <p:cNvPr id="5" name="object 5"/>
          <p:cNvSpPr txBox="1"/>
          <p:nvPr/>
        </p:nvSpPr>
        <p:spPr>
          <a:xfrm>
            <a:off x="2856483" y="2702305"/>
            <a:ext cx="2054225" cy="320675"/>
          </a:xfrm>
          <a:prstGeom prst="rect">
            <a:avLst/>
          </a:prstGeom>
          <a:ln w="12700">
            <a:solidFill>
              <a:srgbClr val="000000"/>
            </a:solidFill>
          </a:ln>
        </p:spPr>
        <p:txBody>
          <a:bodyPr vert="horz" wrap="square" lIns="0" tIns="29845" rIns="0" bIns="0" rtlCol="0">
            <a:spAutoFit/>
          </a:bodyPr>
          <a:lstStyle/>
          <a:p>
            <a:pPr marL="110489">
              <a:lnSpc>
                <a:spcPct val="100000"/>
              </a:lnSpc>
              <a:spcBef>
                <a:spcPts val="235"/>
              </a:spcBef>
            </a:pPr>
            <a:r>
              <a:rPr sz="1600" b="1" spc="-10" dirty="0">
                <a:solidFill>
                  <a:srgbClr val="1F487C"/>
                </a:solidFill>
                <a:latin typeface="Arial"/>
                <a:cs typeface="Arial"/>
              </a:rPr>
              <a:t>Veiligheidsvoeding</a:t>
            </a:r>
            <a:endParaRPr sz="1600">
              <a:latin typeface="Arial"/>
              <a:cs typeface="Arial"/>
            </a:endParaRPr>
          </a:p>
        </p:txBody>
      </p:sp>
      <p:grpSp>
        <p:nvGrpSpPr>
          <p:cNvPr id="6" name="object 6"/>
          <p:cNvGrpSpPr/>
          <p:nvPr/>
        </p:nvGrpSpPr>
        <p:grpSpPr>
          <a:xfrm>
            <a:off x="2257044" y="1124711"/>
            <a:ext cx="5453380" cy="5575300"/>
            <a:chOff x="2257044" y="1124711"/>
            <a:chExt cx="5453380" cy="5575300"/>
          </a:xfrm>
        </p:grpSpPr>
        <p:sp>
          <p:nvSpPr>
            <p:cNvPr id="7" name="object 7"/>
            <p:cNvSpPr/>
            <p:nvPr/>
          </p:nvSpPr>
          <p:spPr>
            <a:xfrm>
              <a:off x="2276094" y="1143761"/>
              <a:ext cx="4272280" cy="3860800"/>
            </a:xfrm>
            <a:custGeom>
              <a:avLst/>
              <a:gdLst/>
              <a:ahLst/>
              <a:cxnLst/>
              <a:rect l="l" t="t" r="r" b="b"/>
              <a:pathLst>
                <a:path w="4272280" h="3860800">
                  <a:moveTo>
                    <a:pt x="3561588" y="348996"/>
                  </a:moveTo>
                  <a:lnTo>
                    <a:pt x="3564830" y="301630"/>
                  </a:lnTo>
                  <a:lnTo>
                    <a:pt x="3574273" y="256204"/>
                  </a:lnTo>
                  <a:lnTo>
                    <a:pt x="3589496" y="213133"/>
                  </a:lnTo>
                  <a:lnTo>
                    <a:pt x="3610073" y="172832"/>
                  </a:lnTo>
                  <a:lnTo>
                    <a:pt x="3635583" y="135717"/>
                  </a:lnTo>
                  <a:lnTo>
                    <a:pt x="3665601" y="102203"/>
                  </a:lnTo>
                  <a:lnTo>
                    <a:pt x="3699704" y="72705"/>
                  </a:lnTo>
                  <a:lnTo>
                    <a:pt x="3737468" y="47639"/>
                  </a:lnTo>
                  <a:lnTo>
                    <a:pt x="3778472" y="27420"/>
                  </a:lnTo>
                  <a:lnTo>
                    <a:pt x="3822290" y="12463"/>
                  </a:lnTo>
                  <a:lnTo>
                    <a:pt x="3868501" y="3185"/>
                  </a:lnTo>
                  <a:lnTo>
                    <a:pt x="3916679" y="0"/>
                  </a:lnTo>
                  <a:lnTo>
                    <a:pt x="3964858" y="3185"/>
                  </a:lnTo>
                  <a:lnTo>
                    <a:pt x="4011069" y="12463"/>
                  </a:lnTo>
                  <a:lnTo>
                    <a:pt x="4054887" y="27420"/>
                  </a:lnTo>
                  <a:lnTo>
                    <a:pt x="4095891" y="47639"/>
                  </a:lnTo>
                  <a:lnTo>
                    <a:pt x="4133655" y="72705"/>
                  </a:lnTo>
                  <a:lnTo>
                    <a:pt x="4167758" y="102203"/>
                  </a:lnTo>
                  <a:lnTo>
                    <a:pt x="4197776" y="135717"/>
                  </a:lnTo>
                  <a:lnTo>
                    <a:pt x="4223286" y="172832"/>
                  </a:lnTo>
                  <a:lnTo>
                    <a:pt x="4243863" y="213133"/>
                  </a:lnTo>
                  <a:lnTo>
                    <a:pt x="4259086" y="256204"/>
                  </a:lnTo>
                  <a:lnTo>
                    <a:pt x="4268529" y="301630"/>
                  </a:lnTo>
                  <a:lnTo>
                    <a:pt x="4271772" y="348996"/>
                  </a:lnTo>
                  <a:lnTo>
                    <a:pt x="4268529" y="396361"/>
                  </a:lnTo>
                  <a:lnTo>
                    <a:pt x="4259086" y="441787"/>
                  </a:lnTo>
                  <a:lnTo>
                    <a:pt x="4243863" y="484858"/>
                  </a:lnTo>
                  <a:lnTo>
                    <a:pt x="4223286" y="525159"/>
                  </a:lnTo>
                  <a:lnTo>
                    <a:pt x="4197776" y="562274"/>
                  </a:lnTo>
                  <a:lnTo>
                    <a:pt x="4167758" y="595788"/>
                  </a:lnTo>
                  <a:lnTo>
                    <a:pt x="4133655" y="625286"/>
                  </a:lnTo>
                  <a:lnTo>
                    <a:pt x="4095891" y="650352"/>
                  </a:lnTo>
                  <a:lnTo>
                    <a:pt x="4054887" y="670571"/>
                  </a:lnTo>
                  <a:lnTo>
                    <a:pt x="4011069" y="685528"/>
                  </a:lnTo>
                  <a:lnTo>
                    <a:pt x="3964858" y="694806"/>
                  </a:lnTo>
                  <a:lnTo>
                    <a:pt x="3916679" y="697991"/>
                  </a:lnTo>
                  <a:lnTo>
                    <a:pt x="3868501" y="694806"/>
                  </a:lnTo>
                  <a:lnTo>
                    <a:pt x="3822290" y="685528"/>
                  </a:lnTo>
                  <a:lnTo>
                    <a:pt x="3778472" y="670571"/>
                  </a:lnTo>
                  <a:lnTo>
                    <a:pt x="3737468" y="650352"/>
                  </a:lnTo>
                  <a:lnTo>
                    <a:pt x="3699704" y="625286"/>
                  </a:lnTo>
                  <a:lnTo>
                    <a:pt x="3665601" y="595788"/>
                  </a:lnTo>
                  <a:lnTo>
                    <a:pt x="3635583" y="562274"/>
                  </a:lnTo>
                  <a:lnTo>
                    <a:pt x="3610073" y="525159"/>
                  </a:lnTo>
                  <a:lnTo>
                    <a:pt x="3589496" y="484858"/>
                  </a:lnTo>
                  <a:lnTo>
                    <a:pt x="3574273" y="441787"/>
                  </a:lnTo>
                  <a:lnTo>
                    <a:pt x="3564830" y="396361"/>
                  </a:lnTo>
                  <a:lnTo>
                    <a:pt x="3561588" y="348996"/>
                  </a:lnTo>
                  <a:close/>
                </a:path>
                <a:path w="4272280" h="3860800">
                  <a:moveTo>
                    <a:pt x="3916679" y="697991"/>
                  </a:moveTo>
                  <a:lnTo>
                    <a:pt x="3944874" y="3205861"/>
                  </a:lnTo>
                </a:path>
                <a:path w="4272280" h="3860800">
                  <a:moveTo>
                    <a:pt x="3316224" y="3112008"/>
                  </a:moveTo>
                  <a:lnTo>
                    <a:pt x="3244705" y="3110406"/>
                  </a:lnTo>
                  <a:lnTo>
                    <a:pt x="3180446" y="3105888"/>
                  </a:lnTo>
                  <a:lnTo>
                    <a:pt x="3126009" y="3098879"/>
                  </a:lnTo>
                  <a:lnTo>
                    <a:pt x="3083955" y="3089806"/>
                  </a:lnTo>
                  <a:lnTo>
                    <a:pt x="3047238" y="3067177"/>
                  </a:lnTo>
                  <a:lnTo>
                    <a:pt x="3047238" y="1763902"/>
                  </a:lnTo>
                  <a:lnTo>
                    <a:pt x="3037631" y="1751983"/>
                  </a:lnTo>
                  <a:lnTo>
                    <a:pt x="2968466" y="1732200"/>
                  </a:lnTo>
                  <a:lnTo>
                    <a:pt x="2914029" y="1725191"/>
                  </a:lnTo>
                  <a:lnTo>
                    <a:pt x="2849770" y="1720673"/>
                  </a:lnTo>
                  <a:lnTo>
                    <a:pt x="2778252" y="1719072"/>
                  </a:lnTo>
                  <a:lnTo>
                    <a:pt x="2849770" y="1717470"/>
                  </a:lnTo>
                  <a:lnTo>
                    <a:pt x="2914029" y="1712952"/>
                  </a:lnTo>
                  <a:lnTo>
                    <a:pt x="2968466" y="1705943"/>
                  </a:lnTo>
                  <a:lnTo>
                    <a:pt x="3010520" y="1696870"/>
                  </a:lnTo>
                  <a:lnTo>
                    <a:pt x="3047238" y="1674240"/>
                  </a:lnTo>
                  <a:lnTo>
                    <a:pt x="3047238" y="370966"/>
                  </a:lnTo>
                  <a:lnTo>
                    <a:pt x="3056844" y="359047"/>
                  </a:lnTo>
                  <a:lnTo>
                    <a:pt x="3083955" y="348337"/>
                  </a:lnTo>
                  <a:lnTo>
                    <a:pt x="3126009" y="339264"/>
                  </a:lnTo>
                  <a:lnTo>
                    <a:pt x="3180446" y="332255"/>
                  </a:lnTo>
                  <a:lnTo>
                    <a:pt x="3244705" y="327737"/>
                  </a:lnTo>
                  <a:lnTo>
                    <a:pt x="3316224" y="326136"/>
                  </a:lnTo>
                </a:path>
                <a:path w="4272280" h="3860800">
                  <a:moveTo>
                    <a:pt x="794004" y="3860292"/>
                  </a:moveTo>
                  <a:lnTo>
                    <a:pt x="722657" y="3859227"/>
                  </a:lnTo>
                  <a:lnTo>
                    <a:pt x="655499" y="3856156"/>
                  </a:lnTo>
                  <a:lnTo>
                    <a:pt x="593654" y="3851265"/>
                  </a:lnTo>
                  <a:lnTo>
                    <a:pt x="538243" y="3844741"/>
                  </a:lnTo>
                  <a:lnTo>
                    <a:pt x="490390" y="3836769"/>
                  </a:lnTo>
                  <a:lnTo>
                    <a:pt x="451216" y="3827535"/>
                  </a:lnTo>
                  <a:lnTo>
                    <a:pt x="403400" y="3806027"/>
                  </a:lnTo>
                  <a:lnTo>
                    <a:pt x="397001" y="3794125"/>
                  </a:lnTo>
                  <a:lnTo>
                    <a:pt x="397001" y="2166239"/>
                  </a:lnTo>
                  <a:lnTo>
                    <a:pt x="390603" y="2154336"/>
                  </a:lnTo>
                  <a:lnTo>
                    <a:pt x="342787" y="2132828"/>
                  </a:lnTo>
                  <a:lnTo>
                    <a:pt x="303613" y="2123594"/>
                  </a:lnTo>
                  <a:lnTo>
                    <a:pt x="255760" y="2115622"/>
                  </a:lnTo>
                  <a:lnTo>
                    <a:pt x="200349" y="2109098"/>
                  </a:lnTo>
                  <a:lnTo>
                    <a:pt x="138504" y="2104207"/>
                  </a:lnTo>
                  <a:lnTo>
                    <a:pt x="71346" y="2101136"/>
                  </a:lnTo>
                  <a:lnTo>
                    <a:pt x="0" y="2100072"/>
                  </a:lnTo>
                  <a:lnTo>
                    <a:pt x="71346" y="2099007"/>
                  </a:lnTo>
                  <a:lnTo>
                    <a:pt x="138504" y="2095936"/>
                  </a:lnTo>
                  <a:lnTo>
                    <a:pt x="200349" y="2091045"/>
                  </a:lnTo>
                  <a:lnTo>
                    <a:pt x="255760" y="2084521"/>
                  </a:lnTo>
                  <a:lnTo>
                    <a:pt x="303613" y="2076549"/>
                  </a:lnTo>
                  <a:lnTo>
                    <a:pt x="342787" y="2067315"/>
                  </a:lnTo>
                  <a:lnTo>
                    <a:pt x="390603" y="2045807"/>
                  </a:lnTo>
                  <a:lnTo>
                    <a:pt x="397001" y="2033904"/>
                  </a:lnTo>
                  <a:lnTo>
                    <a:pt x="397001" y="406018"/>
                  </a:lnTo>
                  <a:lnTo>
                    <a:pt x="403400" y="394116"/>
                  </a:lnTo>
                  <a:lnTo>
                    <a:pt x="451216" y="372608"/>
                  </a:lnTo>
                  <a:lnTo>
                    <a:pt x="490390" y="363374"/>
                  </a:lnTo>
                  <a:lnTo>
                    <a:pt x="538243" y="355402"/>
                  </a:lnTo>
                  <a:lnTo>
                    <a:pt x="593654" y="348878"/>
                  </a:lnTo>
                  <a:lnTo>
                    <a:pt x="655499" y="343987"/>
                  </a:lnTo>
                  <a:lnTo>
                    <a:pt x="722657" y="340916"/>
                  </a:lnTo>
                  <a:lnTo>
                    <a:pt x="794004" y="339851"/>
                  </a:lnTo>
                </a:path>
              </a:pathLst>
            </a:custGeom>
            <a:ln w="38100">
              <a:solidFill>
                <a:srgbClr val="000000"/>
              </a:solidFill>
            </a:ln>
          </p:spPr>
          <p:txBody>
            <a:bodyPr wrap="square" lIns="0" tIns="0" rIns="0" bIns="0" rtlCol="0"/>
            <a:lstStyle/>
            <a:p>
              <a:endParaRPr/>
            </a:p>
          </p:txBody>
        </p:sp>
        <p:sp>
          <p:nvSpPr>
            <p:cNvPr id="8" name="object 8"/>
            <p:cNvSpPr/>
            <p:nvPr/>
          </p:nvSpPr>
          <p:spPr>
            <a:xfrm>
              <a:off x="4786883" y="5137403"/>
              <a:ext cx="2923032" cy="1562099"/>
            </a:xfrm>
            <a:prstGeom prst="rect">
              <a:avLst/>
            </a:prstGeom>
            <a:blipFill>
              <a:blip r:embed="rId2" cstate="print"/>
              <a:stretch>
                <a:fillRect/>
              </a:stretch>
            </a:blipFill>
          </p:spPr>
          <p:txBody>
            <a:bodyPr wrap="square" lIns="0" tIns="0" rIns="0" bIns="0" rtlCol="0"/>
            <a:lstStyle/>
            <a:p>
              <a:endParaRPr/>
            </a:p>
          </p:txBody>
        </p:sp>
      </p:grpSp>
      <p:sp>
        <p:nvSpPr>
          <p:cNvPr id="9" name="object 9"/>
          <p:cNvSpPr txBox="1"/>
          <p:nvPr/>
        </p:nvSpPr>
        <p:spPr>
          <a:xfrm>
            <a:off x="4935473" y="4408170"/>
            <a:ext cx="2583180" cy="655320"/>
          </a:xfrm>
          <a:prstGeom prst="rect">
            <a:avLst/>
          </a:prstGeom>
          <a:solidFill>
            <a:srgbClr val="0C62C5"/>
          </a:solidFill>
          <a:ln w="25907">
            <a:solidFill>
              <a:srgbClr val="054691"/>
            </a:solidFill>
          </a:ln>
        </p:spPr>
        <p:txBody>
          <a:bodyPr vert="horz" wrap="square" lIns="0" tIns="184785" rIns="0" bIns="0" rtlCol="0">
            <a:spAutoFit/>
          </a:bodyPr>
          <a:lstStyle/>
          <a:p>
            <a:pPr marL="137160">
              <a:lnSpc>
                <a:spcPct val="100000"/>
              </a:lnSpc>
              <a:spcBef>
                <a:spcPts val="1455"/>
              </a:spcBef>
            </a:pPr>
            <a:r>
              <a:rPr sz="1800" b="1" spc="-10" dirty="0">
                <a:solidFill>
                  <a:srgbClr val="FFFFFF"/>
                </a:solidFill>
                <a:latin typeface="Arial"/>
                <a:cs typeface="Arial"/>
              </a:rPr>
              <a:t>Veiligheidsverbruiker</a:t>
            </a:r>
            <a:endParaRPr sz="1800">
              <a:latin typeface="Arial"/>
              <a:cs typeface="Arial"/>
            </a:endParaRPr>
          </a:p>
        </p:txBody>
      </p:sp>
      <p:sp>
        <p:nvSpPr>
          <p:cNvPr id="10" name="object 10"/>
          <p:cNvSpPr txBox="1"/>
          <p:nvPr/>
        </p:nvSpPr>
        <p:spPr>
          <a:xfrm>
            <a:off x="6766306" y="1364691"/>
            <a:ext cx="1730375" cy="300355"/>
          </a:xfrm>
          <a:prstGeom prst="rect">
            <a:avLst/>
          </a:prstGeom>
        </p:spPr>
        <p:txBody>
          <a:bodyPr vert="horz" wrap="square" lIns="0" tIns="12700" rIns="0" bIns="0" rtlCol="0">
            <a:spAutoFit/>
          </a:bodyPr>
          <a:lstStyle/>
          <a:p>
            <a:pPr marL="12700">
              <a:lnSpc>
                <a:spcPct val="100000"/>
              </a:lnSpc>
              <a:spcBef>
                <a:spcPts val="100"/>
              </a:spcBef>
            </a:pPr>
            <a:r>
              <a:rPr sz="1800" b="1" spc="-10" dirty="0">
                <a:latin typeface="Arial"/>
                <a:cs typeface="Arial"/>
              </a:rPr>
              <a:t>Veiligheidsbron</a:t>
            </a:r>
            <a:endParaRPr sz="1800">
              <a:latin typeface="Arial"/>
              <a:cs typeface="Arial"/>
            </a:endParaRPr>
          </a:p>
        </p:txBody>
      </p:sp>
      <p:sp>
        <p:nvSpPr>
          <p:cNvPr id="11" name="object 11"/>
          <p:cNvSpPr txBox="1"/>
          <p:nvPr/>
        </p:nvSpPr>
        <p:spPr>
          <a:xfrm>
            <a:off x="6418834" y="2819146"/>
            <a:ext cx="2529205" cy="299720"/>
          </a:xfrm>
          <a:prstGeom prst="rect">
            <a:avLst/>
          </a:prstGeom>
        </p:spPr>
        <p:txBody>
          <a:bodyPr vert="horz" wrap="square" lIns="0" tIns="12700" rIns="0" bIns="0" rtlCol="0">
            <a:spAutoFit/>
          </a:bodyPr>
          <a:lstStyle/>
          <a:p>
            <a:pPr marL="12700">
              <a:lnSpc>
                <a:spcPct val="100000"/>
              </a:lnSpc>
              <a:spcBef>
                <a:spcPts val="100"/>
              </a:spcBef>
            </a:pPr>
            <a:r>
              <a:rPr sz="1800" b="1" spc="-100" dirty="0">
                <a:latin typeface="Arial"/>
                <a:cs typeface="Arial"/>
              </a:rPr>
              <a:t>V</a:t>
            </a:r>
            <a:r>
              <a:rPr sz="1800" b="1" dirty="0">
                <a:latin typeface="Arial"/>
                <a:cs typeface="Arial"/>
              </a:rPr>
              <a:t>eilig</a:t>
            </a:r>
            <a:r>
              <a:rPr sz="1800" b="1" spc="5" dirty="0">
                <a:latin typeface="Arial"/>
                <a:cs typeface="Arial"/>
              </a:rPr>
              <a:t>h</a:t>
            </a:r>
            <a:r>
              <a:rPr sz="1800" b="1" dirty="0">
                <a:latin typeface="Arial"/>
                <a:cs typeface="Arial"/>
              </a:rPr>
              <a:t>eids</a:t>
            </a:r>
            <a:r>
              <a:rPr sz="1800" b="1" spc="-15" dirty="0">
                <a:latin typeface="Arial"/>
                <a:cs typeface="Arial"/>
              </a:rPr>
              <a:t>s</a:t>
            </a:r>
            <a:r>
              <a:rPr sz="1800" b="1" spc="-5" dirty="0">
                <a:latin typeface="Arial"/>
                <a:cs typeface="Arial"/>
              </a:rPr>
              <a:t>troombaan</a:t>
            </a:r>
            <a:endParaRPr sz="1800">
              <a:latin typeface="Arial"/>
              <a:cs typeface="Arial"/>
            </a:endParaRPr>
          </a:p>
        </p:txBody>
      </p:sp>
      <p:sp>
        <p:nvSpPr>
          <p:cNvPr id="12" name="object 12"/>
          <p:cNvSpPr txBox="1"/>
          <p:nvPr/>
        </p:nvSpPr>
        <p:spPr>
          <a:xfrm>
            <a:off x="43315" y="3073400"/>
            <a:ext cx="2144395" cy="312420"/>
          </a:xfrm>
          <a:prstGeom prst="rect">
            <a:avLst/>
          </a:prstGeom>
          <a:solidFill>
            <a:srgbClr val="DDD9C3"/>
          </a:solidFill>
          <a:ln w="12700">
            <a:solidFill>
              <a:srgbClr val="000000"/>
            </a:solidFill>
          </a:ln>
        </p:spPr>
        <p:txBody>
          <a:bodyPr vert="horz" wrap="square" lIns="0" tIns="29845" rIns="0" bIns="0" rtlCol="0">
            <a:spAutoFit/>
          </a:bodyPr>
          <a:lstStyle/>
          <a:p>
            <a:pPr marL="74930">
              <a:lnSpc>
                <a:spcPct val="100000"/>
              </a:lnSpc>
              <a:spcBef>
                <a:spcPts val="235"/>
              </a:spcBef>
            </a:pPr>
            <a:r>
              <a:rPr sz="1600" b="1" spc="-10" dirty="0">
                <a:solidFill>
                  <a:srgbClr val="1F487C"/>
                </a:solidFill>
                <a:latin typeface="Arial"/>
                <a:cs typeface="Arial"/>
              </a:rPr>
              <a:t>Veiligheidsinstallatie</a:t>
            </a:r>
            <a:endParaRPr sz="1600">
              <a:latin typeface="Arial"/>
              <a:cs typeface="Arial"/>
            </a:endParaRPr>
          </a:p>
        </p:txBody>
      </p:sp>
      <p:sp>
        <p:nvSpPr>
          <p:cNvPr id="13" name="object 13"/>
          <p:cNvSpPr txBox="1"/>
          <p:nvPr/>
        </p:nvSpPr>
        <p:spPr>
          <a:xfrm>
            <a:off x="8260460" y="177800"/>
            <a:ext cx="579120" cy="45275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Boek</a:t>
            </a:r>
            <a:r>
              <a:rPr sz="1400" spc="-80" dirty="0">
                <a:latin typeface="Arial"/>
                <a:cs typeface="Arial"/>
              </a:rPr>
              <a:t> </a:t>
            </a:r>
            <a:r>
              <a:rPr sz="1400" dirty="0">
                <a:latin typeface="Arial"/>
                <a:cs typeface="Arial"/>
              </a:rPr>
              <a:t>1</a:t>
            </a:r>
            <a:endParaRPr sz="1400">
              <a:latin typeface="Arial"/>
              <a:cs typeface="Arial"/>
            </a:endParaRPr>
          </a:p>
          <a:p>
            <a:pPr marL="64135">
              <a:lnSpc>
                <a:spcPct val="100000"/>
              </a:lnSpc>
            </a:pPr>
            <a:r>
              <a:rPr sz="1400" dirty="0">
                <a:latin typeface="Arial"/>
                <a:cs typeface="Arial"/>
              </a:rPr>
              <a:t>2.2.3.</a:t>
            </a:r>
            <a:endParaRPr sz="14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7936" y="313436"/>
            <a:ext cx="1029335" cy="330835"/>
          </a:xfrm>
          <a:prstGeom prst="rect">
            <a:avLst/>
          </a:prstGeom>
        </p:spPr>
        <p:txBody>
          <a:bodyPr vert="horz" wrap="square" lIns="0" tIns="12700" rIns="0" bIns="0" rtlCol="0">
            <a:spAutoFit/>
          </a:bodyPr>
          <a:lstStyle/>
          <a:p>
            <a:pPr marL="12700">
              <a:lnSpc>
                <a:spcPct val="100000"/>
              </a:lnSpc>
              <a:spcBef>
                <a:spcPts val="100"/>
              </a:spcBef>
            </a:pPr>
            <a:r>
              <a:rPr sz="2000" u="none" dirty="0"/>
              <a:t>Definit</a:t>
            </a:r>
            <a:r>
              <a:rPr sz="2000" u="none" spc="-10" dirty="0"/>
              <a:t>i</a:t>
            </a:r>
            <a:r>
              <a:rPr sz="2000" u="none" dirty="0"/>
              <a:t>e</a:t>
            </a:r>
            <a:endParaRPr sz="2000"/>
          </a:p>
        </p:txBody>
      </p:sp>
      <p:sp>
        <p:nvSpPr>
          <p:cNvPr id="3" name="object 3"/>
          <p:cNvSpPr txBox="1"/>
          <p:nvPr/>
        </p:nvSpPr>
        <p:spPr>
          <a:xfrm>
            <a:off x="167436" y="6391757"/>
            <a:ext cx="194945" cy="147955"/>
          </a:xfrm>
          <a:prstGeom prst="rect">
            <a:avLst/>
          </a:prstGeom>
        </p:spPr>
        <p:txBody>
          <a:bodyPr vert="horz" wrap="square" lIns="0" tIns="12700" rIns="0" bIns="0" rtlCol="0">
            <a:spAutoFit/>
          </a:bodyPr>
          <a:lstStyle/>
          <a:p>
            <a:pPr marL="12700">
              <a:lnSpc>
                <a:spcPct val="100000"/>
              </a:lnSpc>
              <a:spcBef>
                <a:spcPts val="100"/>
              </a:spcBef>
            </a:pPr>
            <a:r>
              <a:rPr sz="800" spc="-5" dirty="0">
                <a:solidFill>
                  <a:srgbClr val="7E7E7E"/>
                </a:solidFill>
                <a:latin typeface="Arial"/>
                <a:cs typeface="Arial"/>
              </a:rPr>
              <a:t>119</a:t>
            </a:r>
            <a:endParaRPr sz="800">
              <a:latin typeface="Arial"/>
              <a:cs typeface="Arial"/>
            </a:endParaRPr>
          </a:p>
        </p:txBody>
      </p:sp>
      <p:sp>
        <p:nvSpPr>
          <p:cNvPr id="4" name="object 4"/>
          <p:cNvSpPr/>
          <p:nvPr/>
        </p:nvSpPr>
        <p:spPr>
          <a:xfrm>
            <a:off x="2602357" y="2828544"/>
            <a:ext cx="1925955" cy="312420"/>
          </a:xfrm>
          <a:custGeom>
            <a:avLst/>
            <a:gdLst/>
            <a:ahLst/>
            <a:cxnLst/>
            <a:rect l="l" t="t" r="r" b="b"/>
            <a:pathLst>
              <a:path w="1925954" h="312419">
                <a:moveTo>
                  <a:pt x="1925955" y="0"/>
                </a:moveTo>
                <a:lnTo>
                  <a:pt x="0" y="0"/>
                </a:lnTo>
                <a:lnTo>
                  <a:pt x="0" y="312420"/>
                </a:lnTo>
                <a:lnTo>
                  <a:pt x="1925955" y="312420"/>
                </a:lnTo>
                <a:lnTo>
                  <a:pt x="1925955" y="0"/>
                </a:lnTo>
                <a:close/>
              </a:path>
            </a:pathLst>
          </a:custGeom>
          <a:solidFill>
            <a:srgbClr val="DDD9C3"/>
          </a:solidFill>
        </p:spPr>
        <p:txBody>
          <a:bodyPr wrap="square" lIns="0" tIns="0" rIns="0" bIns="0" rtlCol="0"/>
          <a:lstStyle/>
          <a:p>
            <a:endParaRPr/>
          </a:p>
        </p:txBody>
      </p:sp>
      <p:sp>
        <p:nvSpPr>
          <p:cNvPr id="5" name="object 5"/>
          <p:cNvSpPr txBox="1"/>
          <p:nvPr/>
        </p:nvSpPr>
        <p:spPr>
          <a:xfrm>
            <a:off x="2602357" y="2828544"/>
            <a:ext cx="1925955" cy="312420"/>
          </a:xfrm>
          <a:prstGeom prst="rect">
            <a:avLst/>
          </a:prstGeom>
          <a:ln w="12700">
            <a:solidFill>
              <a:srgbClr val="000000"/>
            </a:solidFill>
          </a:ln>
        </p:spPr>
        <p:txBody>
          <a:bodyPr vert="horz" wrap="square" lIns="0" tIns="29845" rIns="0" bIns="0" rtlCol="0">
            <a:spAutoFit/>
          </a:bodyPr>
          <a:lstStyle/>
          <a:p>
            <a:pPr marL="142875">
              <a:lnSpc>
                <a:spcPct val="100000"/>
              </a:lnSpc>
              <a:spcBef>
                <a:spcPts val="235"/>
              </a:spcBef>
            </a:pPr>
            <a:r>
              <a:rPr sz="1600" b="1" spc="-5" dirty="0">
                <a:solidFill>
                  <a:srgbClr val="1F487C"/>
                </a:solidFill>
                <a:latin typeface="Arial"/>
                <a:cs typeface="Arial"/>
              </a:rPr>
              <a:t>Kritischevoeding</a:t>
            </a:r>
            <a:endParaRPr sz="1600">
              <a:latin typeface="Arial"/>
              <a:cs typeface="Arial"/>
            </a:endParaRPr>
          </a:p>
        </p:txBody>
      </p:sp>
      <p:sp>
        <p:nvSpPr>
          <p:cNvPr id="6" name="object 6"/>
          <p:cNvSpPr/>
          <p:nvPr/>
        </p:nvSpPr>
        <p:spPr>
          <a:xfrm>
            <a:off x="5430773" y="1287017"/>
            <a:ext cx="711835" cy="3206115"/>
          </a:xfrm>
          <a:custGeom>
            <a:avLst/>
            <a:gdLst/>
            <a:ahLst/>
            <a:cxnLst/>
            <a:rect l="l" t="t" r="r" b="b"/>
            <a:pathLst>
              <a:path w="711835" h="3206115">
                <a:moveTo>
                  <a:pt x="0" y="348996"/>
                </a:moveTo>
                <a:lnTo>
                  <a:pt x="3247" y="301630"/>
                </a:lnTo>
                <a:lnTo>
                  <a:pt x="12707" y="256204"/>
                </a:lnTo>
                <a:lnTo>
                  <a:pt x="27955" y="213133"/>
                </a:lnTo>
                <a:lnTo>
                  <a:pt x="48570" y="172832"/>
                </a:lnTo>
                <a:lnTo>
                  <a:pt x="74127" y="135717"/>
                </a:lnTo>
                <a:lnTo>
                  <a:pt x="104203" y="102203"/>
                </a:lnTo>
                <a:lnTo>
                  <a:pt x="138375" y="72705"/>
                </a:lnTo>
                <a:lnTo>
                  <a:pt x="176219" y="47639"/>
                </a:lnTo>
                <a:lnTo>
                  <a:pt x="217312" y="27420"/>
                </a:lnTo>
                <a:lnTo>
                  <a:pt x="261231" y="12463"/>
                </a:lnTo>
                <a:lnTo>
                  <a:pt x="307553" y="3185"/>
                </a:lnTo>
                <a:lnTo>
                  <a:pt x="355853" y="0"/>
                </a:lnTo>
                <a:lnTo>
                  <a:pt x="404127" y="3185"/>
                </a:lnTo>
                <a:lnTo>
                  <a:pt x="450431" y="12463"/>
                </a:lnTo>
                <a:lnTo>
                  <a:pt x="494341" y="27420"/>
                </a:lnTo>
                <a:lnTo>
                  <a:pt x="535432" y="47639"/>
                </a:lnTo>
                <a:lnTo>
                  <a:pt x="573278" y="72705"/>
                </a:lnTo>
                <a:lnTo>
                  <a:pt x="607456" y="102203"/>
                </a:lnTo>
                <a:lnTo>
                  <a:pt x="637541" y="135717"/>
                </a:lnTo>
                <a:lnTo>
                  <a:pt x="663109" y="172832"/>
                </a:lnTo>
                <a:lnTo>
                  <a:pt x="683734" y="213133"/>
                </a:lnTo>
                <a:lnTo>
                  <a:pt x="698992" y="256204"/>
                </a:lnTo>
                <a:lnTo>
                  <a:pt x="708458" y="301630"/>
                </a:lnTo>
                <a:lnTo>
                  <a:pt x="711708" y="348996"/>
                </a:lnTo>
                <a:lnTo>
                  <a:pt x="708458" y="396361"/>
                </a:lnTo>
                <a:lnTo>
                  <a:pt x="698992" y="441787"/>
                </a:lnTo>
                <a:lnTo>
                  <a:pt x="683734" y="484858"/>
                </a:lnTo>
                <a:lnTo>
                  <a:pt x="663109" y="525159"/>
                </a:lnTo>
                <a:lnTo>
                  <a:pt x="637541" y="562274"/>
                </a:lnTo>
                <a:lnTo>
                  <a:pt x="607456" y="595788"/>
                </a:lnTo>
                <a:lnTo>
                  <a:pt x="573278" y="625286"/>
                </a:lnTo>
                <a:lnTo>
                  <a:pt x="535431" y="650352"/>
                </a:lnTo>
                <a:lnTo>
                  <a:pt x="494341" y="670571"/>
                </a:lnTo>
                <a:lnTo>
                  <a:pt x="450431" y="685528"/>
                </a:lnTo>
                <a:lnTo>
                  <a:pt x="404127" y="694806"/>
                </a:lnTo>
                <a:lnTo>
                  <a:pt x="355853" y="697992"/>
                </a:lnTo>
                <a:lnTo>
                  <a:pt x="307553" y="694806"/>
                </a:lnTo>
                <a:lnTo>
                  <a:pt x="261231" y="685528"/>
                </a:lnTo>
                <a:lnTo>
                  <a:pt x="217312" y="670571"/>
                </a:lnTo>
                <a:lnTo>
                  <a:pt x="176219" y="650352"/>
                </a:lnTo>
                <a:lnTo>
                  <a:pt x="138375" y="625286"/>
                </a:lnTo>
                <a:lnTo>
                  <a:pt x="104203" y="595788"/>
                </a:lnTo>
                <a:lnTo>
                  <a:pt x="74127" y="562274"/>
                </a:lnTo>
                <a:lnTo>
                  <a:pt x="48570" y="525159"/>
                </a:lnTo>
                <a:lnTo>
                  <a:pt x="27955" y="484858"/>
                </a:lnTo>
                <a:lnTo>
                  <a:pt x="12707" y="441787"/>
                </a:lnTo>
                <a:lnTo>
                  <a:pt x="3247" y="396361"/>
                </a:lnTo>
                <a:lnTo>
                  <a:pt x="0" y="348996"/>
                </a:lnTo>
                <a:close/>
              </a:path>
              <a:path w="711835" h="3206115">
                <a:moveTo>
                  <a:pt x="355091" y="697992"/>
                </a:moveTo>
                <a:lnTo>
                  <a:pt x="383286" y="3205861"/>
                </a:lnTo>
              </a:path>
            </a:pathLst>
          </a:custGeom>
          <a:ln w="38100">
            <a:solidFill>
              <a:srgbClr val="000000"/>
            </a:solidFill>
          </a:ln>
        </p:spPr>
        <p:txBody>
          <a:bodyPr wrap="square" lIns="0" tIns="0" rIns="0" bIns="0" rtlCol="0"/>
          <a:lstStyle/>
          <a:p>
            <a:endParaRPr/>
          </a:p>
        </p:txBody>
      </p:sp>
      <p:sp>
        <p:nvSpPr>
          <p:cNvPr id="7" name="object 7"/>
          <p:cNvSpPr txBox="1"/>
          <p:nvPr/>
        </p:nvSpPr>
        <p:spPr>
          <a:xfrm>
            <a:off x="4892802" y="4501134"/>
            <a:ext cx="1882139" cy="655320"/>
          </a:xfrm>
          <a:prstGeom prst="rect">
            <a:avLst/>
          </a:prstGeom>
          <a:solidFill>
            <a:srgbClr val="0C62C5"/>
          </a:solidFill>
          <a:ln w="25907">
            <a:solidFill>
              <a:srgbClr val="054691"/>
            </a:solidFill>
          </a:ln>
        </p:spPr>
        <p:txBody>
          <a:bodyPr vert="horz" wrap="square" lIns="0" tIns="46990" rIns="0" bIns="0" rtlCol="0">
            <a:spAutoFit/>
          </a:bodyPr>
          <a:lstStyle/>
          <a:p>
            <a:pPr marL="386080" marR="376555" indent="66675">
              <a:lnSpc>
                <a:spcPct val="100000"/>
              </a:lnSpc>
              <a:spcBef>
                <a:spcPts val="370"/>
              </a:spcBef>
            </a:pPr>
            <a:r>
              <a:rPr sz="1800" b="1" spc="-5" dirty="0">
                <a:solidFill>
                  <a:srgbClr val="FFFFFF"/>
                </a:solidFill>
                <a:latin typeface="Arial"/>
                <a:cs typeface="Arial"/>
              </a:rPr>
              <a:t>Kritische  </a:t>
            </a:r>
            <a:r>
              <a:rPr sz="1800" b="1" spc="-50" dirty="0">
                <a:solidFill>
                  <a:srgbClr val="FFFFFF"/>
                </a:solidFill>
                <a:latin typeface="Arial"/>
                <a:cs typeface="Arial"/>
              </a:rPr>
              <a:t>v</a:t>
            </a:r>
            <a:r>
              <a:rPr sz="1800" b="1" spc="-5" dirty="0">
                <a:solidFill>
                  <a:srgbClr val="FFFFFF"/>
                </a:solidFill>
                <a:latin typeface="Arial"/>
                <a:cs typeface="Arial"/>
              </a:rPr>
              <a:t>e</a:t>
            </a:r>
            <a:r>
              <a:rPr sz="1800" b="1" spc="-15" dirty="0">
                <a:solidFill>
                  <a:srgbClr val="FFFFFF"/>
                </a:solidFill>
                <a:latin typeface="Arial"/>
                <a:cs typeface="Arial"/>
              </a:rPr>
              <a:t>r</a:t>
            </a:r>
            <a:r>
              <a:rPr sz="1800" b="1" dirty="0">
                <a:solidFill>
                  <a:srgbClr val="FFFFFF"/>
                </a:solidFill>
                <a:latin typeface="Arial"/>
                <a:cs typeface="Arial"/>
              </a:rPr>
              <a:t>bru</a:t>
            </a:r>
            <a:r>
              <a:rPr sz="1800" b="1" spc="5" dirty="0">
                <a:solidFill>
                  <a:srgbClr val="FFFFFF"/>
                </a:solidFill>
                <a:latin typeface="Arial"/>
                <a:cs typeface="Arial"/>
              </a:rPr>
              <a:t>i</a:t>
            </a:r>
            <a:r>
              <a:rPr sz="1800" b="1" spc="-5" dirty="0">
                <a:solidFill>
                  <a:srgbClr val="FFFFFF"/>
                </a:solidFill>
                <a:latin typeface="Arial"/>
                <a:cs typeface="Arial"/>
              </a:rPr>
              <a:t>k</a:t>
            </a:r>
            <a:r>
              <a:rPr sz="1800" b="1" spc="-15" dirty="0">
                <a:solidFill>
                  <a:srgbClr val="FFFFFF"/>
                </a:solidFill>
                <a:latin typeface="Arial"/>
                <a:cs typeface="Arial"/>
              </a:rPr>
              <a:t>e</a:t>
            </a:r>
            <a:r>
              <a:rPr sz="1800" b="1" spc="-5" dirty="0">
                <a:solidFill>
                  <a:srgbClr val="FFFFFF"/>
                </a:solidFill>
                <a:latin typeface="Arial"/>
                <a:cs typeface="Arial"/>
              </a:rPr>
              <a:t>r</a:t>
            </a:r>
            <a:endParaRPr sz="1800">
              <a:latin typeface="Arial"/>
              <a:cs typeface="Arial"/>
            </a:endParaRPr>
          </a:p>
        </p:txBody>
      </p:sp>
      <p:sp>
        <p:nvSpPr>
          <p:cNvPr id="8" name="object 8"/>
          <p:cNvSpPr txBox="1"/>
          <p:nvPr/>
        </p:nvSpPr>
        <p:spPr>
          <a:xfrm>
            <a:off x="6379590" y="1525270"/>
            <a:ext cx="1888489" cy="299720"/>
          </a:xfrm>
          <a:prstGeom prst="rect">
            <a:avLst/>
          </a:prstGeom>
        </p:spPr>
        <p:txBody>
          <a:bodyPr vert="horz" wrap="square" lIns="0" tIns="12700" rIns="0" bIns="0" rtlCol="0">
            <a:spAutoFit/>
          </a:bodyPr>
          <a:lstStyle/>
          <a:p>
            <a:pPr marL="12700">
              <a:lnSpc>
                <a:spcPct val="100000"/>
              </a:lnSpc>
              <a:spcBef>
                <a:spcPts val="100"/>
              </a:spcBef>
            </a:pPr>
            <a:r>
              <a:rPr sz="1800" b="1" spc="-100" dirty="0">
                <a:latin typeface="Arial"/>
                <a:cs typeface="Arial"/>
              </a:rPr>
              <a:t>V</a:t>
            </a:r>
            <a:r>
              <a:rPr sz="1800" b="1" spc="-5" dirty="0">
                <a:latin typeface="Arial"/>
                <a:cs typeface="Arial"/>
              </a:rPr>
              <a:t>e</a:t>
            </a:r>
            <a:r>
              <a:rPr sz="1800" b="1" spc="-15" dirty="0">
                <a:latin typeface="Arial"/>
                <a:cs typeface="Arial"/>
              </a:rPr>
              <a:t>r</a:t>
            </a:r>
            <a:r>
              <a:rPr sz="1800" b="1" spc="-50" dirty="0">
                <a:latin typeface="Arial"/>
                <a:cs typeface="Arial"/>
              </a:rPr>
              <a:t>v</a:t>
            </a:r>
            <a:r>
              <a:rPr sz="1800" b="1" dirty="0">
                <a:latin typeface="Arial"/>
                <a:cs typeface="Arial"/>
              </a:rPr>
              <a:t>ang</a:t>
            </a:r>
            <a:r>
              <a:rPr sz="1800" b="1" spc="5" dirty="0">
                <a:latin typeface="Arial"/>
                <a:cs typeface="Arial"/>
              </a:rPr>
              <a:t>i</a:t>
            </a:r>
            <a:r>
              <a:rPr sz="1800" b="1" dirty="0">
                <a:latin typeface="Arial"/>
                <a:cs typeface="Arial"/>
              </a:rPr>
              <a:t>n</a:t>
            </a:r>
            <a:r>
              <a:rPr sz="1800" b="1" spc="5" dirty="0">
                <a:latin typeface="Arial"/>
                <a:cs typeface="Arial"/>
              </a:rPr>
              <a:t>g</a:t>
            </a:r>
            <a:r>
              <a:rPr sz="1800" b="1" dirty="0">
                <a:latin typeface="Arial"/>
                <a:cs typeface="Arial"/>
              </a:rPr>
              <a:t>sbron</a:t>
            </a:r>
            <a:endParaRPr sz="1800">
              <a:latin typeface="Arial"/>
              <a:cs typeface="Arial"/>
            </a:endParaRPr>
          </a:p>
        </p:txBody>
      </p:sp>
      <p:sp>
        <p:nvSpPr>
          <p:cNvPr id="9" name="object 9"/>
          <p:cNvSpPr txBox="1"/>
          <p:nvPr/>
        </p:nvSpPr>
        <p:spPr>
          <a:xfrm>
            <a:off x="6256401" y="2936875"/>
            <a:ext cx="1332865" cy="574675"/>
          </a:xfrm>
          <a:prstGeom prst="rect">
            <a:avLst/>
          </a:prstGeom>
        </p:spPr>
        <p:txBody>
          <a:bodyPr vert="horz" wrap="square" lIns="0" tIns="12700" rIns="0" bIns="0" rtlCol="0">
            <a:spAutoFit/>
          </a:bodyPr>
          <a:lstStyle/>
          <a:p>
            <a:pPr marL="12700" marR="5080" indent="165735">
              <a:lnSpc>
                <a:spcPct val="100000"/>
              </a:lnSpc>
              <a:spcBef>
                <a:spcPts val="100"/>
              </a:spcBef>
            </a:pPr>
            <a:r>
              <a:rPr sz="1800" b="1" spc="-5" dirty="0">
                <a:latin typeface="Arial"/>
                <a:cs typeface="Arial"/>
              </a:rPr>
              <a:t>Kritische  st</a:t>
            </a:r>
            <a:r>
              <a:rPr sz="1800" b="1" spc="-15" dirty="0">
                <a:latin typeface="Arial"/>
                <a:cs typeface="Arial"/>
              </a:rPr>
              <a:t>r</a:t>
            </a:r>
            <a:r>
              <a:rPr sz="1800" b="1" dirty="0">
                <a:latin typeface="Arial"/>
                <a:cs typeface="Arial"/>
              </a:rPr>
              <a:t>o</a:t>
            </a:r>
            <a:r>
              <a:rPr sz="1800" b="1" spc="5" dirty="0">
                <a:latin typeface="Arial"/>
                <a:cs typeface="Arial"/>
              </a:rPr>
              <a:t>o</a:t>
            </a:r>
            <a:r>
              <a:rPr sz="1800" b="1" spc="-5" dirty="0">
                <a:latin typeface="Arial"/>
                <a:cs typeface="Arial"/>
              </a:rPr>
              <a:t>mba</a:t>
            </a:r>
            <a:r>
              <a:rPr sz="1800" b="1" spc="-15" dirty="0">
                <a:latin typeface="Arial"/>
                <a:cs typeface="Arial"/>
              </a:rPr>
              <a:t>a</a:t>
            </a:r>
            <a:r>
              <a:rPr sz="1800" b="1" dirty="0">
                <a:latin typeface="Arial"/>
                <a:cs typeface="Arial"/>
              </a:rPr>
              <a:t>n</a:t>
            </a:r>
            <a:endParaRPr sz="1800">
              <a:latin typeface="Arial"/>
              <a:cs typeface="Arial"/>
            </a:endParaRPr>
          </a:p>
        </p:txBody>
      </p:sp>
      <p:sp>
        <p:nvSpPr>
          <p:cNvPr id="10" name="object 10"/>
          <p:cNvSpPr/>
          <p:nvPr/>
        </p:nvSpPr>
        <p:spPr>
          <a:xfrm>
            <a:off x="2099310" y="1613153"/>
            <a:ext cx="3086100" cy="3534410"/>
          </a:xfrm>
          <a:custGeom>
            <a:avLst/>
            <a:gdLst/>
            <a:ahLst/>
            <a:cxnLst/>
            <a:rect l="l" t="t" r="r" b="b"/>
            <a:pathLst>
              <a:path w="3086100" h="3534410">
                <a:moveTo>
                  <a:pt x="3086100" y="2785872"/>
                </a:moveTo>
                <a:lnTo>
                  <a:pt x="3014581" y="2784270"/>
                </a:lnTo>
                <a:lnTo>
                  <a:pt x="2950322" y="2779752"/>
                </a:lnTo>
                <a:lnTo>
                  <a:pt x="2895885" y="2772743"/>
                </a:lnTo>
                <a:lnTo>
                  <a:pt x="2853831" y="2763670"/>
                </a:lnTo>
                <a:lnTo>
                  <a:pt x="2817114" y="2741041"/>
                </a:lnTo>
                <a:lnTo>
                  <a:pt x="2817114" y="1437767"/>
                </a:lnTo>
                <a:lnTo>
                  <a:pt x="2807507" y="1425847"/>
                </a:lnTo>
                <a:lnTo>
                  <a:pt x="2738342" y="1406064"/>
                </a:lnTo>
                <a:lnTo>
                  <a:pt x="2683905" y="1399055"/>
                </a:lnTo>
                <a:lnTo>
                  <a:pt x="2619646" y="1394537"/>
                </a:lnTo>
                <a:lnTo>
                  <a:pt x="2548128" y="1392936"/>
                </a:lnTo>
                <a:lnTo>
                  <a:pt x="2619646" y="1391334"/>
                </a:lnTo>
                <a:lnTo>
                  <a:pt x="2683905" y="1386816"/>
                </a:lnTo>
                <a:lnTo>
                  <a:pt x="2738342" y="1379807"/>
                </a:lnTo>
                <a:lnTo>
                  <a:pt x="2780396" y="1370734"/>
                </a:lnTo>
                <a:lnTo>
                  <a:pt x="2817114" y="1348105"/>
                </a:lnTo>
                <a:lnTo>
                  <a:pt x="2817114" y="44831"/>
                </a:lnTo>
                <a:lnTo>
                  <a:pt x="2826720" y="32911"/>
                </a:lnTo>
                <a:lnTo>
                  <a:pt x="2853831" y="22201"/>
                </a:lnTo>
                <a:lnTo>
                  <a:pt x="2895885" y="13128"/>
                </a:lnTo>
                <a:lnTo>
                  <a:pt x="2950322" y="6119"/>
                </a:lnTo>
                <a:lnTo>
                  <a:pt x="3014581" y="1601"/>
                </a:lnTo>
                <a:lnTo>
                  <a:pt x="3086100" y="0"/>
                </a:lnTo>
              </a:path>
              <a:path w="3086100" h="3534410">
                <a:moveTo>
                  <a:pt x="794003" y="3534156"/>
                </a:moveTo>
                <a:lnTo>
                  <a:pt x="722657" y="3533091"/>
                </a:lnTo>
                <a:lnTo>
                  <a:pt x="655499" y="3530020"/>
                </a:lnTo>
                <a:lnTo>
                  <a:pt x="593654" y="3525129"/>
                </a:lnTo>
                <a:lnTo>
                  <a:pt x="538243" y="3518605"/>
                </a:lnTo>
                <a:lnTo>
                  <a:pt x="490390" y="3510633"/>
                </a:lnTo>
                <a:lnTo>
                  <a:pt x="451216" y="3501399"/>
                </a:lnTo>
                <a:lnTo>
                  <a:pt x="403400" y="3479891"/>
                </a:lnTo>
                <a:lnTo>
                  <a:pt x="397001" y="3467989"/>
                </a:lnTo>
                <a:lnTo>
                  <a:pt x="397001" y="1840103"/>
                </a:lnTo>
                <a:lnTo>
                  <a:pt x="390603" y="1828200"/>
                </a:lnTo>
                <a:lnTo>
                  <a:pt x="342787" y="1806692"/>
                </a:lnTo>
                <a:lnTo>
                  <a:pt x="303613" y="1797458"/>
                </a:lnTo>
                <a:lnTo>
                  <a:pt x="255760" y="1789486"/>
                </a:lnTo>
                <a:lnTo>
                  <a:pt x="200349" y="1782962"/>
                </a:lnTo>
                <a:lnTo>
                  <a:pt x="138504" y="1778071"/>
                </a:lnTo>
                <a:lnTo>
                  <a:pt x="71346" y="1775000"/>
                </a:lnTo>
                <a:lnTo>
                  <a:pt x="0" y="1773936"/>
                </a:lnTo>
                <a:lnTo>
                  <a:pt x="71346" y="1772871"/>
                </a:lnTo>
                <a:lnTo>
                  <a:pt x="138504" y="1769800"/>
                </a:lnTo>
                <a:lnTo>
                  <a:pt x="200349" y="1764909"/>
                </a:lnTo>
                <a:lnTo>
                  <a:pt x="255760" y="1758385"/>
                </a:lnTo>
                <a:lnTo>
                  <a:pt x="303613" y="1750413"/>
                </a:lnTo>
                <a:lnTo>
                  <a:pt x="342787" y="1741179"/>
                </a:lnTo>
                <a:lnTo>
                  <a:pt x="390603" y="1719671"/>
                </a:lnTo>
                <a:lnTo>
                  <a:pt x="397001" y="1707769"/>
                </a:lnTo>
                <a:lnTo>
                  <a:pt x="397001" y="79883"/>
                </a:lnTo>
                <a:lnTo>
                  <a:pt x="403400" y="67980"/>
                </a:lnTo>
                <a:lnTo>
                  <a:pt x="451216" y="46472"/>
                </a:lnTo>
                <a:lnTo>
                  <a:pt x="490390" y="37238"/>
                </a:lnTo>
                <a:lnTo>
                  <a:pt x="538243" y="29266"/>
                </a:lnTo>
                <a:lnTo>
                  <a:pt x="593654" y="22742"/>
                </a:lnTo>
                <a:lnTo>
                  <a:pt x="655499" y="17851"/>
                </a:lnTo>
                <a:lnTo>
                  <a:pt x="722657" y="14780"/>
                </a:lnTo>
                <a:lnTo>
                  <a:pt x="794003" y="13716"/>
                </a:lnTo>
              </a:path>
            </a:pathLst>
          </a:custGeom>
          <a:ln w="38100">
            <a:solidFill>
              <a:srgbClr val="000000"/>
            </a:solidFill>
          </a:ln>
        </p:spPr>
        <p:txBody>
          <a:bodyPr wrap="square" lIns="0" tIns="0" rIns="0" bIns="0" rtlCol="0"/>
          <a:lstStyle/>
          <a:p>
            <a:endParaRPr/>
          </a:p>
        </p:txBody>
      </p:sp>
      <p:sp>
        <p:nvSpPr>
          <p:cNvPr id="11" name="object 11"/>
          <p:cNvSpPr txBox="1"/>
          <p:nvPr/>
        </p:nvSpPr>
        <p:spPr>
          <a:xfrm>
            <a:off x="365048" y="3030347"/>
            <a:ext cx="1398905" cy="685800"/>
          </a:xfrm>
          <a:prstGeom prst="rect">
            <a:avLst/>
          </a:prstGeom>
          <a:solidFill>
            <a:srgbClr val="DDD9C3"/>
          </a:solidFill>
          <a:ln w="12700">
            <a:solidFill>
              <a:srgbClr val="000000"/>
            </a:solidFill>
          </a:ln>
        </p:spPr>
        <p:txBody>
          <a:bodyPr vert="horz" wrap="square" lIns="0" tIns="29845" rIns="0" bIns="0" rtlCol="0">
            <a:spAutoFit/>
          </a:bodyPr>
          <a:lstStyle/>
          <a:p>
            <a:pPr marL="231775" marR="224154" indent="33020">
              <a:lnSpc>
                <a:spcPct val="100000"/>
              </a:lnSpc>
              <a:spcBef>
                <a:spcPts val="235"/>
              </a:spcBef>
            </a:pPr>
            <a:r>
              <a:rPr sz="1600" b="1" spc="-5" dirty="0">
                <a:solidFill>
                  <a:srgbClr val="1F487C"/>
                </a:solidFill>
                <a:latin typeface="Arial"/>
                <a:cs typeface="Arial"/>
              </a:rPr>
              <a:t>Kritische  ins</a:t>
            </a:r>
            <a:r>
              <a:rPr sz="1600" b="1" spc="-15" dirty="0">
                <a:solidFill>
                  <a:srgbClr val="1F487C"/>
                </a:solidFill>
                <a:latin typeface="Arial"/>
                <a:cs typeface="Arial"/>
              </a:rPr>
              <a:t>t</a:t>
            </a:r>
            <a:r>
              <a:rPr sz="1600" b="1" spc="-5" dirty="0">
                <a:solidFill>
                  <a:srgbClr val="1F487C"/>
                </a:solidFill>
                <a:latin typeface="Arial"/>
                <a:cs typeface="Arial"/>
              </a:rPr>
              <a:t>allatie</a:t>
            </a:r>
            <a:endParaRPr sz="1600">
              <a:latin typeface="Arial"/>
              <a:cs typeface="Arial"/>
            </a:endParaRPr>
          </a:p>
        </p:txBody>
      </p:sp>
      <p:sp>
        <p:nvSpPr>
          <p:cNvPr id="12" name="object 12"/>
          <p:cNvSpPr txBox="1"/>
          <p:nvPr/>
        </p:nvSpPr>
        <p:spPr>
          <a:xfrm>
            <a:off x="8260460" y="177800"/>
            <a:ext cx="579120" cy="452755"/>
          </a:xfrm>
          <a:prstGeom prst="rect">
            <a:avLst/>
          </a:prstGeom>
        </p:spPr>
        <p:txBody>
          <a:bodyPr vert="horz" wrap="square" lIns="0" tIns="12700" rIns="0" bIns="0" rtlCol="0">
            <a:spAutoFit/>
          </a:bodyPr>
          <a:lstStyle/>
          <a:p>
            <a:pPr marL="12700">
              <a:lnSpc>
                <a:spcPct val="100000"/>
              </a:lnSpc>
              <a:spcBef>
                <a:spcPts val="100"/>
              </a:spcBef>
            </a:pPr>
            <a:r>
              <a:rPr sz="1400" spc="-5" dirty="0">
                <a:latin typeface="Arial"/>
                <a:cs typeface="Arial"/>
              </a:rPr>
              <a:t>Boek</a:t>
            </a:r>
            <a:r>
              <a:rPr sz="1400" spc="-80" dirty="0">
                <a:latin typeface="Arial"/>
                <a:cs typeface="Arial"/>
              </a:rPr>
              <a:t> </a:t>
            </a:r>
            <a:r>
              <a:rPr sz="1400" dirty="0">
                <a:latin typeface="Arial"/>
                <a:cs typeface="Arial"/>
              </a:rPr>
              <a:t>1</a:t>
            </a:r>
            <a:endParaRPr sz="1400">
              <a:latin typeface="Arial"/>
              <a:cs typeface="Arial"/>
            </a:endParaRPr>
          </a:p>
          <a:p>
            <a:pPr marL="64135">
              <a:lnSpc>
                <a:spcPct val="100000"/>
              </a:lnSpc>
            </a:pPr>
            <a:r>
              <a:rPr sz="1400" dirty="0">
                <a:latin typeface="Arial"/>
                <a:cs typeface="Arial"/>
              </a:rPr>
              <a:t>2.2.3.</a:t>
            </a:r>
            <a:endParaRPr sz="14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405" y="1247126"/>
            <a:ext cx="6221730" cy="3278504"/>
          </a:xfrm>
          <a:prstGeom prst="rect">
            <a:avLst/>
          </a:prstGeom>
        </p:spPr>
        <p:txBody>
          <a:bodyPr vert="horz" wrap="square" lIns="0" tIns="45720" rIns="0" bIns="0" rtlCol="0">
            <a:spAutoFit/>
          </a:bodyPr>
          <a:lstStyle/>
          <a:p>
            <a:pPr marL="355600" indent="-342900">
              <a:lnSpc>
                <a:spcPct val="100000"/>
              </a:lnSpc>
              <a:spcBef>
                <a:spcPts val="360"/>
              </a:spcBef>
              <a:buClr>
                <a:srgbClr val="002C77"/>
              </a:buClr>
              <a:buFont typeface="Wingdings"/>
              <a:buChar char=""/>
              <a:tabLst>
                <a:tab pos="354965" algn="l"/>
                <a:tab pos="355600" algn="l"/>
              </a:tabLst>
            </a:pPr>
            <a:r>
              <a:rPr sz="2200" b="1" spc="-5" dirty="0">
                <a:solidFill>
                  <a:srgbClr val="0000FF"/>
                </a:solidFill>
                <a:latin typeface="Arial"/>
                <a:cs typeface="Arial"/>
              </a:rPr>
              <a:t>Kritische</a:t>
            </a:r>
            <a:r>
              <a:rPr sz="2200" b="1" spc="5" dirty="0">
                <a:solidFill>
                  <a:srgbClr val="0000FF"/>
                </a:solidFill>
                <a:latin typeface="Arial"/>
                <a:cs typeface="Arial"/>
              </a:rPr>
              <a:t> </a:t>
            </a:r>
            <a:r>
              <a:rPr sz="2200" b="1" spc="-5" dirty="0">
                <a:solidFill>
                  <a:srgbClr val="0000FF"/>
                </a:solidFill>
                <a:latin typeface="Arial"/>
                <a:cs typeface="Arial"/>
              </a:rPr>
              <a:t>installaties</a:t>
            </a:r>
            <a:endParaRPr sz="2200">
              <a:latin typeface="Arial"/>
              <a:cs typeface="Arial"/>
            </a:endParaRPr>
          </a:p>
          <a:p>
            <a:pPr marL="12700">
              <a:lnSpc>
                <a:spcPct val="100000"/>
              </a:lnSpc>
              <a:spcBef>
                <a:spcPts val="265"/>
              </a:spcBef>
            </a:pPr>
            <a:r>
              <a:rPr sz="2200" spc="-5" dirty="0">
                <a:solidFill>
                  <a:srgbClr val="404040"/>
                </a:solidFill>
                <a:latin typeface="Wingdings"/>
                <a:cs typeface="Wingdings"/>
              </a:rPr>
              <a:t></a:t>
            </a:r>
            <a:r>
              <a:rPr sz="2200" spc="-5" dirty="0">
                <a:solidFill>
                  <a:srgbClr val="404040"/>
                </a:solidFill>
                <a:latin typeface="Times New Roman"/>
                <a:cs typeface="Times New Roman"/>
              </a:rPr>
              <a:t> </a:t>
            </a:r>
            <a:r>
              <a:rPr sz="2200" dirty="0">
                <a:solidFill>
                  <a:srgbClr val="404040"/>
                </a:solidFill>
                <a:latin typeface="Arial"/>
                <a:cs typeface="Arial"/>
              </a:rPr>
              <a:t>Definities,</a:t>
            </a:r>
            <a:r>
              <a:rPr sz="2200" spc="40" dirty="0">
                <a:solidFill>
                  <a:srgbClr val="404040"/>
                </a:solidFill>
                <a:latin typeface="Arial"/>
                <a:cs typeface="Arial"/>
              </a:rPr>
              <a:t> </a:t>
            </a:r>
            <a:r>
              <a:rPr sz="2200" spc="-5" dirty="0">
                <a:solidFill>
                  <a:srgbClr val="404040"/>
                </a:solidFill>
                <a:latin typeface="Arial"/>
                <a:cs typeface="Arial"/>
              </a:rPr>
              <a:t>risicoanalyse</a:t>
            </a:r>
            <a:endParaRPr sz="2200">
              <a:latin typeface="Arial"/>
              <a:cs typeface="Arial"/>
            </a:endParaRPr>
          </a:p>
          <a:p>
            <a:pPr>
              <a:lnSpc>
                <a:spcPct val="100000"/>
              </a:lnSpc>
              <a:spcBef>
                <a:spcPts val="5"/>
              </a:spcBef>
            </a:pPr>
            <a:endParaRPr sz="2750">
              <a:latin typeface="Arial"/>
              <a:cs typeface="Arial"/>
            </a:endParaRPr>
          </a:p>
          <a:p>
            <a:pPr marL="355600" indent="-342900">
              <a:lnSpc>
                <a:spcPct val="100000"/>
              </a:lnSpc>
              <a:buClr>
                <a:srgbClr val="002C77"/>
              </a:buClr>
              <a:buFont typeface="Wingdings"/>
              <a:buChar char=""/>
              <a:tabLst>
                <a:tab pos="354965" algn="l"/>
                <a:tab pos="355600" algn="l"/>
              </a:tabLst>
            </a:pPr>
            <a:r>
              <a:rPr sz="2200" b="1" spc="-5" dirty="0">
                <a:solidFill>
                  <a:srgbClr val="0000FF"/>
                </a:solidFill>
                <a:latin typeface="Arial"/>
                <a:cs typeface="Arial"/>
              </a:rPr>
              <a:t>Standaardisatie van de gebruikte</a:t>
            </a:r>
            <a:r>
              <a:rPr sz="2200" b="1" spc="95" dirty="0">
                <a:solidFill>
                  <a:srgbClr val="0000FF"/>
                </a:solidFill>
                <a:latin typeface="Arial"/>
                <a:cs typeface="Arial"/>
              </a:rPr>
              <a:t> </a:t>
            </a:r>
            <a:r>
              <a:rPr sz="2200" b="1" spc="-5" dirty="0">
                <a:solidFill>
                  <a:srgbClr val="0000FF"/>
                </a:solidFill>
                <a:latin typeface="Arial"/>
                <a:cs typeface="Arial"/>
              </a:rPr>
              <a:t>termen</a:t>
            </a:r>
            <a:endParaRPr sz="2200">
              <a:latin typeface="Arial"/>
              <a:cs typeface="Arial"/>
            </a:endParaRPr>
          </a:p>
          <a:p>
            <a:pPr marL="12700">
              <a:lnSpc>
                <a:spcPts val="2510"/>
              </a:lnSpc>
              <a:spcBef>
                <a:spcPts val="265"/>
              </a:spcBef>
            </a:pPr>
            <a:r>
              <a:rPr sz="2200" spc="-5" dirty="0">
                <a:solidFill>
                  <a:srgbClr val="404040"/>
                </a:solidFill>
                <a:latin typeface="Wingdings"/>
                <a:cs typeface="Wingdings"/>
              </a:rPr>
              <a:t></a:t>
            </a:r>
            <a:r>
              <a:rPr sz="2200" spc="-5" dirty="0">
                <a:solidFill>
                  <a:srgbClr val="404040"/>
                </a:solidFill>
                <a:latin typeface="Times New Roman"/>
                <a:cs typeface="Times New Roman"/>
              </a:rPr>
              <a:t> </a:t>
            </a:r>
            <a:r>
              <a:rPr sz="2200" spc="-5" dirty="0">
                <a:solidFill>
                  <a:srgbClr val="404040"/>
                </a:solidFill>
                <a:latin typeface="Arial"/>
                <a:cs typeface="Arial"/>
              </a:rPr>
              <a:t>aardverbindingssysteem,</a:t>
            </a:r>
            <a:r>
              <a:rPr sz="2200" spc="90" dirty="0">
                <a:solidFill>
                  <a:srgbClr val="404040"/>
                </a:solidFill>
                <a:latin typeface="Arial"/>
                <a:cs typeface="Arial"/>
              </a:rPr>
              <a:t> </a:t>
            </a:r>
            <a:r>
              <a:rPr sz="2200" dirty="0">
                <a:solidFill>
                  <a:srgbClr val="404040"/>
                </a:solidFill>
                <a:latin typeface="Arial"/>
                <a:cs typeface="Arial"/>
              </a:rPr>
              <a:t>conformiteitscontrole,</a:t>
            </a:r>
            <a:endParaRPr sz="2200">
              <a:latin typeface="Arial"/>
              <a:cs typeface="Arial"/>
            </a:endParaRPr>
          </a:p>
          <a:p>
            <a:pPr marL="12700">
              <a:lnSpc>
                <a:spcPts val="2510"/>
              </a:lnSpc>
            </a:pPr>
            <a:r>
              <a:rPr sz="2200" spc="-5" dirty="0">
                <a:solidFill>
                  <a:srgbClr val="404040"/>
                </a:solidFill>
                <a:latin typeface="Arial"/>
                <a:cs typeface="Arial"/>
              </a:rPr>
              <a:t>inspectiebezoek,</a:t>
            </a:r>
            <a:r>
              <a:rPr sz="2200" spc="-10" dirty="0">
                <a:solidFill>
                  <a:srgbClr val="404040"/>
                </a:solidFill>
                <a:latin typeface="Arial"/>
                <a:cs typeface="Arial"/>
              </a:rPr>
              <a:t> </a:t>
            </a:r>
            <a:r>
              <a:rPr sz="2200" spc="-5" dirty="0">
                <a:solidFill>
                  <a:srgbClr val="404040"/>
                </a:solidFill>
                <a:latin typeface="Arial"/>
                <a:cs typeface="Arial"/>
              </a:rPr>
              <a:t>aardingsonderbreker</a:t>
            </a:r>
            <a:endParaRPr sz="2200">
              <a:latin typeface="Arial"/>
              <a:cs typeface="Arial"/>
            </a:endParaRPr>
          </a:p>
          <a:p>
            <a:pPr>
              <a:lnSpc>
                <a:spcPct val="100000"/>
              </a:lnSpc>
              <a:spcBef>
                <a:spcPts val="5"/>
              </a:spcBef>
            </a:pPr>
            <a:endParaRPr sz="2750">
              <a:latin typeface="Arial"/>
              <a:cs typeface="Arial"/>
            </a:endParaRPr>
          </a:p>
          <a:p>
            <a:pPr marL="355600" indent="-342900">
              <a:lnSpc>
                <a:spcPct val="100000"/>
              </a:lnSpc>
              <a:buClr>
                <a:srgbClr val="002C77"/>
              </a:buClr>
              <a:buFont typeface="Wingdings"/>
              <a:buChar char=""/>
              <a:tabLst>
                <a:tab pos="354965" algn="l"/>
                <a:tab pos="355600" algn="l"/>
              </a:tabLst>
            </a:pPr>
            <a:r>
              <a:rPr sz="2200" spc="-5" dirty="0">
                <a:solidFill>
                  <a:srgbClr val="404040"/>
                </a:solidFill>
                <a:latin typeface="Arial"/>
                <a:cs typeface="Arial"/>
              </a:rPr>
              <a:t>Oude</a:t>
            </a:r>
            <a:r>
              <a:rPr sz="2200" spc="-110" dirty="0">
                <a:solidFill>
                  <a:srgbClr val="404040"/>
                </a:solidFill>
                <a:latin typeface="Arial"/>
                <a:cs typeface="Arial"/>
              </a:rPr>
              <a:t> </a:t>
            </a:r>
            <a:r>
              <a:rPr sz="2200" spc="-5" dirty="0">
                <a:solidFill>
                  <a:srgbClr val="404040"/>
                </a:solidFill>
                <a:latin typeface="Arial"/>
                <a:cs typeface="Arial"/>
              </a:rPr>
              <a:t>AREI</a:t>
            </a:r>
            <a:endParaRPr sz="2200">
              <a:latin typeface="Arial"/>
              <a:cs typeface="Arial"/>
            </a:endParaRPr>
          </a:p>
          <a:p>
            <a:pPr marL="355600" indent="-342900">
              <a:lnSpc>
                <a:spcPct val="100000"/>
              </a:lnSpc>
              <a:spcBef>
                <a:spcPts val="270"/>
              </a:spcBef>
              <a:buClr>
                <a:srgbClr val="002C77"/>
              </a:buClr>
              <a:buFont typeface="Wingdings"/>
              <a:buChar char=""/>
              <a:tabLst>
                <a:tab pos="354965" algn="l"/>
                <a:tab pos="355600" algn="l"/>
              </a:tabLst>
            </a:pPr>
            <a:r>
              <a:rPr sz="2200" spc="-5" dirty="0">
                <a:solidFill>
                  <a:srgbClr val="404040"/>
                </a:solidFill>
                <a:latin typeface="Arial"/>
                <a:cs typeface="Arial"/>
              </a:rPr>
              <a:t>Bestaande elektrische</a:t>
            </a:r>
            <a:r>
              <a:rPr sz="2200" spc="5" dirty="0">
                <a:solidFill>
                  <a:srgbClr val="404040"/>
                </a:solidFill>
                <a:latin typeface="Arial"/>
                <a:cs typeface="Arial"/>
              </a:rPr>
              <a:t> </a:t>
            </a:r>
            <a:r>
              <a:rPr sz="2200" spc="-5" dirty="0">
                <a:solidFill>
                  <a:srgbClr val="404040"/>
                </a:solidFill>
                <a:latin typeface="Arial"/>
                <a:cs typeface="Arial"/>
              </a:rPr>
              <a:t>installatie</a:t>
            </a:r>
            <a:endParaRPr sz="2200">
              <a:latin typeface="Arial"/>
              <a:cs typeface="Arial"/>
            </a:endParaRPr>
          </a:p>
        </p:txBody>
      </p:sp>
      <p:sp>
        <p:nvSpPr>
          <p:cNvPr id="3" name="object 3"/>
          <p:cNvSpPr/>
          <p:nvPr/>
        </p:nvSpPr>
        <p:spPr>
          <a:xfrm>
            <a:off x="5291328" y="958596"/>
            <a:ext cx="2942844" cy="130301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291328" y="3296411"/>
            <a:ext cx="2942844" cy="1673352"/>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1804542" y="252476"/>
            <a:ext cx="555688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Belangrijkste </a:t>
            </a:r>
            <a:r>
              <a:rPr sz="2400" u="none" dirty="0"/>
              <a:t>wijzigingen in de</a:t>
            </a:r>
            <a:r>
              <a:rPr sz="2400" u="none" spc="-100" dirty="0"/>
              <a:t> </a:t>
            </a:r>
            <a:r>
              <a:rPr sz="2400" u="none" dirty="0"/>
              <a:t>inhoud</a:t>
            </a:r>
            <a:endParaRPr sz="2400"/>
          </a:p>
        </p:txBody>
      </p:sp>
      <p:sp>
        <p:nvSpPr>
          <p:cNvPr id="6" name="object 6"/>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6</a:t>
            </a:fld>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514705" y="1183893"/>
            <a:ext cx="8087995" cy="3358515"/>
          </a:xfrm>
          <a:prstGeom prst="rect">
            <a:avLst/>
          </a:prstGeom>
        </p:spPr>
        <p:txBody>
          <a:bodyPr vert="horz" wrap="square" lIns="0" tIns="12065" rIns="0" bIns="0" rtlCol="0">
            <a:spAutoFit/>
          </a:bodyPr>
          <a:lstStyle/>
          <a:p>
            <a:pPr marL="368300" marR="375285" indent="-342900" algn="just">
              <a:lnSpc>
                <a:spcPct val="100000"/>
              </a:lnSpc>
              <a:spcBef>
                <a:spcPts val="95"/>
              </a:spcBef>
              <a:buClr>
                <a:srgbClr val="002C77"/>
              </a:buClr>
              <a:buFont typeface="Wingdings"/>
              <a:buChar char=""/>
              <a:tabLst>
                <a:tab pos="368300" algn="l"/>
              </a:tabLst>
            </a:pPr>
            <a:r>
              <a:rPr sz="2200" spc="-5" dirty="0">
                <a:solidFill>
                  <a:srgbClr val="404040"/>
                </a:solidFill>
                <a:latin typeface="Arial"/>
                <a:cs typeface="Arial"/>
              </a:rPr>
              <a:t>CPR-tabel (Aca, B1ca, B2ca, Cca, Dca, Eca, Fca + a1, s1):  voor alle geïsoleerde kabels en geleiders …</a:t>
            </a:r>
            <a:r>
              <a:rPr sz="2200" spc="70" dirty="0">
                <a:solidFill>
                  <a:srgbClr val="404040"/>
                </a:solidFill>
                <a:latin typeface="Arial"/>
                <a:cs typeface="Arial"/>
              </a:rPr>
              <a:t> </a:t>
            </a:r>
            <a:r>
              <a:rPr sz="2200" b="1" spc="-30" dirty="0">
                <a:solidFill>
                  <a:srgbClr val="FF0000"/>
                </a:solidFill>
                <a:latin typeface="Arial"/>
                <a:cs typeface="Arial"/>
              </a:rPr>
              <a:t>BEHALVE</a:t>
            </a:r>
            <a:endParaRPr sz="2200">
              <a:latin typeface="Arial"/>
              <a:cs typeface="Arial"/>
            </a:endParaRPr>
          </a:p>
          <a:p>
            <a:pPr marL="368300" indent="-342900" algn="just">
              <a:lnSpc>
                <a:spcPct val="100000"/>
              </a:lnSpc>
              <a:spcBef>
                <a:spcPts val="530"/>
              </a:spcBef>
              <a:buClr>
                <a:srgbClr val="002C77"/>
              </a:buClr>
              <a:buFont typeface="Wingdings"/>
              <a:buChar char=""/>
              <a:tabLst>
                <a:tab pos="368300" algn="l"/>
              </a:tabLst>
            </a:pPr>
            <a:r>
              <a:rPr sz="2200" spc="-50" dirty="0">
                <a:solidFill>
                  <a:srgbClr val="404040"/>
                </a:solidFill>
                <a:latin typeface="Arial"/>
                <a:cs typeface="Arial"/>
              </a:rPr>
              <a:t>Tabel </a:t>
            </a:r>
            <a:r>
              <a:rPr sz="2200" spc="-5" dirty="0">
                <a:solidFill>
                  <a:srgbClr val="404040"/>
                </a:solidFill>
                <a:latin typeface="Arial"/>
                <a:cs typeface="Arial"/>
              </a:rPr>
              <a:t>F1-F2, SA-SD </a:t>
            </a:r>
            <a:r>
              <a:rPr sz="2200" spc="-5" dirty="0">
                <a:solidFill>
                  <a:srgbClr val="404040"/>
                </a:solidFill>
                <a:latin typeface="Wingdings"/>
                <a:cs typeface="Wingdings"/>
              </a:rPr>
              <a:t></a:t>
            </a:r>
            <a:r>
              <a:rPr sz="2200" spc="-5" dirty="0">
                <a:solidFill>
                  <a:srgbClr val="404040"/>
                </a:solidFill>
                <a:latin typeface="Times New Roman"/>
                <a:cs typeface="Times New Roman"/>
              </a:rPr>
              <a:t> </a:t>
            </a:r>
            <a:r>
              <a:rPr sz="2200" spc="-5" dirty="0">
                <a:solidFill>
                  <a:srgbClr val="404040"/>
                </a:solidFill>
                <a:latin typeface="Arial"/>
                <a:cs typeface="Arial"/>
              </a:rPr>
              <a:t>nog toegelaten</a:t>
            </a:r>
            <a:r>
              <a:rPr sz="2200" spc="165" dirty="0">
                <a:solidFill>
                  <a:srgbClr val="404040"/>
                </a:solidFill>
                <a:latin typeface="Arial"/>
                <a:cs typeface="Arial"/>
              </a:rPr>
              <a:t> </a:t>
            </a:r>
            <a:r>
              <a:rPr sz="2200" spc="-5" dirty="0">
                <a:solidFill>
                  <a:srgbClr val="404040"/>
                </a:solidFill>
                <a:latin typeface="Arial"/>
                <a:cs typeface="Arial"/>
              </a:rPr>
              <a:t>voor:</a:t>
            </a:r>
            <a:endParaRPr sz="2200">
              <a:latin typeface="Arial"/>
              <a:cs typeface="Arial"/>
            </a:endParaRPr>
          </a:p>
          <a:p>
            <a:pPr marL="768985" lvl="1" indent="-287020" algn="just">
              <a:lnSpc>
                <a:spcPct val="100000"/>
              </a:lnSpc>
              <a:spcBef>
                <a:spcPts val="470"/>
              </a:spcBef>
              <a:buClr>
                <a:srgbClr val="002C77"/>
              </a:buClr>
              <a:buChar char="-"/>
              <a:tabLst>
                <a:tab pos="769620" algn="l"/>
              </a:tabLst>
            </a:pPr>
            <a:r>
              <a:rPr sz="1900" spc="-5" dirty="0">
                <a:solidFill>
                  <a:srgbClr val="404040"/>
                </a:solidFill>
                <a:latin typeface="Arial"/>
                <a:cs typeface="Arial"/>
              </a:rPr>
              <a:t>elekt. inst. </a:t>
            </a:r>
            <a:r>
              <a:rPr sz="1900" spc="-5" dirty="0">
                <a:solidFill>
                  <a:srgbClr val="0C62C5"/>
                </a:solidFill>
                <a:latin typeface="Arial"/>
                <a:cs typeface="Arial"/>
              </a:rPr>
              <a:t>buiten</a:t>
            </a:r>
            <a:r>
              <a:rPr sz="1900" spc="45" dirty="0">
                <a:solidFill>
                  <a:srgbClr val="0C62C5"/>
                </a:solidFill>
                <a:latin typeface="Arial"/>
                <a:cs typeface="Arial"/>
              </a:rPr>
              <a:t> </a:t>
            </a:r>
            <a:r>
              <a:rPr sz="1900" spc="-5" dirty="0">
                <a:solidFill>
                  <a:srgbClr val="0C62C5"/>
                </a:solidFill>
                <a:latin typeface="Arial"/>
                <a:cs typeface="Arial"/>
              </a:rPr>
              <a:t>gebouwen</a:t>
            </a:r>
            <a:endParaRPr sz="1900">
              <a:latin typeface="Arial"/>
              <a:cs typeface="Arial"/>
            </a:endParaRPr>
          </a:p>
          <a:p>
            <a:pPr marL="768985" lvl="1" indent="-287020" algn="just">
              <a:lnSpc>
                <a:spcPct val="100000"/>
              </a:lnSpc>
              <a:spcBef>
                <a:spcPts val="455"/>
              </a:spcBef>
              <a:buClr>
                <a:srgbClr val="002C77"/>
              </a:buClr>
              <a:buChar char="-"/>
              <a:tabLst>
                <a:tab pos="769620" algn="l"/>
              </a:tabLst>
            </a:pPr>
            <a:r>
              <a:rPr sz="1900" spc="-5" dirty="0">
                <a:solidFill>
                  <a:srgbClr val="404040"/>
                </a:solidFill>
                <a:latin typeface="Arial"/>
                <a:cs typeface="Arial"/>
              </a:rPr>
              <a:t>elekt. inst. </a:t>
            </a:r>
            <a:r>
              <a:rPr sz="1900" spc="-5" dirty="0">
                <a:solidFill>
                  <a:srgbClr val="0C62C5"/>
                </a:solidFill>
                <a:latin typeface="Arial"/>
                <a:cs typeface="Arial"/>
              </a:rPr>
              <a:t>buiten civiele</a:t>
            </a:r>
            <a:r>
              <a:rPr sz="1900" spc="90" dirty="0">
                <a:solidFill>
                  <a:srgbClr val="0C62C5"/>
                </a:solidFill>
                <a:latin typeface="Arial"/>
                <a:cs typeface="Arial"/>
              </a:rPr>
              <a:t> </a:t>
            </a:r>
            <a:r>
              <a:rPr sz="1900" spc="-5" dirty="0">
                <a:solidFill>
                  <a:srgbClr val="0C62C5"/>
                </a:solidFill>
                <a:latin typeface="Arial"/>
                <a:cs typeface="Arial"/>
              </a:rPr>
              <a:t>constructies</a:t>
            </a:r>
            <a:endParaRPr sz="1900">
              <a:latin typeface="Arial"/>
              <a:cs typeface="Arial"/>
            </a:endParaRPr>
          </a:p>
          <a:p>
            <a:pPr marL="768985" marR="625475" lvl="1" indent="-287020" algn="just">
              <a:lnSpc>
                <a:spcPct val="100000"/>
              </a:lnSpc>
              <a:spcBef>
                <a:spcPts val="455"/>
              </a:spcBef>
              <a:buClr>
                <a:srgbClr val="002C77"/>
              </a:buClr>
              <a:buChar char="-"/>
              <a:tabLst>
                <a:tab pos="769620" algn="l"/>
              </a:tabLst>
            </a:pPr>
            <a:r>
              <a:rPr sz="1900" spc="-5" dirty="0">
                <a:solidFill>
                  <a:srgbClr val="404040"/>
                </a:solidFill>
                <a:latin typeface="Arial"/>
                <a:cs typeface="Arial"/>
              </a:rPr>
              <a:t>elekt. inst. van een </a:t>
            </a:r>
            <a:r>
              <a:rPr sz="1900" spc="-5" dirty="0">
                <a:solidFill>
                  <a:srgbClr val="0C62C5"/>
                </a:solidFill>
                <a:latin typeface="Arial"/>
                <a:cs typeface="Arial"/>
              </a:rPr>
              <a:t>industrieel proces </a:t>
            </a:r>
            <a:r>
              <a:rPr sz="1900" spc="-5" dirty="0">
                <a:solidFill>
                  <a:srgbClr val="404040"/>
                </a:solidFill>
                <a:latin typeface="Arial"/>
                <a:cs typeface="Arial"/>
              </a:rPr>
              <a:t>(om grote hoeveelheden  materialen, goederen of producten mechanisch of chemisch te  produceren of om te</a:t>
            </a:r>
            <a:r>
              <a:rPr sz="1900" spc="60" dirty="0">
                <a:solidFill>
                  <a:srgbClr val="404040"/>
                </a:solidFill>
                <a:latin typeface="Arial"/>
                <a:cs typeface="Arial"/>
              </a:rPr>
              <a:t> </a:t>
            </a:r>
            <a:r>
              <a:rPr sz="1900" spc="-5" dirty="0">
                <a:solidFill>
                  <a:srgbClr val="404040"/>
                </a:solidFill>
                <a:latin typeface="Arial"/>
                <a:cs typeface="Arial"/>
              </a:rPr>
              <a:t>vormen)</a:t>
            </a:r>
            <a:endParaRPr sz="1900">
              <a:latin typeface="Arial"/>
              <a:cs typeface="Arial"/>
            </a:endParaRPr>
          </a:p>
          <a:p>
            <a:pPr marL="768985" marR="68580" lvl="1" indent="-287020" algn="just">
              <a:lnSpc>
                <a:spcPct val="100000"/>
              </a:lnSpc>
              <a:spcBef>
                <a:spcPts val="459"/>
              </a:spcBef>
              <a:buClr>
                <a:srgbClr val="002C77"/>
              </a:buClr>
              <a:buChar char="-"/>
              <a:tabLst>
                <a:tab pos="769620" algn="l"/>
              </a:tabLst>
            </a:pPr>
            <a:r>
              <a:rPr sz="1900" spc="-5" dirty="0">
                <a:solidFill>
                  <a:srgbClr val="404040"/>
                </a:solidFill>
                <a:latin typeface="Arial"/>
                <a:cs typeface="Arial"/>
              </a:rPr>
              <a:t>geïsoleerde geleiders of kabels </a:t>
            </a:r>
            <a:r>
              <a:rPr sz="1900" spc="-5" dirty="0">
                <a:solidFill>
                  <a:srgbClr val="0C62C5"/>
                </a:solidFill>
                <a:latin typeface="Arial"/>
                <a:cs typeface="Arial"/>
              </a:rPr>
              <a:t>die een gebouw of civiele  constructie binnenkomen </a:t>
            </a:r>
            <a:r>
              <a:rPr sz="1900" spc="-5" dirty="0">
                <a:solidFill>
                  <a:srgbClr val="404040"/>
                </a:solidFill>
                <a:latin typeface="Arial"/>
                <a:cs typeface="Arial"/>
              </a:rPr>
              <a:t>(l ≤ 10 m </a:t>
            </a:r>
            <a:r>
              <a:rPr sz="1900" dirty="0">
                <a:solidFill>
                  <a:srgbClr val="404040"/>
                </a:solidFill>
                <a:latin typeface="Arial"/>
                <a:cs typeface="Arial"/>
              </a:rPr>
              <a:t>en </a:t>
            </a:r>
            <a:r>
              <a:rPr sz="1900" spc="-5" dirty="0">
                <a:solidFill>
                  <a:srgbClr val="404040"/>
                </a:solidFill>
                <a:latin typeface="Arial"/>
                <a:cs typeface="Arial"/>
              </a:rPr>
              <a:t>beperkt tot </a:t>
            </a:r>
            <a:r>
              <a:rPr sz="1900" dirty="0">
                <a:solidFill>
                  <a:srgbClr val="404040"/>
                </a:solidFill>
                <a:latin typeface="Arial"/>
                <a:cs typeface="Arial"/>
              </a:rPr>
              <a:t>1e</a:t>
            </a:r>
            <a:r>
              <a:rPr sz="1875" baseline="26666" dirty="0">
                <a:solidFill>
                  <a:srgbClr val="404040"/>
                </a:solidFill>
                <a:latin typeface="Arial"/>
                <a:cs typeface="Arial"/>
              </a:rPr>
              <a:t>r</a:t>
            </a:r>
            <a:r>
              <a:rPr sz="1875" spc="112" baseline="26666" dirty="0">
                <a:solidFill>
                  <a:srgbClr val="404040"/>
                </a:solidFill>
                <a:latin typeface="Arial"/>
                <a:cs typeface="Arial"/>
              </a:rPr>
              <a:t> </a:t>
            </a:r>
            <a:r>
              <a:rPr sz="1900" spc="-5" dirty="0">
                <a:solidFill>
                  <a:srgbClr val="404040"/>
                </a:solidFill>
                <a:latin typeface="Arial"/>
                <a:cs typeface="Arial"/>
              </a:rPr>
              <a:t>compartiment)</a:t>
            </a:r>
            <a:endParaRPr sz="1900">
              <a:latin typeface="Arial"/>
              <a:cs typeface="Arial"/>
            </a:endParaRPr>
          </a:p>
        </p:txBody>
      </p:sp>
      <p:sp>
        <p:nvSpPr>
          <p:cNvPr id="4" name="object 4"/>
          <p:cNvSpPr/>
          <p:nvPr/>
        </p:nvSpPr>
        <p:spPr>
          <a:xfrm>
            <a:off x="3715511" y="4735067"/>
            <a:ext cx="1702308" cy="170230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527405" y="746912"/>
            <a:ext cx="7510780" cy="3512820"/>
          </a:xfrm>
          <a:prstGeom prst="rect">
            <a:avLst/>
          </a:prstGeom>
        </p:spPr>
        <p:txBody>
          <a:bodyPr vert="horz" wrap="square" lIns="0" tIns="46355" rIns="0" bIns="0" rtlCol="0">
            <a:spAutoFit/>
          </a:bodyPr>
          <a:lstStyle/>
          <a:p>
            <a:pPr marL="12700">
              <a:lnSpc>
                <a:spcPct val="100000"/>
              </a:lnSpc>
              <a:spcBef>
                <a:spcPts val="365"/>
              </a:spcBef>
            </a:pPr>
            <a:r>
              <a:rPr sz="2200" b="1" spc="-5" dirty="0">
                <a:solidFill>
                  <a:srgbClr val="404040"/>
                </a:solidFill>
                <a:latin typeface="Arial"/>
                <a:cs typeface="Arial"/>
              </a:rPr>
              <a:t>FR1-FR2:</a:t>
            </a:r>
            <a:endParaRPr sz="2200">
              <a:latin typeface="Arial"/>
              <a:cs typeface="Arial"/>
            </a:endParaRPr>
          </a:p>
          <a:p>
            <a:pPr marL="355600" marR="5080" indent="-342900">
              <a:lnSpc>
                <a:spcPct val="90000"/>
              </a:lnSpc>
              <a:spcBef>
                <a:spcPts val="525"/>
              </a:spcBef>
              <a:buClr>
                <a:srgbClr val="002C77"/>
              </a:buClr>
              <a:buFont typeface="Wingdings"/>
              <a:buChar char=""/>
              <a:tabLst>
                <a:tab pos="354965" algn="l"/>
                <a:tab pos="355600" algn="l"/>
              </a:tabLst>
            </a:pPr>
            <a:r>
              <a:rPr sz="2200" spc="-5" dirty="0">
                <a:solidFill>
                  <a:srgbClr val="404040"/>
                </a:solidFill>
                <a:latin typeface="Arial"/>
                <a:cs typeface="Arial"/>
              </a:rPr>
              <a:t>Als </a:t>
            </a:r>
            <a:r>
              <a:rPr sz="2200" u="heavy" spc="-5" dirty="0">
                <a:solidFill>
                  <a:srgbClr val="404040"/>
                </a:solidFill>
                <a:uFill>
                  <a:solidFill>
                    <a:srgbClr val="404040"/>
                  </a:solidFill>
                </a:uFill>
                <a:latin typeface="Arial"/>
                <a:cs typeface="Arial"/>
              </a:rPr>
              <a:t>elk</a:t>
            </a:r>
            <a:r>
              <a:rPr sz="2200" spc="-5" dirty="0">
                <a:solidFill>
                  <a:srgbClr val="404040"/>
                </a:solidFill>
                <a:latin typeface="Arial"/>
                <a:cs typeface="Arial"/>
              </a:rPr>
              <a:t> bestanddeel van een geheel </a:t>
            </a:r>
            <a:r>
              <a:rPr sz="2200" spc="-20" dirty="0">
                <a:solidFill>
                  <a:srgbClr val="404040"/>
                </a:solidFill>
                <a:latin typeface="Arial"/>
                <a:cs typeface="Arial"/>
              </a:rPr>
              <a:t>(drager, </a:t>
            </a:r>
            <a:r>
              <a:rPr sz="2200" spc="-5" dirty="0">
                <a:solidFill>
                  <a:srgbClr val="404040"/>
                </a:solidFill>
                <a:latin typeface="Arial"/>
                <a:cs typeface="Arial"/>
              </a:rPr>
              <a:t>kabel,  bevestiging) de vereiste brandweerstand heeft  (functiebehoud) + indien </a:t>
            </a:r>
            <a:r>
              <a:rPr sz="2200" u="heavy" spc="-5" dirty="0">
                <a:solidFill>
                  <a:srgbClr val="404040"/>
                </a:solidFill>
                <a:uFill>
                  <a:solidFill>
                    <a:srgbClr val="404040"/>
                  </a:solidFill>
                </a:uFill>
                <a:latin typeface="Arial"/>
                <a:cs typeface="Arial"/>
              </a:rPr>
              <a:t>de voorschriften van de fabrikant  worden</a:t>
            </a:r>
            <a:r>
              <a:rPr sz="2200" u="heavy" spc="5" dirty="0">
                <a:solidFill>
                  <a:srgbClr val="404040"/>
                </a:solidFill>
                <a:uFill>
                  <a:solidFill>
                    <a:srgbClr val="404040"/>
                  </a:solidFill>
                </a:uFill>
                <a:latin typeface="Arial"/>
                <a:cs typeface="Arial"/>
              </a:rPr>
              <a:t> </a:t>
            </a:r>
            <a:r>
              <a:rPr sz="2200" u="heavy" spc="-5" dirty="0">
                <a:solidFill>
                  <a:srgbClr val="404040"/>
                </a:solidFill>
                <a:uFill>
                  <a:solidFill>
                    <a:srgbClr val="404040"/>
                  </a:solidFill>
                </a:uFill>
                <a:latin typeface="Arial"/>
                <a:cs typeface="Arial"/>
              </a:rPr>
              <a:t>opgevolgd</a:t>
            </a:r>
            <a:endParaRPr sz="2200">
              <a:latin typeface="Arial"/>
              <a:cs typeface="Arial"/>
            </a:endParaRPr>
          </a:p>
          <a:p>
            <a:pPr marL="367665">
              <a:lnSpc>
                <a:spcPct val="100000"/>
              </a:lnSpc>
              <a:spcBef>
                <a:spcPts val="265"/>
              </a:spcBef>
              <a:tabLst>
                <a:tab pos="824865" algn="l"/>
              </a:tabLst>
            </a:pPr>
            <a:r>
              <a:rPr sz="2200" spc="-5" dirty="0">
                <a:solidFill>
                  <a:srgbClr val="002C77"/>
                </a:solidFill>
                <a:latin typeface="Wingdings"/>
                <a:cs typeface="Wingdings"/>
              </a:rPr>
              <a:t></a:t>
            </a:r>
            <a:r>
              <a:rPr sz="2200" spc="-5" dirty="0">
                <a:solidFill>
                  <a:srgbClr val="002C77"/>
                </a:solidFill>
                <a:latin typeface="Times New Roman"/>
                <a:cs typeface="Times New Roman"/>
              </a:rPr>
              <a:t>	</a:t>
            </a:r>
            <a:r>
              <a:rPr sz="2200" spc="-5" dirty="0">
                <a:solidFill>
                  <a:srgbClr val="404040"/>
                </a:solidFill>
                <a:latin typeface="Arial"/>
                <a:cs typeface="Arial"/>
              </a:rPr>
              <a:t>Geheel </a:t>
            </a:r>
            <a:r>
              <a:rPr sz="2200" spc="-5" dirty="0">
                <a:solidFill>
                  <a:srgbClr val="FF0000"/>
                </a:solidFill>
                <a:latin typeface="Arial"/>
                <a:cs typeface="Arial"/>
              </a:rPr>
              <a:t>wordt beschouwd als</a:t>
            </a:r>
            <a:r>
              <a:rPr sz="2200" spc="40" dirty="0">
                <a:solidFill>
                  <a:srgbClr val="FF0000"/>
                </a:solidFill>
                <a:latin typeface="Arial"/>
                <a:cs typeface="Arial"/>
              </a:rPr>
              <a:t> </a:t>
            </a:r>
            <a:r>
              <a:rPr sz="2200" spc="-5" dirty="0">
                <a:solidFill>
                  <a:srgbClr val="FF0000"/>
                </a:solidFill>
                <a:latin typeface="Arial"/>
                <a:cs typeface="Arial"/>
              </a:rPr>
              <a:t>zijnde</a:t>
            </a:r>
            <a:endParaRPr sz="2200">
              <a:latin typeface="Arial"/>
              <a:cs typeface="Arial"/>
            </a:endParaRPr>
          </a:p>
          <a:p>
            <a:pPr marL="824865">
              <a:lnSpc>
                <a:spcPct val="100000"/>
              </a:lnSpc>
              <a:spcBef>
                <a:spcPts val="265"/>
              </a:spcBef>
            </a:pPr>
            <a:r>
              <a:rPr sz="2200" spc="-5" dirty="0">
                <a:solidFill>
                  <a:srgbClr val="FF0000"/>
                </a:solidFill>
                <a:latin typeface="Arial"/>
                <a:cs typeface="Arial"/>
              </a:rPr>
              <a:t>gelijkwaardig aan</a:t>
            </a:r>
            <a:r>
              <a:rPr sz="2200" spc="5" dirty="0">
                <a:solidFill>
                  <a:srgbClr val="FF0000"/>
                </a:solidFill>
                <a:latin typeface="Arial"/>
                <a:cs typeface="Arial"/>
              </a:rPr>
              <a:t> </a:t>
            </a:r>
            <a:r>
              <a:rPr sz="2200" dirty="0">
                <a:solidFill>
                  <a:srgbClr val="FF0000"/>
                </a:solidFill>
                <a:latin typeface="Arial"/>
                <a:cs typeface="Arial"/>
              </a:rPr>
              <a:t>FR2</a:t>
            </a:r>
            <a:r>
              <a:rPr sz="2200" dirty="0">
                <a:solidFill>
                  <a:srgbClr val="404040"/>
                </a:solidFill>
                <a:latin typeface="Arial"/>
                <a:cs typeface="Arial"/>
              </a:rPr>
              <a:t>.</a:t>
            </a:r>
            <a:endParaRPr sz="2200">
              <a:latin typeface="Arial"/>
              <a:cs typeface="Arial"/>
            </a:endParaRPr>
          </a:p>
          <a:p>
            <a:pPr>
              <a:lnSpc>
                <a:spcPct val="100000"/>
              </a:lnSpc>
              <a:spcBef>
                <a:spcPts val="25"/>
              </a:spcBef>
            </a:pPr>
            <a:endParaRPr sz="3450">
              <a:latin typeface="Arial"/>
              <a:cs typeface="Arial"/>
            </a:endParaRPr>
          </a:p>
          <a:p>
            <a:pPr marL="355600" marR="164465" indent="-342900">
              <a:lnSpc>
                <a:spcPts val="2380"/>
              </a:lnSpc>
              <a:buClr>
                <a:srgbClr val="002C77"/>
              </a:buClr>
              <a:buFont typeface="Wingdings"/>
              <a:buChar char=""/>
              <a:tabLst>
                <a:tab pos="354965" algn="l"/>
                <a:tab pos="355600" algn="l"/>
              </a:tabLst>
            </a:pPr>
            <a:r>
              <a:rPr sz="2200" spc="-30" dirty="0">
                <a:solidFill>
                  <a:srgbClr val="404040"/>
                </a:solidFill>
                <a:latin typeface="Arial"/>
                <a:cs typeface="Arial"/>
              </a:rPr>
              <a:t>Toevoeging </a:t>
            </a:r>
            <a:r>
              <a:rPr sz="2200" spc="-5" dirty="0">
                <a:solidFill>
                  <a:srgbClr val="404040"/>
                </a:solidFill>
                <a:latin typeface="Arial"/>
                <a:cs typeface="Arial"/>
              </a:rPr>
              <a:t>van kabel/geleider aan drager van een </a:t>
            </a:r>
            <a:r>
              <a:rPr sz="2200" spc="10" dirty="0">
                <a:solidFill>
                  <a:srgbClr val="404040"/>
                </a:solidFill>
                <a:latin typeface="Arial"/>
                <a:cs typeface="Arial"/>
              </a:rPr>
              <a:t>FR2-  </a:t>
            </a:r>
            <a:r>
              <a:rPr sz="2200" spc="-5" dirty="0">
                <a:solidFill>
                  <a:srgbClr val="404040"/>
                </a:solidFill>
                <a:latin typeface="Arial"/>
                <a:cs typeface="Arial"/>
              </a:rPr>
              <a:t>geheel </a:t>
            </a:r>
            <a:r>
              <a:rPr sz="2200" spc="-5" dirty="0">
                <a:solidFill>
                  <a:srgbClr val="404040"/>
                </a:solidFill>
                <a:latin typeface="Wingdings"/>
                <a:cs typeface="Wingdings"/>
              </a:rPr>
              <a:t></a:t>
            </a:r>
            <a:r>
              <a:rPr sz="2200" spc="-5" dirty="0">
                <a:solidFill>
                  <a:srgbClr val="404040"/>
                </a:solidFill>
                <a:latin typeface="Times New Roman"/>
                <a:cs typeface="Times New Roman"/>
              </a:rPr>
              <a:t> </a:t>
            </a:r>
            <a:r>
              <a:rPr sz="2200" spc="-5" dirty="0">
                <a:solidFill>
                  <a:srgbClr val="FF0000"/>
                </a:solidFill>
                <a:latin typeface="Arial"/>
                <a:cs typeface="Arial"/>
              </a:rPr>
              <a:t>moet FR2 of FR1</a:t>
            </a:r>
            <a:r>
              <a:rPr sz="2200" spc="130" dirty="0">
                <a:solidFill>
                  <a:srgbClr val="FF0000"/>
                </a:solidFill>
                <a:latin typeface="Arial"/>
                <a:cs typeface="Arial"/>
              </a:rPr>
              <a:t> </a:t>
            </a:r>
            <a:r>
              <a:rPr sz="2200" dirty="0">
                <a:solidFill>
                  <a:srgbClr val="FF0000"/>
                </a:solidFill>
                <a:latin typeface="Arial"/>
                <a:cs typeface="Arial"/>
              </a:rPr>
              <a:t>zijn</a:t>
            </a:r>
            <a:r>
              <a:rPr sz="2200" dirty="0">
                <a:solidFill>
                  <a:srgbClr val="404040"/>
                </a:solidFill>
                <a:latin typeface="Arial"/>
                <a:cs typeface="Arial"/>
              </a:rPr>
              <a:t>.</a:t>
            </a:r>
            <a:endParaRPr sz="2200">
              <a:latin typeface="Arial"/>
              <a:cs typeface="Arial"/>
            </a:endParaRPr>
          </a:p>
        </p:txBody>
      </p:sp>
      <p:grpSp>
        <p:nvGrpSpPr>
          <p:cNvPr id="4" name="object 4"/>
          <p:cNvGrpSpPr/>
          <p:nvPr/>
        </p:nvGrpSpPr>
        <p:grpSpPr>
          <a:xfrm>
            <a:off x="441959" y="4369308"/>
            <a:ext cx="7467600" cy="2251075"/>
            <a:chOff x="441959" y="4369308"/>
            <a:chExt cx="7467600" cy="2251075"/>
          </a:xfrm>
        </p:grpSpPr>
        <p:sp>
          <p:nvSpPr>
            <p:cNvPr id="5" name="object 5"/>
            <p:cNvSpPr/>
            <p:nvPr/>
          </p:nvSpPr>
          <p:spPr>
            <a:xfrm>
              <a:off x="441959" y="4369308"/>
              <a:ext cx="4277868" cy="225094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957571" y="4447032"/>
              <a:ext cx="2951987" cy="2086356"/>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527405" y="1752726"/>
            <a:ext cx="186436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FF0000"/>
                </a:solidFill>
                <a:latin typeface="Arial"/>
                <a:cs typeface="Arial"/>
              </a:rPr>
              <a:t>SA-SD of</a:t>
            </a:r>
            <a:r>
              <a:rPr sz="2000" spc="-85" dirty="0">
                <a:solidFill>
                  <a:srgbClr val="FF0000"/>
                </a:solidFill>
                <a:latin typeface="Arial"/>
                <a:cs typeface="Arial"/>
              </a:rPr>
              <a:t> </a:t>
            </a:r>
            <a:r>
              <a:rPr sz="2000" dirty="0">
                <a:solidFill>
                  <a:srgbClr val="FF0000"/>
                </a:solidFill>
                <a:latin typeface="Arial"/>
                <a:cs typeface="Arial"/>
              </a:rPr>
              <a:t>a1-s1:</a:t>
            </a:r>
            <a:endParaRPr sz="2000">
              <a:latin typeface="Arial"/>
              <a:cs typeface="Arial"/>
            </a:endParaRPr>
          </a:p>
        </p:txBody>
      </p:sp>
      <p:sp>
        <p:nvSpPr>
          <p:cNvPr id="4" name="object 4"/>
          <p:cNvSpPr txBox="1"/>
          <p:nvPr/>
        </p:nvSpPr>
        <p:spPr>
          <a:xfrm>
            <a:off x="527405" y="3277361"/>
            <a:ext cx="7850505" cy="1977389"/>
          </a:xfrm>
          <a:prstGeom prst="rect">
            <a:avLst/>
          </a:prstGeom>
        </p:spPr>
        <p:txBody>
          <a:bodyPr vert="horz" wrap="square" lIns="0" tIns="13335" rIns="0" bIns="0" rtlCol="0">
            <a:spAutoFit/>
          </a:bodyPr>
          <a:lstStyle/>
          <a:p>
            <a:pPr marL="355600" indent="-342900">
              <a:lnSpc>
                <a:spcPct val="100000"/>
              </a:lnSpc>
              <a:spcBef>
                <a:spcPts val="105"/>
              </a:spcBef>
              <a:buClr>
                <a:srgbClr val="002C77"/>
              </a:buClr>
              <a:buFont typeface="Wingdings"/>
              <a:buChar char=""/>
              <a:tabLst>
                <a:tab pos="354965" algn="l"/>
                <a:tab pos="355600" algn="l"/>
              </a:tabLst>
            </a:pPr>
            <a:r>
              <a:rPr sz="2000" dirty="0">
                <a:solidFill>
                  <a:srgbClr val="0C62C5"/>
                </a:solidFill>
                <a:latin typeface="Arial"/>
                <a:cs typeface="Arial"/>
              </a:rPr>
              <a:t>Risicoanalyse</a:t>
            </a:r>
            <a:r>
              <a:rPr sz="2000" dirty="0">
                <a:solidFill>
                  <a:srgbClr val="404040"/>
                </a:solidFill>
                <a:latin typeface="Arial"/>
                <a:cs typeface="Arial"/>
              </a:rPr>
              <a:t>: andere plaatsen in aanmerking</a:t>
            </a:r>
            <a:r>
              <a:rPr sz="2000" spc="-135" dirty="0">
                <a:solidFill>
                  <a:srgbClr val="404040"/>
                </a:solidFill>
                <a:latin typeface="Arial"/>
                <a:cs typeface="Arial"/>
              </a:rPr>
              <a:t> </a:t>
            </a:r>
            <a:r>
              <a:rPr sz="2000" dirty="0">
                <a:solidFill>
                  <a:srgbClr val="404040"/>
                </a:solidFill>
                <a:latin typeface="Arial"/>
                <a:cs typeface="Arial"/>
              </a:rPr>
              <a:t>nemen?</a:t>
            </a:r>
            <a:endParaRPr sz="2000">
              <a:latin typeface="Arial"/>
              <a:cs typeface="Arial"/>
            </a:endParaRPr>
          </a:p>
          <a:p>
            <a:pPr marL="355600" marR="497205" indent="-342900">
              <a:lnSpc>
                <a:spcPct val="80000"/>
              </a:lnSpc>
              <a:spcBef>
                <a:spcPts val="480"/>
              </a:spcBef>
              <a:buClr>
                <a:srgbClr val="002C77"/>
              </a:buClr>
              <a:buFont typeface="Wingdings"/>
              <a:buChar char=""/>
              <a:tabLst>
                <a:tab pos="354965" algn="l"/>
                <a:tab pos="355600" algn="l"/>
              </a:tabLst>
            </a:pPr>
            <a:r>
              <a:rPr sz="2000" dirty="0">
                <a:solidFill>
                  <a:srgbClr val="404040"/>
                </a:solidFill>
                <a:latin typeface="Arial"/>
                <a:cs typeface="Arial"/>
              </a:rPr>
              <a:t>De </a:t>
            </a:r>
            <a:r>
              <a:rPr sz="2000" dirty="0">
                <a:solidFill>
                  <a:srgbClr val="0C62C5"/>
                </a:solidFill>
                <a:latin typeface="Arial"/>
                <a:cs typeface="Arial"/>
              </a:rPr>
              <a:t>lijst </a:t>
            </a:r>
            <a:r>
              <a:rPr sz="2000" dirty="0">
                <a:solidFill>
                  <a:srgbClr val="404040"/>
                </a:solidFill>
                <a:latin typeface="Arial"/>
                <a:cs typeface="Arial"/>
              </a:rPr>
              <a:t>van evacuatiewegen en moeilijk te evacueren</a:t>
            </a:r>
            <a:r>
              <a:rPr sz="2000" spc="-125" dirty="0">
                <a:solidFill>
                  <a:srgbClr val="404040"/>
                </a:solidFill>
                <a:latin typeface="Arial"/>
                <a:cs typeface="Arial"/>
              </a:rPr>
              <a:t> </a:t>
            </a:r>
            <a:r>
              <a:rPr sz="2000" dirty="0">
                <a:solidFill>
                  <a:srgbClr val="404040"/>
                </a:solidFill>
                <a:latin typeface="Arial"/>
                <a:cs typeface="Arial"/>
              </a:rPr>
              <a:t>plaatsen  bezorgen</a:t>
            </a:r>
            <a:endParaRPr sz="2000">
              <a:latin typeface="Arial"/>
              <a:cs typeface="Arial"/>
            </a:endParaRPr>
          </a:p>
          <a:p>
            <a:pPr marL="355600" indent="-342900">
              <a:lnSpc>
                <a:spcPct val="100000"/>
              </a:lnSpc>
              <a:buClr>
                <a:srgbClr val="002C77"/>
              </a:buClr>
              <a:buFont typeface="Wingdings"/>
              <a:buChar char=""/>
              <a:tabLst>
                <a:tab pos="354965" algn="l"/>
                <a:tab pos="355600" algn="l"/>
              </a:tabLst>
            </a:pPr>
            <a:r>
              <a:rPr sz="2000" spc="-30" dirty="0">
                <a:solidFill>
                  <a:srgbClr val="404040"/>
                </a:solidFill>
                <a:latin typeface="Arial"/>
                <a:cs typeface="Arial"/>
              </a:rPr>
              <a:t>Voor </a:t>
            </a:r>
            <a:r>
              <a:rPr sz="2000" dirty="0">
                <a:solidFill>
                  <a:srgbClr val="404040"/>
                </a:solidFill>
                <a:latin typeface="Arial"/>
                <a:cs typeface="Arial"/>
              </a:rPr>
              <a:t>geïsoleerde kabels en</a:t>
            </a:r>
            <a:r>
              <a:rPr sz="2000" spc="-70" dirty="0">
                <a:solidFill>
                  <a:srgbClr val="404040"/>
                </a:solidFill>
                <a:latin typeface="Arial"/>
                <a:cs typeface="Arial"/>
              </a:rPr>
              <a:t> </a:t>
            </a:r>
            <a:r>
              <a:rPr sz="2000" dirty="0">
                <a:solidFill>
                  <a:srgbClr val="404040"/>
                </a:solidFill>
                <a:latin typeface="Arial"/>
                <a:cs typeface="Arial"/>
              </a:rPr>
              <a:t>geleiders</a:t>
            </a:r>
            <a:endParaRPr sz="2000">
              <a:latin typeface="Arial"/>
              <a:cs typeface="Arial"/>
            </a:endParaRPr>
          </a:p>
          <a:p>
            <a:pPr marL="355600" marR="5080" indent="-342900">
              <a:lnSpc>
                <a:spcPct val="80000"/>
              </a:lnSpc>
              <a:spcBef>
                <a:spcPts val="480"/>
              </a:spcBef>
              <a:buClr>
                <a:srgbClr val="002C77"/>
              </a:buClr>
              <a:buFont typeface="Wingdings"/>
              <a:buChar char=""/>
              <a:tabLst>
                <a:tab pos="354965" algn="l"/>
                <a:tab pos="355600" algn="l"/>
              </a:tabLst>
            </a:pPr>
            <a:r>
              <a:rPr sz="2000" u="heavy" dirty="0">
                <a:solidFill>
                  <a:srgbClr val="0C62C5"/>
                </a:solidFill>
                <a:uFill>
                  <a:solidFill>
                    <a:srgbClr val="0C62C5"/>
                  </a:solidFill>
                </a:uFill>
                <a:latin typeface="Arial"/>
                <a:cs typeface="Arial"/>
              </a:rPr>
              <a:t>Leidingen, goten, sleuven, kabelgoten en aftakkingskasten</a:t>
            </a:r>
            <a:r>
              <a:rPr sz="2000" dirty="0">
                <a:solidFill>
                  <a:srgbClr val="0C62C5"/>
                </a:solidFill>
                <a:latin typeface="Arial"/>
                <a:cs typeface="Arial"/>
              </a:rPr>
              <a:t> </a:t>
            </a:r>
            <a:r>
              <a:rPr sz="2000" dirty="0">
                <a:solidFill>
                  <a:srgbClr val="404040"/>
                </a:solidFill>
                <a:latin typeface="Arial"/>
                <a:cs typeface="Arial"/>
              </a:rPr>
              <a:t>die</a:t>
            </a:r>
            <a:r>
              <a:rPr sz="2000" spc="-155" dirty="0">
                <a:solidFill>
                  <a:srgbClr val="404040"/>
                </a:solidFill>
                <a:latin typeface="Arial"/>
                <a:cs typeface="Arial"/>
              </a:rPr>
              <a:t> </a:t>
            </a:r>
            <a:r>
              <a:rPr sz="2000" dirty="0">
                <a:solidFill>
                  <a:srgbClr val="404040"/>
                </a:solidFill>
                <a:latin typeface="Arial"/>
                <a:cs typeface="Arial"/>
              </a:rPr>
              <a:t>niet  zijn ingebouwd, mogen geen </a:t>
            </a:r>
            <a:r>
              <a:rPr sz="2000" dirty="0">
                <a:solidFill>
                  <a:srgbClr val="0C62C5"/>
                </a:solidFill>
                <a:latin typeface="Arial"/>
                <a:cs typeface="Arial"/>
              </a:rPr>
              <a:t>halogeen </a:t>
            </a:r>
            <a:r>
              <a:rPr sz="2000" dirty="0">
                <a:solidFill>
                  <a:srgbClr val="404040"/>
                </a:solidFill>
                <a:latin typeface="Arial"/>
                <a:cs typeface="Arial"/>
              </a:rPr>
              <a:t>bevatten of moeten  beschikken over een gelijkwaardig</a:t>
            </a:r>
            <a:r>
              <a:rPr sz="2000" spc="-110" dirty="0">
                <a:solidFill>
                  <a:srgbClr val="404040"/>
                </a:solidFill>
                <a:latin typeface="Arial"/>
                <a:cs typeface="Arial"/>
              </a:rPr>
              <a:t> </a:t>
            </a:r>
            <a:r>
              <a:rPr sz="2000" dirty="0">
                <a:solidFill>
                  <a:srgbClr val="404040"/>
                </a:solidFill>
                <a:latin typeface="Arial"/>
                <a:cs typeface="Arial"/>
              </a:rPr>
              <a:t>veiligheidsniveau.</a:t>
            </a:r>
            <a:endParaRPr sz="2000">
              <a:latin typeface="Arial"/>
              <a:cs typeface="Arial"/>
            </a:endParaRPr>
          </a:p>
        </p:txBody>
      </p:sp>
      <p:graphicFrame>
        <p:nvGraphicFramePr>
          <p:cNvPr id="5" name="object 5"/>
          <p:cNvGraphicFramePr>
            <a:graphicFrameLocks noGrp="1"/>
          </p:cNvGraphicFramePr>
          <p:nvPr/>
        </p:nvGraphicFramePr>
        <p:xfrm>
          <a:off x="2767076" y="1281049"/>
          <a:ext cx="5760720" cy="1367027"/>
        </p:xfrm>
        <a:graphic>
          <a:graphicData uri="http://schemas.openxmlformats.org/drawingml/2006/table">
            <a:tbl>
              <a:tblPr firstRow="1" bandRow="1">
                <a:tableStyleId>{2D5ABB26-0587-4C30-8999-92F81FD0307C}</a:tableStyleId>
              </a:tblPr>
              <a:tblGrid>
                <a:gridCol w="5760720">
                  <a:extLst>
                    <a:ext uri="{9D8B030D-6E8A-4147-A177-3AD203B41FA5}">
                      <a16:colId xmlns:a16="http://schemas.microsoft.com/office/drawing/2014/main" val="20000"/>
                    </a:ext>
                  </a:extLst>
                </a:gridCol>
              </a:tblGrid>
              <a:tr h="315467">
                <a:tc>
                  <a:txBody>
                    <a:bodyPr/>
                    <a:lstStyle/>
                    <a:p>
                      <a:pPr marL="1905" algn="ctr">
                        <a:lnSpc>
                          <a:spcPct val="100000"/>
                        </a:lnSpc>
                        <a:spcBef>
                          <a:spcPts val="60"/>
                        </a:spcBef>
                      </a:pPr>
                      <a:r>
                        <a:rPr sz="1800" b="1" dirty="0">
                          <a:solidFill>
                            <a:srgbClr val="0C62C5"/>
                          </a:solidFill>
                          <a:latin typeface="Times New Roman"/>
                          <a:cs typeface="Times New Roman"/>
                        </a:rPr>
                        <a:t>Plaatsen</a:t>
                      </a:r>
                      <a:endParaRPr sz="1800">
                        <a:latin typeface="Times New Roman"/>
                        <a:cs typeface="Times New Roman"/>
                      </a:endParaRPr>
                    </a:p>
                  </a:txBody>
                  <a:tcPr marL="0" marR="0" marT="76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7EAF5"/>
                    </a:solidFill>
                  </a:tcPr>
                </a:tc>
                <a:extLst>
                  <a:ext uri="{0D108BD9-81ED-4DB2-BD59-A6C34878D82A}">
                    <a16:rowId xmlns:a16="http://schemas.microsoft.com/office/drawing/2014/main" val="10000"/>
                  </a:ext>
                </a:extLst>
              </a:tr>
              <a:tr h="420624">
                <a:tc>
                  <a:txBody>
                    <a:bodyPr/>
                    <a:lstStyle/>
                    <a:p>
                      <a:pPr marL="68580">
                        <a:lnSpc>
                          <a:spcPct val="100000"/>
                        </a:lnSpc>
                        <a:spcBef>
                          <a:spcPts val="50"/>
                        </a:spcBef>
                      </a:pPr>
                      <a:r>
                        <a:rPr sz="1200" spc="-5" dirty="0">
                          <a:latin typeface="Times New Roman"/>
                          <a:cs typeface="Times New Roman"/>
                        </a:rPr>
                        <a:t>Evacuatiewegen </a:t>
                      </a:r>
                      <a:r>
                        <a:rPr sz="1200" dirty="0">
                          <a:latin typeface="Times New Roman"/>
                          <a:cs typeface="Times New Roman"/>
                        </a:rPr>
                        <a:t>binnen </a:t>
                      </a:r>
                      <a:r>
                        <a:rPr sz="1200" spc="-5" dirty="0">
                          <a:latin typeface="Times New Roman"/>
                          <a:cs typeface="Times New Roman"/>
                        </a:rPr>
                        <a:t>constructies (bijvoorbeeld trappenhallen en </a:t>
                      </a:r>
                      <a:r>
                        <a:rPr sz="1200" spc="-10" dirty="0">
                          <a:latin typeface="Times New Roman"/>
                          <a:cs typeface="Times New Roman"/>
                        </a:rPr>
                        <a:t>gangen)</a:t>
                      </a:r>
                      <a:r>
                        <a:rPr sz="1200" spc="254" dirty="0">
                          <a:latin typeface="Times New Roman"/>
                          <a:cs typeface="Times New Roman"/>
                        </a:rPr>
                        <a:t> </a:t>
                      </a:r>
                      <a:r>
                        <a:rPr sz="1200" dirty="0">
                          <a:latin typeface="Times New Roman"/>
                          <a:cs typeface="Times New Roman"/>
                        </a:rPr>
                        <a:t>met</a:t>
                      </a:r>
                      <a:endParaRPr sz="1200">
                        <a:latin typeface="Times New Roman"/>
                        <a:cs typeface="Times New Roman"/>
                      </a:endParaRPr>
                    </a:p>
                    <a:p>
                      <a:pPr marL="68580">
                        <a:lnSpc>
                          <a:spcPct val="100000"/>
                        </a:lnSpc>
                        <a:spcBef>
                          <a:spcPts val="215"/>
                        </a:spcBef>
                      </a:pPr>
                      <a:r>
                        <a:rPr sz="1200" dirty="0">
                          <a:latin typeface="Times New Roman"/>
                          <a:cs typeface="Times New Roman"/>
                        </a:rPr>
                        <a:t>uitzondering </a:t>
                      </a:r>
                      <a:r>
                        <a:rPr sz="1200" spc="-5" dirty="0">
                          <a:latin typeface="Times New Roman"/>
                          <a:cs typeface="Times New Roman"/>
                        </a:rPr>
                        <a:t>van </a:t>
                      </a:r>
                      <a:r>
                        <a:rPr sz="1200" dirty="0">
                          <a:latin typeface="Times New Roman"/>
                          <a:cs typeface="Times New Roman"/>
                        </a:rPr>
                        <a:t>deze in de</a:t>
                      </a:r>
                      <a:r>
                        <a:rPr sz="1200" spc="25" dirty="0">
                          <a:latin typeface="Times New Roman"/>
                          <a:cs typeface="Times New Roman"/>
                        </a:rPr>
                        <a:t> </a:t>
                      </a:r>
                      <a:r>
                        <a:rPr sz="1200" spc="-5" dirty="0">
                          <a:latin typeface="Times New Roman"/>
                          <a:cs typeface="Times New Roman"/>
                        </a:rPr>
                        <a:t>wooneenheden</a:t>
                      </a:r>
                      <a:endParaRPr sz="1200">
                        <a:latin typeface="Times New Roman"/>
                        <a:cs typeface="Times New Roman"/>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20624">
                <a:tc>
                  <a:txBody>
                    <a:bodyPr/>
                    <a:lstStyle/>
                    <a:p>
                      <a:pPr marL="68580">
                        <a:lnSpc>
                          <a:spcPct val="100000"/>
                        </a:lnSpc>
                        <a:spcBef>
                          <a:spcPts val="50"/>
                        </a:spcBef>
                      </a:pPr>
                      <a:r>
                        <a:rPr sz="1200" spc="-5" dirty="0">
                          <a:latin typeface="Times New Roman"/>
                          <a:cs typeface="Times New Roman"/>
                        </a:rPr>
                        <a:t>Publieke </a:t>
                      </a:r>
                      <a:r>
                        <a:rPr sz="1200" dirty="0">
                          <a:latin typeface="Times New Roman"/>
                          <a:cs typeface="Times New Roman"/>
                        </a:rPr>
                        <a:t>ruimten die </a:t>
                      </a:r>
                      <a:r>
                        <a:rPr sz="1200" spc="-5" dirty="0">
                          <a:latin typeface="Times New Roman"/>
                          <a:cs typeface="Times New Roman"/>
                        </a:rPr>
                        <a:t>minimaal </a:t>
                      </a:r>
                      <a:r>
                        <a:rPr sz="1200" dirty="0">
                          <a:latin typeface="Times New Roman"/>
                          <a:cs typeface="Times New Roman"/>
                        </a:rPr>
                        <a:t>50 </a:t>
                      </a:r>
                      <a:r>
                        <a:rPr sz="1200" spc="-5" dirty="0">
                          <a:latin typeface="Times New Roman"/>
                          <a:cs typeface="Times New Roman"/>
                        </a:rPr>
                        <a:t>personen kunnen ontvangen (zalen </a:t>
                      </a:r>
                      <a:r>
                        <a:rPr sz="1200" dirty="0">
                          <a:latin typeface="Times New Roman"/>
                          <a:cs typeface="Times New Roman"/>
                        </a:rPr>
                        <a:t>voor</a:t>
                      </a:r>
                      <a:r>
                        <a:rPr sz="1200" spc="170" dirty="0">
                          <a:latin typeface="Times New Roman"/>
                          <a:cs typeface="Times New Roman"/>
                        </a:rPr>
                        <a:t> </a:t>
                      </a:r>
                      <a:r>
                        <a:rPr sz="1200" spc="-5" dirty="0">
                          <a:latin typeface="Times New Roman"/>
                          <a:cs typeface="Times New Roman"/>
                        </a:rPr>
                        <a:t>seminaries,</a:t>
                      </a:r>
                      <a:endParaRPr sz="1200">
                        <a:latin typeface="Times New Roman"/>
                        <a:cs typeface="Times New Roman"/>
                      </a:endParaRPr>
                    </a:p>
                    <a:p>
                      <a:pPr marL="68580">
                        <a:lnSpc>
                          <a:spcPct val="100000"/>
                        </a:lnSpc>
                        <a:spcBef>
                          <a:spcPts val="219"/>
                        </a:spcBef>
                      </a:pPr>
                      <a:r>
                        <a:rPr sz="1200" spc="-5" dirty="0">
                          <a:latin typeface="Times New Roman"/>
                          <a:cs typeface="Times New Roman"/>
                        </a:rPr>
                        <a:t>sporthallen, toneelzalen,</a:t>
                      </a:r>
                      <a:r>
                        <a:rPr sz="1200" spc="50" dirty="0">
                          <a:latin typeface="Times New Roman"/>
                          <a:cs typeface="Times New Roman"/>
                        </a:rPr>
                        <a:t> </a:t>
                      </a:r>
                      <a:r>
                        <a:rPr sz="1200" dirty="0">
                          <a:latin typeface="Times New Roman"/>
                          <a:cs typeface="Times New Roman"/>
                        </a:rPr>
                        <a:t>...)</a:t>
                      </a:r>
                      <a:endParaRPr sz="1200">
                        <a:latin typeface="Times New Roman"/>
                        <a:cs typeface="Times New Roman"/>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10312">
                <a:tc>
                  <a:txBody>
                    <a:bodyPr/>
                    <a:lstStyle/>
                    <a:p>
                      <a:pPr marL="68580">
                        <a:lnSpc>
                          <a:spcPct val="100000"/>
                        </a:lnSpc>
                        <a:spcBef>
                          <a:spcPts val="50"/>
                        </a:spcBef>
                      </a:pPr>
                      <a:r>
                        <a:rPr sz="1200" spc="-10" dirty="0">
                          <a:latin typeface="Times New Roman"/>
                          <a:cs typeface="Times New Roman"/>
                        </a:rPr>
                        <a:t>Tunnels </a:t>
                      </a:r>
                      <a:r>
                        <a:rPr sz="1200" dirty="0">
                          <a:latin typeface="Times New Roman"/>
                          <a:cs typeface="Times New Roman"/>
                        </a:rPr>
                        <a:t>die </a:t>
                      </a:r>
                      <a:r>
                        <a:rPr sz="1200" spc="-5" dirty="0">
                          <a:latin typeface="Times New Roman"/>
                          <a:cs typeface="Times New Roman"/>
                        </a:rPr>
                        <a:t>worden beschouwd als</a:t>
                      </a:r>
                      <a:r>
                        <a:rPr sz="1200" spc="50" dirty="0">
                          <a:latin typeface="Times New Roman"/>
                          <a:cs typeface="Times New Roman"/>
                        </a:rPr>
                        <a:t> </a:t>
                      </a:r>
                      <a:r>
                        <a:rPr sz="1200" spc="-5" dirty="0">
                          <a:latin typeface="Times New Roman"/>
                          <a:cs typeface="Times New Roman"/>
                        </a:rPr>
                        <a:t>kunstwerken</a:t>
                      </a:r>
                      <a:endParaRPr sz="1200">
                        <a:latin typeface="Times New Roman"/>
                        <a:cs typeface="Times New Roman"/>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527405" y="1015282"/>
            <a:ext cx="7938770" cy="2416810"/>
          </a:xfrm>
          <a:prstGeom prst="rect">
            <a:avLst/>
          </a:prstGeom>
        </p:spPr>
        <p:txBody>
          <a:bodyPr vert="horz" wrap="square" lIns="0" tIns="86360" rIns="0" bIns="0" rtlCol="0">
            <a:spAutoFit/>
          </a:bodyPr>
          <a:lstStyle/>
          <a:p>
            <a:pPr marL="355600" indent="-342900">
              <a:lnSpc>
                <a:spcPct val="100000"/>
              </a:lnSpc>
              <a:spcBef>
                <a:spcPts val="680"/>
              </a:spcBef>
              <a:buClr>
                <a:srgbClr val="002C77"/>
              </a:buClr>
              <a:buFont typeface="Wingdings"/>
              <a:buChar char=""/>
              <a:tabLst>
                <a:tab pos="354965" algn="l"/>
                <a:tab pos="355600" algn="l"/>
              </a:tabLst>
            </a:pPr>
            <a:r>
              <a:rPr sz="2400" dirty="0">
                <a:solidFill>
                  <a:srgbClr val="0C62C5"/>
                </a:solidFill>
                <a:latin typeface="Arial"/>
                <a:cs typeface="Arial"/>
              </a:rPr>
              <a:t>Geïsoleerde </a:t>
            </a:r>
            <a:r>
              <a:rPr sz="2400" spc="-5" dirty="0">
                <a:solidFill>
                  <a:srgbClr val="0C62C5"/>
                </a:solidFill>
                <a:latin typeface="Arial"/>
                <a:cs typeface="Arial"/>
              </a:rPr>
              <a:t>geleiders </a:t>
            </a:r>
            <a:r>
              <a:rPr sz="2400" dirty="0">
                <a:solidFill>
                  <a:srgbClr val="0C62C5"/>
                </a:solidFill>
                <a:latin typeface="Arial"/>
                <a:cs typeface="Arial"/>
              </a:rPr>
              <a:t>en </a:t>
            </a:r>
            <a:r>
              <a:rPr sz="2400" spc="-5" dirty="0">
                <a:solidFill>
                  <a:srgbClr val="0C62C5"/>
                </a:solidFill>
                <a:latin typeface="Arial"/>
                <a:cs typeface="Arial"/>
              </a:rPr>
              <a:t>afzonderlijk geplaatste</a:t>
            </a:r>
            <a:r>
              <a:rPr sz="2400" spc="100" dirty="0">
                <a:solidFill>
                  <a:srgbClr val="0C62C5"/>
                </a:solidFill>
                <a:latin typeface="Arial"/>
                <a:cs typeface="Arial"/>
              </a:rPr>
              <a:t> </a:t>
            </a:r>
            <a:r>
              <a:rPr sz="2400" spc="-5" dirty="0">
                <a:solidFill>
                  <a:srgbClr val="0C62C5"/>
                </a:solidFill>
                <a:latin typeface="Arial"/>
                <a:cs typeface="Arial"/>
              </a:rPr>
              <a:t>kabels</a:t>
            </a:r>
            <a:endParaRPr sz="2400" dirty="0">
              <a:latin typeface="Arial"/>
              <a:cs typeface="Arial"/>
            </a:endParaRPr>
          </a:p>
          <a:p>
            <a:pPr marL="756285" lvl="1" indent="-287020">
              <a:lnSpc>
                <a:spcPct val="100000"/>
              </a:lnSpc>
              <a:spcBef>
                <a:spcPts val="484"/>
              </a:spcBef>
              <a:buClr>
                <a:srgbClr val="002C77"/>
              </a:buClr>
              <a:buChar char="-"/>
              <a:tabLst>
                <a:tab pos="756285" algn="l"/>
                <a:tab pos="756920" algn="l"/>
              </a:tabLst>
            </a:pPr>
            <a:r>
              <a:rPr sz="2000" dirty="0">
                <a:solidFill>
                  <a:srgbClr val="404040"/>
                </a:solidFill>
                <a:latin typeface="Arial"/>
                <a:cs typeface="Arial"/>
              </a:rPr>
              <a:t>minstens kenmerk F1 of Eca</a:t>
            </a:r>
            <a:r>
              <a:rPr sz="2000" spc="-114" dirty="0">
                <a:solidFill>
                  <a:srgbClr val="404040"/>
                </a:solidFill>
                <a:latin typeface="Arial"/>
                <a:cs typeface="Arial"/>
              </a:rPr>
              <a:t> </a:t>
            </a:r>
            <a:r>
              <a:rPr sz="2000" dirty="0">
                <a:solidFill>
                  <a:srgbClr val="404040"/>
                </a:solidFill>
                <a:latin typeface="Arial"/>
                <a:cs typeface="Arial"/>
              </a:rPr>
              <a:t>klasse</a:t>
            </a:r>
            <a:endParaRPr sz="2000" dirty="0">
              <a:latin typeface="Arial"/>
              <a:cs typeface="Arial"/>
            </a:endParaRPr>
          </a:p>
          <a:p>
            <a:pPr marL="756285" marR="5080" lvl="1" indent="-287020">
              <a:lnSpc>
                <a:spcPct val="100000"/>
              </a:lnSpc>
              <a:spcBef>
                <a:spcPts val="480"/>
              </a:spcBef>
              <a:buClr>
                <a:srgbClr val="002C77"/>
              </a:buClr>
              <a:buChar char="-"/>
              <a:tabLst>
                <a:tab pos="756285" algn="l"/>
                <a:tab pos="756920" algn="l"/>
              </a:tabLst>
            </a:pPr>
            <a:r>
              <a:rPr sz="2000" dirty="0">
                <a:solidFill>
                  <a:srgbClr val="404040"/>
                </a:solidFill>
                <a:latin typeface="Arial"/>
                <a:cs typeface="Arial"/>
              </a:rPr>
              <a:t>geïsoleerde geleiders en kabels die aan een bestaande drager  worden </a:t>
            </a:r>
            <a:r>
              <a:rPr sz="2000" dirty="0">
                <a:solidFill>
                  <a:srgbClr val="FF0000"/>
                </a:solidFill>
                <a:latin typeface="Arial"/>
                <a:cs typeface="Arial"/>
              </a:rPr>
              <a:t>toegevoegd</a:t>
            </a:r>
            <a:r>
              <a:rPr sz="2000" dirty="0">
                <a:solidFill>
                  <a:srgbClr val="404040"/>
                </a:solidFill>
                <a:latin typeface="Arial"/>
                <a:cs typeface="Arial"/>
              </a:rPr>
              <a:t>, worden gekozen en geplaatst (afzonderlijk  of in bundel/lagen) </a:t>
            </a:r>
            <a:r>
              <a:rPr sz="2000" dirty="0">
                <a:solidFill>
                  <a:srgbClr val="FF0000"/>
                </a:solidFill>
                <a:latin typeface="Arial"/>
                <a:cs typeface="Arial"/>
              </a:rPr>
              <a:t>met het oog op de plaatsing van</a:t>
            </a:r>
            <a:r>
              <a:rPr sz="2000" spc="-165" dirty="0">
                <a:solidFill>
                  <a:srgbClr val="FF0000"/>
                </a:solidFill>
                <a:latin typeface="Arial"/>
                <a:cs typeface="Arial"/>
              </a:rPr>
              <a:t> </a:t>
            </a:r>
            <a:r>
              <a:rPr sz="2000" dirty="0">
                <a:solidFill>
                  <a:srgbClr val="FF0000"/>
                </a:solidFill>
                <a:latin typeface="Arial"/>
                <a:cs typeface="Arial"/>
              </a:rPr>
              <a:t>geïsoleerde  geleiders en bestaande kabels </a:t>
            </a:r>
            <a:r>
              <a:rPr sz="2000" dirty="0">
                <a:solidFill>
                  <a:srgbClr val="404040"/>
                </a:solidFill>
                <a:latin typeface="Arial"/>
                <a:cs typeface="Arial"/>
              </a:rPr>
              <a:t>en beschikken over de gepaste  kenmerken of klasse (F1/Eca of</a:t>
            </a:r>
            <a:r>
              <a:rPr sz="2000" spc="-145" dirty="0">
                <a:solidFill>
                  <a:srgbClr val="404040"/>
                </a:solidFill>
                <a:latin typeface="Arial"/>
                <a:cs typeface="Arial"/>
              </a:rPr>
              <a:t> </a:t>
            </a:r>
            <a:r>
              <a:rPr sz="2000" dirty="0">
                <a:solidFill>
                  <a:srgbClr val="404040"/>
                </a:solidFill>
                <a:latin typeface="Arial"/>
                <a:cs typeface="Arial"/>
              </a:rPr>
              <a:t>F2/Cca)</a:t>
            </a:r>
            <a:endParaRPr sz="2000" dirty="0">
              <a:latin typeface="Arial"/>
              <a:cs typeface="Arial"/>
            </a:endParaRPr>
          </a:p>
        </p:txBody>
      </p:sp>
      <p:sp>
        <p:nvSpPr>
          <p:cNvPr id="4" name="object 4"/>
          <p:cNvSpPr/>
          <p:nvPr/>
        </p:nvSpPr>
        <p:spPr>
          <a:xfrm>
            <a:off x="2767583" y="3709415"/>
            <a:ext cx="3589020" cy="191566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90114" y="282955"/>
            <a:ext cx="4784725" cy="360680"/>
          </a:xfrm>
          <a:prstGeom prst="rect">
            <a:avLst/>
          </a:prstGeom>
        </p:spPr>
        <p:txBody>
          <a:bodyPr vert="horz" wrap="square" lIns="0" tIns="12065" rIns="0" bIns="0" rtlCol="0">
            <a:spAutoFit/>
          </a:bodyPr>
          <a:lstStyle/>
          <a:p>
            <a:pPr marL="12700">
              <a:lnSpc>
                <a:spcPct val="100000"/>
              </a:lnSpc>
              <a:spcBef>
                <a:spcPts val="95"/>
              </a:spcBef>
            </a:pPr>
            <a:r>
              <a:rPr sz="2200" b="1" u="heavy" spc="-5" dirty="0">
                <a:solidFill>
                  <a:srgbClr val="002C77"/>
                </a:solidFill>
                <a:uFill>
                  <a:solidFill>
                    <a:srgbClr val="002C77"/>
                  </a:solidFill>
                </a:uFill>
                <a:latin typeface="Arial"/>
                <a:cs typeface="Arial"/>
              </a:rPr>
              <a:t>Wijzigingen aan de inhoud - art.</a:t>
            </a:r>
            <a:r>
              <a:rPr sz="2200" b="1" u="heavy" spc="110" dirty="0">
                <a:solidFill>
                  <a:srgbClr val="002C77"/>
                </a:solidFill>
                <a:uFill>
                  <a:solidFill>
                    <a:srgbClr val="002C77"/>
                  </a:solidFill>
                </a:uFill>
                <a:latin typeface="Arial"/>
                <a:cs typeface="Arial"/>
              </a:rPr>
              <a:t> </a:t>
            </a:r>
            <a:r>
              <a:rPr sz="2200" b="1" u="heavy" spc="-5" dirty="0">
                <a:solidFill>
                  <a:srgbClr val="002C77"/>
                </a:solidFill>
                <a:uFill>
                  <a:solidFill>
                    <a:srgbClr val="002C77"/>
                  </a:solidFill>
                </a:uFill>
                <a:latin typeface="Arial"/>
                <a:cs typeface="Arial"/>
              </a:rPr>
              <a:t>104</a:t>
            </a:r>
            <a:endParaRPr sz="2200">
              <a:latin typeface="Arial"/>
              <a:cs typeface="Arial"/>
            </a:endParaRPr>
          </a:p>
        </p:txBody>
      </p:sp>
      <p:sp>
        <p:nvSpPr>
          <p:cNvPr id="3" name="object 3"/>
          <p:cNvSpPr txBox="1"/>
          <p:nvPr/>
        </p:nvSpPr>
        <p:spPr>
          <a:xfrm>
            <a:off x="527405" y="1813382"/>
            <a:ext cx="8093709" cy="1795145"/>
          </a:xfrm>
          <a:prstGeom prst="rect">
            <a:avLst/>
          </a:prstGeom>
        </p:spPr>
        <p:txBody>
          <a:bodyPr vert="horz" wrap="square" lIns="0" tIns="12700" rIns="0" bIns="0" rtlCol="0">
            <a:spAutoFit/>
          </a:bodyPr>
          <a:lstStyle/>
          <a:p>
            <a:pPr marL="355600" indent="-342900">
              <a:lnSpc>
                <a:spcPct val="100000"/>
              </a:lnSpc>
              <a:spcBef>
                <a:spcPts val="100"/>
              </a:spcBef>
              <a:buClr>
                <a:srgbClr val="002C77"/>
              </a:buClr>
              <a:buFont typeface="Wingdings"/>
              <a:buChar char=""/>
              <a:tabLst>
                <a:tab pos="354965" algn="l"/>
                <a:tab pos="355600" algn="l"/>
              </a:tabLst>
            </a:pPr>
            <a:r>
              <a:rPr sz="2400" dirty="0">
                <a:solidFill>
                  <a:srgbClr val="0C62C5"/>
                </a:solidFill>
                <a:latin typeface="Arial"/>
                <a:cs typeface="Arial"/>
              </a:rPr>
              <a:t>Geïsoleerde </a:t>
            </a:r>
            <a:r>
              <a:rPr sz="2400" spc="-5" dirty="0">
                <a:solidFill>
                  <a:srgbClr val="0C62C5"/>
                </a:solidFill>
                <a:latin typeface="Arial"/>
                <a:cs typeface="Arial"/>
              </a:rPr>
              <a:t>geleiders </a:t>
            </a:r>
            <a:r>
              <a:rPr sz="2400" dirty="0">
                <a:solidFill>
                  <a:srgbClr val="0C62C5"/>
                </a:solidFill>
                <a:latin typeface="Arial"/>
                <a:cs typeface="Arial"/>
              </a:rPr>
              <a:t>en in </a:t>
            </a:r>
            <a:r>
              <a:rPr sz="2400" spc="-5" dirty="0">
                <a:solidFill>
                  <a:srgbClr val="0C62C5"/>
                </a:solidFill>
                <a:latin typeface="Arial"/>
                <a:cs typeface="Arial"/>
              </a:rPr>
              <a:t>bundel </a:t>
            </a:r>
            <a:r>
              <a:rPr sz="2400" dirty="0">
                <a:solidFill>
                  <a:srgbClr val="0C62C5"/>
                </a:solidFill>
                <a:latin typeface="Arial"/>
                <a:cs typeface="Arial"/>
              </a:rPr>
              <a:t>of in </a:t>
            </a:r>
            <a:r>
              <a:rPr sz="2400" spc="-5" dirty="0">
                <a:solidFill>
                  <a:srgbClr val="0C62C5"/>
                </a:solidFill>
                <a:latin typeface="Arial"/>
                <a:cs typeface="Arial"/>
              </a:rPr>
              <a:t>lagen</a:t>
            </a:r>
            <a:r>
              <a:rPr sz="2400" spc="50" dirty="0">
                <a:solidFill>
                  <a:srgbClr val="0C62C5"/>
                </a:solidFill>
                <a:latin typeface="Arial"/>
                <a:cs typeface="Arial"/>
              </a:rPr>
              <a:t> </a:t>
            </a:r>
            <a:r>
              <a:rPr sz="2400" spc="-5" dirty="0">
                <a:solidFill>
                  <a:srgbClr val="0C62C5"/>
                </a:solidFill>
                <a:latin typeface="Arial"/>
                <a:cs typeface="Arial"/>
              </a:rPr>
              <a:t>geplaatste</a:t>
            </a:r>
            <a:endParaRPr sz="2400">
              <a:latin typeface="Arial"/>
              <a:cs typeface="Arial"/>
            </a:endParaRPr>
          </a:p>
          <a:p>
            <a:pPr marL="355600">
              <a:lnSpc>
                <a:spcPct val="100000"/>
              </a:lnSpc>
              <a:spcBef>
                <a:spcPts val="5"/>
              </a:spcBef>
            </a:pPr>
            <a:r>
              <a:rPr sz="2400" spc="-5" dirty="0">
                <a:solidFill>
                  <a:srgbClr val="0C62C5"/>
                </a:solidFill>
                <a:latin typeface="Arial"/>
                <a:cs typeface="Arial"/>
              </a:rPr>
              <a:t>kabels</a:t>
            </a:r>
            <a:endParaRPr sz="2400">
              <a:latin typeface="Arial"/>
              <a:cs typeface="Arial"/>
            </a:endParaRPr>
          </a:p>
          <a:p>
            <a:pPr marL="756285" lvl="1" indent="-287020">
              <a:lnSpc>
                <a:spcPct val="100000"/>
              </a:lnSpc>
              <a:spcBef>
                <a:spcPts val="480"/>
              </a:spcBef>
              <a:buClr>
                <a:srgbClr val="002C77"/>
              </a:buClr>
              <a:buChar char="-"/>
              <a:tabLst>
                <a:tab pos="756285" algn="l"/>
                <a:tab pos="756920" algn="l"/>
              </a:tabLst>
            </a:pPr>
            <a:r>
              <a:rPr sz="2000" dirty="0">
                <a:solidFill>
                  <a:srgbClr val="404040"/>
                </a:solidFill>
                <a:latin typeface="Arial"/>
                <a:cs typeface="Arial"/>
              </a:rPr>
              <a:t>minstens kenmerk F2 of </a:t>
            </a:r>
            <a:r>
              <a:rPr sz="2000" spc="5" dirty="0">
                <a:solidFill>
                  <a:srgbClr val="404040"/>
                </a:solidFill>
                <a:latin typeface="Arial"/>
                <a:cs typeface="Arial"/>
              </a:rPr>
              <a:t>Cca</a:t>
            </a:r>
            <a:r>
              <a:rPr sz="2000" spc="-100" dirty="0">
                <a:solidFill>
                  <a:srgbClr val="404040"/>
                </a:solidFill>
                <a:latin typeface="Arial"/>
                <a:cs typeface="Arial"/>
              </a:rPr>
              <a:t> </a:t>
            </a:r>
            <a:r>
              <a:rPr sz="2000" dirty="0">
                <a:solidFill>
                  <a:srgbClr val="404040"/>
                </a:solidFill>
                <a:latin typeface="Arial"/>
                <a:cs typeface="Arial"/>
              </a:rPr>
              <a:t>klasse</a:t>
            </a:r>
            <a:endParaRPr sz="2000">
              <a:latin typeface="Arial"/>
              <a:cs typeface="Arial"/>
            </a:endParaRPr>
          </a:p>
          <a:p>
            <a:pPr marL="756285" marR="5080" lvl="1" indent="-287020">
              <a:lnSpc>
                <a:spcPct val="100000"/>
              </a:lnSpc>
              <a:spcBef>
                <a:spcPts val="480"/>
              </a:spcBef>
              <a:buClr>
                <a:srgbClr val="002C77"/>
              </a:buClr>
              <a:buChar char="-"/>
              <a:tabLst>
                <a:tab pos="756285" algn="l"/>
                <a:tab pos="756920" algn="l"/>
              </a:tabLst>
            </a:pPr>
            <a:r>
              <a:rPr sz="2000" dirty="0">
                <a:solidFill>
                  <a:srgbClr val="FF0000"/>
                </a:solidFill>
                <a:latin typeface="Arial"/>
                <a:cs typeface="Arial"/>
              </a:rPr>
              <a:t>onafhankelijk van de afstand </a:t>
            </a:r>
            <a:r>
              <a:rPr sz="2000" dirty="0">
                <a:solidFill>
                  <a:srgbClr val="404040"/>
                </a:solidFill>
                <a:latin typeface="Arial"/>
                <a:cs typeface="Arial"/>
              </a:rPr>
              <a:t>waarop de geïsoleerde geleiders</a:t>
            </a:r>
            <a:r>
              <a:rPr sz="2000" spc="-175" dirty="0">
                <a:solidFill>
                  <a:srgbClr val="404040"/>
                </a:solidFill>
                <a:latin typeface="Arial"/>
                <a:cs typeface="Arial"/>
              </a:rPr>
              <a:t> </a:t>
            </a:r>
            <a:r>
              <a:rPr sz="2000" dirty="0">
                <a:solidFill>
                  <a:srgbClr val="404040"/>
                </a:solidFill>
                <a:latin typeface="Arial"/>
                <a:cs typeface="Arial"/>
              </a:rPr>
              <a:t>en  de kabels </a:t>
            </a:r>
            <a:r>
              <a:rPr sz="2000" spc="-5" dirty="0">
                <a:solidFill>
                  <a:srgbClr val="404040"/>
                </a:solidFill>
                <a:latin typeface="Arial"/>
                <a:cs typeface="Arial"/>
              </a:rPr>
              <a:t>effectief </a:t>
            </a:r>
            <a:r>
              <a:rPr sz="2000" dirty="0">
                <a:solidFill>
                  <a:srgbClr val="404040"/>
                </a:solidFill>
                <a:latin typeface="Arial"/>
                <a:cs typeface="Arial"/>
              </a:rPr>
              <a:t>in bundel of in lagen zijn</a:t>
            </a:r>
            <a:r>
              <a:rPr sz="2000" spc="-120" dirty="0">
                <a:solidFill>
                  <a:srgbClr val="404040"/>
                </a:solidFill>
                <a:latin typeface="Arial"/>
                <a:cs typeface="Arial"/>
              </a:rPr>
              <a:t> </a:t>
            </a:r>
            <a:r>
              <a:rPr sz="2000" dirty="0">
                <a:solidFill>
                  <a:srgbClr val="404040"/>
                </a:solidFill>
                <a:latin typeface="Arial"/>
                <a:cs typeface="Arial"/>
              </a:rPr>
              <a:t>geplaatst</a:t>
            </a:r>
            <a:endParaRPr sz="2000">
              <a:latin typeface="Arial"/>
              <a:cs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527405" y="685241"/>
            <a:ext cx="8089900" cy="3336290"/>
          </a:xfrm>
          <a:prstGeom prst="rect">
            <a:avLst/>
          </a:prstGeom>
        </p:spPr>
        <p:txBody>
          <a:bodyPr vert="horz" wrap="square" lIns="0" tIns="13335" rIns="0" bIns="0" rtlCol="0">
            <a:spAutoFit/>
          </a:bodyPr>
          <a:lstStyle/>
          <a:p>
            <a:pPr marL="12700">
              <a:lnSpc>
                <a:spcPct val="100000"/>
              </a:lnSpc>
              <a:spcBef>
                <a:spcPts val="105"/>
              </a:spcBef>
            </a:pPr>
            <a:r>
              <a:rPr sz="2000" b="1" spc="-5" dirty="0">
                <a:solidFill>
                  <a:srgbClr val="0C62C5"/>
                </a:solidFill>
                <a:latin typeface="Arial"/>
                <a:cs typeface="Arial"/>
              </a:rPr>
              <a:t>Veiligheidsinstallaties </a:t>
            </a:r>
            <a:r>
              <a:rPr sz="2000" dirty="0">
                <a:solidFill>
                  <a:srgbClr val="404040"/>
                </a:solidFill>
                <a:latin typeface="Arial"/>
                <a:cs typeface="Arial"/>
              </a:rPr>
              <a:t>-</a:t>
            </a:r>
            <a:r>
              <a:rPr sz="2000" spc="-175" dirty="0">
                <a:solidFill>
                  <a:srgbClr val="404040"/>
                </a:solidFill>
                <a:latin typeface="Arial"/>
                <a:cs typeface="Arial"/>
              </a:rPr>
              <a:t> </a:t>
            </a:r>
            <a:r>
              <a:rPr sz="2000" dirty="0">
                <a:solidFill>
                  <a:srgbClr val="404040"/>
                </a:solidFill>
                <a:latin typeface="Arial"/>
                <a:cs typeface="Arial"/>
              </a:rPr>
              <a:t>Algemeenheden</a:t>
            </a:r>
            <a:endParaRPr sz="2000">
              <a:latin typeface="Arial"/>
              <a:cs typeface="Arial"/>
            </a:endParaRPr>
          </a:p>
          <a:p>
            <a:pPr marL="355600" marR="5080" indent="-342900">
              <a:lnSpc>
                <a:spcPts val="1920"/>
              </a:lnSpc>
              <a:spcBef>
                <a:spcPts val="465"/>
              </a:spcBef>
              <a:buClr>
                <a:srgbClr val="002C77"/>
              </a:buClr>
              <a:buFont typeface="Wingdings"/>
              <a:buChar char=""/>
              <a:tabLst>
                <a:tab pos="354965" algn="l"/>
                <a:tab pos="355600" algn="l"/>
              </a:tabLst>
            </a:pPr>
            <a:r>
              <a:rPr sz="2000" dirty="0">
                <a:solidFill>
                  <a:srgbClr val="404040"/>
                </a:solidFill>
                <a:latin typeface="Arial"/>
                <a:cs typeface="Arial"/>
              </a:rPr>
              <a:t>Mogelijkheid tot afwijking in geval van specifieke voorschriften in</a:t>
            </a:r>
            <a:r>
              <a:rPr sz="2000" spc="-155" dirty="0">
                <a:solidFill>
                  <a:srgbClr val="404040"/>
                </a:solidFill>
                <a:latin typeface="Arial"/>
                <a:cs typeface="Arial"/>
              </a:rPr>
              <a:t> </a:t>
            </a:r>
            <a:r>
              <a:rPr sz="2000" dirty="0">
                <a:solidFill>
                  <a:srgbClr val="404040"/>
                </a:solidFill>
                <a:latin typeface="Arial"/>
                <a:cs typeface="Arial"/>
              </a:rPr>
              <a:t>een  ander</a:t>
            </a:r>
            <a:r>
              <a:rPr sz="2000" spc="-30" dirty="0">
                <a:solidFill>
                  <a:srgbClr val="404040"/>
                </a:solidFill>
                <a:latin typeface="Arial"/>
                <a:cs typeface="Arial"/>
              </a:rPr>
              <a:t> </a:t>
            </a:r>
            <a:r>
              <a:rPr sz="2000" dirty="0">
                <a:solidFill>
                  <a:srgbClr val="404040"/>
                </a:solidFill>
                <a:latin typeface="Arial"/>
                <a:cs typeface="Arial"/>
              </a:rPr>
              <a:t>referentiedocument</a:t>
            </a:r>
            <a:endParaRPr sz="2000">
              <a:latin typeface="Arial"/>
              <a:cs typeface="Arial"/>
            </a:endParaRPr>
          </a:p>
          <a:p>
            <a:pPr marL="355600" marR="362585" indent="-342900">
              <a:lnSpc>
                <a:spcPts val="1920"/>
              </a:lnSpc>
              <a:spcBef>
                <a:spcPts val="480"/>
              </a:spcBef>
              <a:buClr>
                <a:srgbClr val="002C77"/>
              </a:buClr>
              <a:buFont typeface="Wingdings"/>
              <a:buChar char=""/>
              <a:tabLst>
                <a:tab pos="354965" algn="l"/>
                <a:tab pos="355600" algn="l"/>
              </a:tabLst>
            </a:pPr>
            <a:r>
              <a:rPr sz="2000" dirty="0">
                <a:solidFill>
                  <a:srgbClr val="404040"/>
                </a:solidFill>
                <a:latin typeface="Arial"/>
                <a:cs typeface="Arial"/>
              </a:rPr>
              <a:t>Opgelet als de voorschriften niet in dit andere</a:t>
            </a:r>
            <a:r>
              <a:rPr sz="2000" spc="-195" dirty="0">
                <a:solidFill>
                  <a:srgbClr val="404040"/>
                </a:solidFill>
                <a:latin typeface="Arial"/>
                <a:cs typeface="Arial"/>
              </a:rPr>
              <a:t> </a:t>
            </a:r>
            <a:r>
              <a:rPr sz="2000" dirty="0">
                <a:solidFill>
                  <a:srgbClr val="404040"/>
                </a:solidFill>
                <a:latin typeface="Arial"/>
                <a:cs typeface="Arial"/>
              </a:rPr>
              <a:t>referentiedocument  worden</a:t>
            </a:r>
            <a:r>
              <a:rPr sz="2000" spc="-30" dirty="0">
                <a:solidFill>
                  <a:srgbClr val="404040"/>
                </a:solidFill>
                <a:latin typeface="Arial"/>
                <a:cs typeface="Arial"/>
              </a:rPr>
              <a:t> </a:t>
            </a:r>
            <a:r>
              <a:rPr sz="2000" dirty="0">
                <a:solidFill>
                  <a:srgbClr val="404040"/>
                </a:solidFill>
                <a:latin typeface="Arial"/>
                <a:cs typeface="Arial"/>
              </a:rPr>
              <a:t>besproken</a:t>
            </a:r>
            <a:endParaRPr sz="2000">
              <a:latin typeface="Arial"/>
              <a:cs typeface="Arial"/>
            </a:endParaRPr>
          </a:p>
          <a:p>
            <a:pPr>
              <a:lnSpc>
                <a:spcPct val="100000"/>
              </a:lnSpc>
              <a:spcBef>
                <a:spcPts val="5"/>
              </a:spcBef>
              <a:buClr>
                <a:srgbClr val="002C77"/>
              </a:buClr>
              <a:buFont typeface="Wingdings"/>
              <a:buChar char=""/>
            </a:pPr>
            <a:endParaRPr sz="2100">
              <a:latin typeface="Arial"/>
              <a:cs typeface="Arial"/>
            </a:endParaRPr>
          </a:p>
          <a:p>
            <a:pPr marL="355600" indent="-342900">
              <a:lnSpc>
                <a:spcPct val="100000"/>
              </a:lnSpc>
              <a:buClr>
                <a:srgbClr val="002C77"/>
              </a:buClr>
              <a:buFont typeface="Wingdings"/>
              <a:buChar char=""/>
              <a:tabLst>
                <a:tab pos="354965" algn="l"/>
                <a:tab pos="355600" algn="l"/>
              </a:tabLst>
            </a:pPr>
            <a:r>
              <a:rPr sz="2000" dirty="0">
                <a:solidFill>
                  <a:srgbClr val="FF0000"/>
                </a:solidFill>
                <a:latin typeface="Arial"/>
                <a:cs typeface="Arial"/>
              </a:rPr>
              <a:t>Risicoanalyse van</a:t>
            </a:r>
            <a:r>
              <a:rPr sz="2000" spc="-40" dirty="0">
                <a:solidFill>
                  <a:srgbClr val="FF0000"/>
                </a:solidFill>
                <a:latin typeface="Arial"/>
                <a:cs typeface="Arial"/>
              </a:rPr>
              <a:t> </a:t>
            </a:r>
            <a:r>
              <a:rPr sz="2000" dirty="0">
                <a:solidFill>
                  <a:srgbClr val="FF0000"/>
                </a:solidFill>
                <a:latin typeface="Arial"/>
                <a:cs typeface="Arial"/>
              </a:rPr>
              <a:t>veiligheidsinstallaties</a:t>
            </a:r>
            <a:r>
              <a:rPr sz="2000" dirty="0">
                <a:solidFill>
                  <a:srgbClr val="404040"/>
                </a:solidFill>
                <a:latin typeface="Arial"/>
                <a:cs typeface="Arial"/>
              </a:rPr>
              <a:t>:</a:t>
            </a:r>
            <a:endParaRPr sz="2000">
              <a:latin typeface="Arial"/>
              <a:cs typeface="Arial"/>
            </a:endParaRPr>
          </a:p>
          <a:p>
            <a:pPr marL="756285" lvl="1" indent="-287020">
              <a:lnSpc>
                <a:spcPct val="100000"/>
              </a:lnSpc>
              <a:spcBef>
                <a:spcPts val="10"/>
              </a:spcBef>
              <a:buClr>
                <a:srgbClr val="002C77"/>
              </a:buClr>
              <a:buChar char="-"/>
              <a:tabLst>
                <a:tab pos="756285" algn="l"/>
                <a:tab pos="756920" algn="l"/>
              </a:tabLst>
            </a:pPr>
            <a:r>
              <a:rPr sz="1700" dirty="0">
                <a:solidFill>
                  <a:srgbClr val="0C62C5"/>
                </a:solidFill>
                <a:latin typeface="Arial"/>
                <a:cs typeface="Arial"/>
              </a:rPr>
              <a:t>veiligheidsinstallaties</a:t>
            </a:r>
            <a:r>
              <a:rPr sz="1700" spc="-35" dirty="0">
                <a:solidFill>
                  <a:srgbClr val="0C62C5"/>
                </a:solidFill>
                <a:latin typeface="Arial"/>
                <a:cs typeface="Arial"/>
              </a:rPr>
              <a:t> </a:t>
            </a:r>
            <a:r>
              <a:rPr sz="1700" dirty="0">
                <a:solidFill>
                  <a:srgbClr val="0C62C5"/>
                </a:solidFill>
                <a:latin typeface="Arial"/>
                <a:cs typeface="Arial"/>
              </a:rPr>
              <a:t>bepalen;</a:t>
            </a:r>
            <a:endParaRPr sz="1700">
              <a:latin typeface="Arial"/>
              <a:cs typeface="Arial"/>
            </a:endParaRPr>
          </a:p>
          <a:p>
            <a:pPr marL="756285" lvl="1" indent="-287020">
              <a:lnSpc>
                <a:spcPct val="100000"/>
              </a:lnSpc>
              <a:buClr>
                <a:srgbClr val="002C77"/>
              </a:buClr>
              <a:buChar char="-"/>
              <a:tabLst>
                <a:tab pos="756285" algn="l"/>
                <a:tab pos="756920" algn="l"/>
              </a:tabLst>
            </a:pPr>
            <a:r>
              <a:rPr sz="1700" spc="-5" dirty="0">
                <a:solidFill>
                  <a:srgbClr val="0C62C5"/>
                </a:solidFill>
                <a:latin typeface="Arial"/>
                <a:cs typeface="Arial"/>
              </a:rPr>
              <a:t>tijd </a:t>
            </a:r>
            <a:r>
              <a:rPr sz="1700" dirty="0">
                <a:solidFill>
                  <a:srgbClr val="0C62C5"/>
                </a:solidFill>
                <a:latin typeface="Arial"/>
                <a:cs typeface="Arial"/>
              </a:rPr>
              <a:t>van het functiebehoud van</a:t>
            </a:r>
            <a:r>
              <a:rPr sz="1700" spc="25" dirty="0">
                <a:solidFill>
                  <a:srgbClr val="0C62C5"/>
                </a:solidFill>
                <a:latin typeface="Arial"/>
                <a:cs typeface="Arial"/>
              </a:rPr>
              <a:t> </a:t>
            </a:r>
            <a:r>
              <a:rPr sz="1700" dirty="0">
                <a:solidFill>
                  <a:srgbClr val="0C62C5"/>
                </a:solidFill>
                <a:latin typeface="Arial"/>
                <a:cs typeface="Arial"/>
              </a:rPr>
              <a:t>elke</a:t>
            </a:r>
            <a:endParaRPr sz="1700">
              <a:latin typeface="Arial"/>
              <a:cs typeface="Arial"/>
            </a:endParaRPr>
          </a:p>
          <a:p>
            <a:pPr marL="733425">
              <a:lnSpc>
                <a:spcPct val="100000"/>
              </a:lnSpc>
            </a:pPr>
            <a:r>
              <a:rPr sz="1700" dirty="0">
                <a:solidFill>
                  <a:srgbClr val="0C62C5"/>
                </a:solidFill>
                <a:latin typeface="Arial"/>
                <a:cs typeface="Arial"/>
              </a:rPr>
              <a:t>veiligheidsverbruiker</a:t>
            </a:r>
            <a:r>
              <a:rPr sz="1700" spc="-55" dirty="0">
                <a:solidFill>
                  <a:srgbClr val="0C62C5"/>
                </a:solidFill>
                <a:latin typeface="Arial"/>
                <a:cs typeface="Arial"/>
              </a:rPr>
              <a:t> </a:t>
            </a:r>
            <a:r>
              <a:rPr sz="1700" dirty="0">
                <a:solidFill>
                  <a:srgbClr val="0C62C5"/>
                </a:solidFill>
                <a:latin typeface="Arial"/>
                <a:cs typeface="Arial"/>
              </a:rPr>
              <a:t>bepalen;</a:t>
            </a:r>
            <a:endParaRPr sz="1700">
              <a:latin typeface="Arial"/>
              <a:cs typeface="Arial"/>
            </a:endParaRPr>
          </a:p>
          <a:p>
            <a:pPr marL="756285" lvl="1" indent="-287020">
              <a:lnSpc>
                <a:spcPct val="100000"/>
              </a:lnSpc>
              <a:spcBef>
                <a:spcPts val="5"/>
              </a:spcBef>
              <a:buClr>
                <a:srgbClr val="002C77"/>
              </a:buClr>
              <a:buChar char="-"/>
              <a:tabLst>
                <a:tab pos="756285" algn="l"/>
                <a:tab pos="756920" algn="l"/>
              </a:tabLst>
            </a:pPr>
            <a:r>
              <a:rPr sz="1700" dirty="0">
                <a:solidFill>
                  <a:srgbClr val="0C62C5"/>
                </a:solidFill>
                <a:latin typeface="Arial"/>
                <a:cs typeface="Arial"/>
              </a:rPr>
              <a:t>kenmerken van de veiligheidsbronnen</a:t>
            </a:r>
            <a:r>
              <a:rPr sz="1700" spc="-20" dirty="0">
                <a:solidFill>
                  <a:srgbClr val="0C62C5"/>
                </a:solidFill>
                <a:latin typeface="Arial"/>
                <a:cs typeface="Arial"/>
              </a:rPr>
              <a:t> </a:t>
            </a:r>
            <a:r>
              <a:rPr sz="1700" dirty="0">
                <a:solidFill>
                  <a:srgbClr val="0C62C5"/>
                </a:solidFill>
                <a:latin typeface="Arial"/>
                <a:cs typeface="Arial"/>
              </a:rPr>
              <a:t>bepalen.</a:t>
            </a:r>
            <a:endParaRPr sz="1700">
              <a:latin typeface="Arial"/>
              <a:cs typeface="Arial"/>
            </a:endParaRPr>
          </a:p>
          <a:p>
            <a:pPr marL="469900">
              <a:lnSpc>
                <a:spcPct val="100000"/>
              </a:lnSpc>
              <a:tabLst>
                <a:tab pos="756285" algn="l"/>
              </a:tabLst>
            </a:pPr>
            <a:r>
              <a:rPr sz="1700" dirty="0">
                <a:solidFill>
                  <a:srgbClr val="002C77"/>
                </a:solidFill>
                <a:latin typeface="Arial"/>
                <a:cs typeface="Arial"/>
              </a:rPr>
              <a:t>-	</a:t>
            </a:r>
            <a:r>
              <a:rPr sz="1700" dirty="0">
                <a:solidFill>
                  <a:srgbClr val="404040"/>
                </a:solidFill>
                <a:latin typeface="Arial"/>
                <a:cs typeface="Arial"/>
              </a:rPr>
              <a:t>…</a:t>
            </a:r>
            <a:endParaRPr sz="1700">
              <a:latin typeface="Arial"/>
              <a:cs typeface="Arial"/>
            </a:endParaRPr>
          </a:p>
        </p:txBody>
      </p:sp>
      <p:grpSp>
        <p:nvGrpSpPr>
          <p:cNvPr id="4" name="object 4"/>
          <p:cNvGrpSpPr/>
          <p:nvPr/>
        </p:nvGrpSpPr>
        <p:grpSpPr>
          <a:xfrm>
            <a:off x="2084761" y="3960859"/>
            <a:ext cx="4958080" cy="2403475"/>
            <a:chOff x="2084761" y="3960859"/>
            <a:chExt cx="4958080" cy="2403475"/>
          </a:xfrm>
        </p:grpSpPr>
        <p:sp>
          <p:nvSpPr>
            <p:cNvPr id="5" name="object 5"/>
            <p:cNvSpPr/>
            <p:nvPr/>
          </p:nvSpPr>
          <p:spPr>
            <a:xfrm>
              <a:off x="3539535" y="3967179"/>
              <a:ext cx="2081324" cy="223524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084755" y="3960863"/>
              <a:ext cx="4958080" cy="2403475"/>
            </a:xfrm>
            <a:custGeom>
              <a:avLst/>
              <a:gdLst/>
              <a:ahLst/>
              <a:cxnLst/>
              <a:rect l="l" t="t" r="r" b="b"/>
              <a:pathLst>
                <a:path w="4958080" h="2403475">
                  <a:moveTo>
                    <a:pt x="4958067" y="0"/>
                  </a:moveTo>
                  <a:lnTo>
                    <a:pt x="4951984" y="0"/>
                  </a:lnTo>
                  <a:lnTo>
                    <a:pt x="4951984" y="6096"/>
                  </a:lnTo>
                  <a:lnTo>
                    <a:pt x="4951984" y="2397366"/>
                  </a:lnTo>
                  <a:lnTo>
                    <a:pt x="6083" y="2397366"/>
                  </a:lnTo>
                  <a:lnTo>
                    <a:pt x="6083" y="6096"/>
                  </a:lnTo>
                  <a:lnTo>
                    <a:pt x="4951984" y="6096"/>
                  </a:lnTo>
                  <a:lnTo>
                    <a:pt x="4951984" y="0"/>
                  </a:lnTo>
                  <a:lnTo>
                    <a:pt x="6083" y="0"/>
                  </a:lnTo>
                  <a:lnTo>
                    <a:pt x="0" y="0"/>
                  </a:lnTo>
                  <a:lnTo>
                    <a:pt x="0" y="2403462"/>
                  </a:lnTo>
                  <a:lnTo>
                    <a:pt x="6083" y="2403462"/>
                  </a:lnTo>
                  <a:lnTo>
                    <a:pt x="4951984" y="2403462"/>
                  </a:lnTo>
                  <a:lnTo>
                    <a:pt x="4958067" y="2403462"/>
                  </a:lnTo>
                  <a:lnTo>
                    <a:pt x="4958067" y="0"/>
                  </a:lnTo>
                  <a:close/>
                </a:path>
              </a:pathLst>
            </a:custGeom>
            <a:solidFill>
              <a:srgbClr val="000000"/>
            </a:solidFill>
          </p:spPr>
          <p:txBody>
            <a:bodyPr wrap="square" lIns="0" tIns="0" rIns="0" bIns="0" rtlCol="0"/>
            <a:lstStyle/>
            <a:p>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405" y="282955"/>
            <a:ext cx="7978140" cy="3974465"/>
          </a:xfrm>
          <a:prstGeom prst="rect">
            <a:avLst/>
          </a:prstGeom>
        </p:spPr>
        <p:txBody>
          <a:bodyPr vert="horz" wrap="square" lIns="0" tIns="12065" rIns="0" bIns="0" rtlCol="0">
            <a:spAutoFit/>
          </a:bodyPr>
          <a:lstStyle/>
          <a:p>
            <a:pPr marL="131445" algn="ctr">
              <a:lnSpc>
                <a:spcPct val="100000"/>
              </a:lnSpc>
              <a:spcBef>
                <a:spcPts val="95"/>
              </a:spcBef>
            </a:pPr>
            <a:r>
              <a:rPr sz="2200" b="1" u="heavy" spc="-5" dirty="0">
                <a:solidFill>
                  <a:srgbClr val="002C77"/>
                </a:solidFill>
                <a:uFill>
                  <a:solidFill>
                    <a:srgbClr val="002C77"/>
                  </a:solidFill>
                </a:uFill>
                <a:latin typeface="Arial"/>
                <a:cs typeface="Arial"/>
              </a:rPr>
              <a:t>Wijzigingen aan de inhoud - art.</a:t>
            </a:r>
            <a:r>
              <a:rPr sz="2200" b="1" u="heavy" spc="125" dirty="0">
                <a:solidFill>
                  <a:srgbClr val="002C77"/>
                </a:solidFill>
                <a:uFill>
                  <a:solidFill>
                    <a:srgbClr val="002C77"/>
                  </a:solidFill>
                </a:uFill>
                <a:latin typeface="Arial"/>
                <a:cs typeface="Arial"/>
              </a:rPr>
              <a:t> </a:t>
            </a:r>
            <a:r>
              <a:rPr sz="2200" b="1" u="heavy" spc="-5" dirty="0">
                <a:solidFill>
                  <a:srgbClr val="002C77"/>
                </a:solidFill>
                <a:uFill>
                  <a:solidFill>
                    <a:srgbClr val="002C77"/>
                  </a:solidFill>
                </a:uFill>
                <a:latin typeface="Arial"/>
                <a:cs typeface="Arial"/>
              </a:rPr>
              <a:t>104</a:t>
            </a:r>
            <a:endParaRPr sz="2200">
              <a:latin typeface="Arial"/>
              <a:cs typeface="Arial"/>
            </a:endParaRPr>
          </a:p>
          <a:p>
            <a:pPr>
              <a:lnSpc>
                <a:spcPct val="100000"/>
              </a:lnSpc>
              <a:spcBef>
                <a:spcPts val="5"/>
              </a:spcBef>
            </a:pPr>
            <a:endParaRPr sz="2700">
              <a:latin typeface="Arial"/>
              <a:cs typeface="Arial"/>
            </a:endParaRPr>
          </a:p>
          <a:p>
            <a:pPr marL="12700">
              <a:lnSpc>
                <a:spcPct val="100000"/>
              </a:lnSpc>
            </a:pPr>
            <a:r>
              <a:rPr sz="2200" b="1" spc="-10" dirty="0">
                <a:solidFill>
                  <a:srgbClr val="0C62C5"/>
                </a:solidFill>
                <a:latin typeface="Arial"/>
                <a:cs typeface="Arial"/>
              </a:rPr>
              <a:t>Veiligheidsinstallaties </a:t>
            </a:r>
            <a:r>
              <a:rPr sz="2200" spc="-5" dirty="0">
                <a:solidFill>
                  <a:srgbClr val="404040"/>
                </a:solidFill>
                <a:latin typeface="Arial"/>
                <a:cs typeface="Arial"/>
              </a:rPr>
              <a:t>- Nieuwe</a:t>
            </a:r>
            <a:r>
              <a:rPr sz="2200" spc="95" dirty="0">
                <a:solidFill>
                  <a:srgbClr val="404040"/>
                </a:solidFill>
                <a:latin typeface="Arial"/>
                <a:cs typeface="Arial"/>
              </a:rPr>
              <a:t> </a:t>
            </a:r>
            <a:r>
              <a:rPr sz="2200" spc="-5" dirty="0">
                <a:solidFill>
                  <a:srgbClr val="404040"/>
                </a:solidFill>
                <a:latin typeface="Arial"/>
                <a:cs typeface="Arial"/>
              </a:rPr>
              <a:t>begrippen:</a:t>
            </a:r>
            <a:endParaRPr sz="2200">
              <a:latin typeface="Arial"/>
              <a:cs typeface="Arial"/>
            </a:endParaRPr>
          </a:p>
          <a:p>
            <a:pPr>
              <a:lnSpc>
                <a:spcPct val="100000"/>
              </a:lnSpc>
              <a:spcBef>
                <a:spcPts val="10"/>
              </a:spcBef>
            </a:pPr>
            <a:endParaRPr sz="2750">
              <a:latin typeface="Arial"/>
              <a:cs typeface="Arial"/>
            </a:endParaRPr>
          </a:p>
          <a:p>
            <a:pPr marL="355600" marR="5080" indent="-342900">
              <a:lnSpc>
                <a:spcPct val="80000"/>
              </a:lnSpc>
              <a:buClr>
                <a:srgbClr val="002C77"/>
              </a:buClr>
              <a:buFont typeface="Wingdings"/>
              <a:buChar char=""/>
              <a:tabLst>
                <a:tab pos="354965" algn="l"/>
                <a:tab pos="355600" algn="l"/>
              </a:tabLst>
            </a:pPr>
            <a:r>
              <a:rPr sz="2200" spc="-5" dirty="0">
                <a:solidFill>
                  <a:srgbClr val="FF0000"/>
                </a:solidFill>
                <a:latin typeface="Arial"/>
                <a:cs typeface="Arial"/>
              </a:rPr>
              <a:t>Redundante veiligheidsverbruikers: </a:t>
            </a:r>
            <a:r>
              <a:rPr sz="2200" spc="-5" dirty="0">
                <a:solidFill>
                  <a:srgbClr val="404040"/>
                </a:solidFill>
                <a:latin typeface="Arial"/>
                <a:cs typeface="Arial"/>
              </a:rPr>
              <a:t>meerdere  veiligheidsverbruikers die een en dezelfde functie garanderen  zodat het verlies van 1 veiligheidsverbruiker </a:t>
            </a:r>
            <a:r>
              <a:rPr sz="2200" spc="-5" dirty="0">
                <a:solidFill>
                  <a:srgbClr val="0C62C5"/>
                </a:solidFill>
                <a:latin typeface="Arial"/>
                <a:cs typeface="Arial"/>
              </a:rPr>
              <a:t>geen gevaar  vormt voor het vooropgestelde</a:t>
            </a:r>
            <a:r>
              <a:rPr sz="2200" spc="65" dirty="0">
                <a:solidFill>
                  <a:srgbClr val="0C62C5"/>
                </a:solidFill>
                <a:latin typeface="Arial"/>
                <a:cs typeface="Arial"/>
              </a:rPr>
              <a:t> </a:t>
            </a:r>
            <a:r>
              <a:rPr sz="2200" spc="5" dirty="0">
                <a:solidFill>
                  <a:srgbClr val="0C62C5"/>
                </a:solidFill>
                <a:latin typeface="Arial"/>
                <a:cs typeface="Arial"/>
              </a:rPr>
              <a:t>doel</a:t>
            </a:r>
            <a:r>
              <a:rPr sz="2200" spc="5" dirty="0">
                <a:solidFill>
                  <a:srgbClr val="404040"/>
                </a:solidFill>
                <a:latin typeface="Arial"/>
                <a:cs typeface="Arial"/>
              </a:rPr>
              <a:t>.</a:t>
            </a:r>
            <a:endParaRPr sz="2200">
              <a:latin typeface="Arial"/>
              <a:cs typeface="Arial"/>
            </a:endParaRPr>
          </a:p>
          <a:p>
            <a:pPr marL="355600" marR="337820" indent="-342900">
              <a:lnSpc>
                <a:spcPct val="80000"/>
              </a:lnSpc>
              <a:spcBef>
                <a:spcPts val="530"/>
              </a:spcBef>
              <a:buClr>
                <a:srgbClr val="002C77"/>
              </a:buClr>
              <a:buFont typeface="Wingdings"/>
              <a:buChar char=""/>
              <a:tabLst>
                <a:tab pos="354965" algn="l"/>
                <a:tab pos="355600" algn="l"/>
              </a:tabLst>
            </a:pPr>
            <a:r>
              <a:rPr sz="2200" spc="-5" dirty="0">
                <a:solidFill>
                  <a:srgbClr val="FF0000"/>
                </a:solidFill>
                <a:latin typeface="Arial"/>
                <a:cs typeface="Arial"/>
              </a:rPr>
              <a:t>Redundante elektriciteitsleidingen: </a:t>
            </a:r>
            <a:r>
              <a:rPr sz="2200" spc="-5" dirty="0">
                <a:solidFill>
                  <a:srgbClr val="404040"/>
                </a:solidFill>
                <a:latin typeface="Arial"/>
                <a:cs typeface="Arial"/>
              </a:rPr>
              <a:t>meerdere  elektriciteitsleidingen om, via een circuit, panelen of  verbruikers te voeden zodat het verlies van 1  elektriciteitsleiding </a:t>
            </a:r>
            <a:r>
              <a:rPr sz="2200" spc="-5" dirty="0">
                <a:solidFill>
                  <a:srgbClr val="0C62C5"/>
                </a:solidFill>
                <a:latin typeface="Arial"/>
                <a:cs typeface="Arial"/>
              </a:rPr>
              <a:t>geen gevaar vormt voor de voeding </a:t>
            </a:r>
            <a:r>
              <a:rPr sz="2200" spc="-5" dirty="0">
                <a:solidFill>
                  <a:srgbClr val="404040"/>
                </a:solidFill>
                <a:latin typeface="Arial"/>
                <a:cs typeface="Arial"/>
              </a:rPr>
              <a:t>van  panelen of verbruikers.</a:t>
            </a:r>
            <a:endParaRPr sz="2200">
              <a:latin typeface="Arial"/>
              <a:cs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90114" y="282955"/>
            <a:ext cx="4784725" cy="360680"/>
          </a:xfrm>
          <a:prstGeom prst="rect">
            <a:avLst/>
          </a:prstGeom>
        </p:spPr>
        <p:txBody>
          <a:bodyPr vert="horz" wrap="square" lIns="0" tIns="12065" rIns="0" bIns="0" rtlCol="0">
            <a:spAutoFit/>
          </a:bodyPr>
          <a:lstStyle/>
          <a:p>
            <a:pPr marL="12700">
              <a:lnSpc>
                <a:spcPct val="100000"/>
              </a:lnSpc>
              <a:spcBef>
                <a:spcPts val="95"/>
              </a:spcBef>
            </a:pPr>
            <a:r>
              <a:rPr sz="2200" b="1" u="heavy" spc="-5" dirty="0">
                <a:solidFill>
                  <a:srgbClr val="002C77"/>
                </a:solidFill>
                <a:uFill>
                  <a:solidFill>
                    <a:srgbClr val="002C77"/>
                  </a:solidFill>
                </a:uFill>
                <a:latin typeface="Arial"/>
                <a:cs typeface="Arial"/>
              </a:rPr>
              <a:t>Wijzigingen aan de inhoud - art.</a:t>
            </a:r>
            <a:r>
              <a:rPr sz="2200" b="1" u="heavy" spc="110" dirty="0">
                <a:solidFill>
                  <a:srgbClr val="002C77"/>
                </a:solidFill>
                <a:uFill>
                  <a:solidFill>
                    <a:srgbClr val="002C77"/>
                  </a:solidFill>
                </a:uFill>
                <a:latin typeface="Arial"/>
                <a:cs typeface="Arial"/>
              </a:rPr>
              <a:t> </a:t>
            </a:r>
            <a:r>
              <a:rPr sz="2200" b="1" u="heavy" spc="-5" dirty="0">
                <a:solidFill>
                  <a:srgbClr val="002C77"/>
                </a:solidFill>
                <a:uFill>
                  <a:solidFill>
                    <a:srgbClr val="002C77"/>
                  </a:solidFill>
                </a:uFill>
                <a:latin typeface="Arial"/>
                <a:cs typeface="Arial"/>
              </a:rPr>
              <a:t>104</a:t>
            </a:r>
            <a:endParaRPr sz="2200">
              <a:latin typeface="Arial"/>
              <a:cs typeface="Arial"/>
            </a:endParaRPr>
          </a:p>
        </p:txBody>
      </p:sp>
      <p:sp>
        <p:nvSpPr>
          <p:cNvPr id="3" name="object 3"/>
          <p:cNvSpPr txBox="1">
            <a:spLocks noGrp="1"/>
          </p:cNvSpPr>
          <p:nvPr>
            <p:ph type="title"/>
          </p:nvPr>
        </p:nvSpPr>
        <p:spPr>
          <a:xfrm>
            <a:off x="527405" y="1813382"/>
            <a:ext cx="5457190" cy="391795"/>
          </a:xfrm>
          <a:prstGeom prst="rect">
            <a:avLst/>
          </a:prstGeom>
        </p:spPr>
        <p:txBody>
          <a:bodyPr vert="horz" wrap="square" lIns="0" tIns="12700" rIns="0" bIns="0" rtlCol="0">
            <a:spAutoFit/>
          </a:bodyPr>
          <a:lstStyle/>
          <a:p>
            <a:pPr marL="12700">
              <a:lnSpc>
                <a:spcPct val="100000"/>
              </a:lnSpc>
              <a:spcBef>
                <a:spcPts val="100"/>
              </a:spcBef>
            </a:pPr>
            <a:r>
              <a:rPr sz="2400" u="none" spc="-10" dirty="0">
                <a:solidFill>
                  <a:srgbClr val="0C62C5"/>
                </a:solidFill>
              </a:rPr>
              <a:t>Veiligheidsinstallaties </a:t>
            </a:r>
            <a:r>
              <a:rPr sz="2400" b="0" u="none" dirty="0">
                <a:solidFill>
                  <a:srgbClr val="404040"/>
                </a:solidFill>
                <a:latin typeface="Arial"/>
                <a:cs typeface="Arial"/>
              </a:rPr>
              <a:t>-</a:t>
            </a:r>
            <a:r>
              <a:rPr sz="2400" b="0" u="none" spc="10" dirty="0">
                <a:solidFill>
                  <a:srgbClr val="404040"/>
                </a:solidFill>
                <a:latin typeface="Arial"/>
                <a:cs typeface="Arial"/>
              </a:rPr>
              <a:t> </a:t>
            </a:r>
            <a:r>
              <a:rPr sz="2400" b="0" u="none" spc="-5" dirty="0">
                <a:solidFill>
                  <a:srgbClr val="404040"/>
                </a:solidFill>
                <a:latin typeface="Arial"/>
                <a:cs typeface="Arial"/>
              </a:rPr>
              <a:t>Doelstellingen:</a:t>
            </a:r>
            <a:endParaRPr sz="2400">
              <a:latin typeface="Arial"/>
              <a:cs typeface="Arial"/>
            </a:endParaRPr>
          </a:p>
        </p:txBody>
      </p:sp>
      <p:sp>
        <p:nvSpPr>
          <p:cNvPr id="4" name="object 4"/>
          <p:cNvSpPr txBox="1"/>
          <p:nvPr/>
        </p:nvSpPr>
        <p:spPr>
          <a:xfrm>
            <a:off x="527405" y="2619211"/>
            <a:ext cx="5943600" cy="1562100"/>
          </a:xfrm>
          <a:prstGeom prst="rect">
            <a:avLst/>
          </a:prstGeom>
        </p:spPr>
        <p:txBody>
          <a:bodyPr vert="horz" wrap="square" lIns="0" tIns="85090" rIns="0" bIns="0" rtlCol="0">
            <a:spAutoFit/>
          </a:bodyPr>
          <a:lstStyle/>
          <a:p>
            <a:pPr marL="12700">
              <a:lnSpc>
                <a:spcPct val="100000"/>
              </a:lnSpc>
              <a:spcBef>
                <a:spcPts val="670"/>
              </a:spcBef>
            </a:pPr>
            <a:r>
              <a:rPr sz="2400" spc="-5" dirty="0">
                <a:solidFill>
                  <a:srgbClr val="404040"/>
                </a:solidFill>
                <a:latin typeface="Arial"/>
                <a:cs typeface="Arial"/>
              </a:rPr>
              <a:t>Het functiebehoud garanderen in geval</a:t>
            </a:r>
            <a:r>
              <a:rPr sz="2400" spc="95" dirty="0">
                <a:solidFill>
                  <a:srgbClr val="404040"/>
                </a:solidFill>
                <a:latin typeface="Arial"/>
                <a:cs typeface="Arial"/>
              </a:rPr>
              <a:t> </a:t>
            </a:r>
            <a:r>
              <a:rPr sz="2400" dirty="0">
                <a:solidFill>
                  <a:srgbClr val="404040"/>
                </a:solidFill>
                <a:latin typeface="Arial"/>
                <a:cs typeface="Arial"/>
              </a:rPr>
              <a:t>van:</a:t>
            </a:r>
            <a:endParaRPr sz="2400">
              <a:latin typeface="Arial"/>
              <a:cs typeface="Arial"/>
            </a:endParaRPr>
          </a:p>
          <a:p>
            <a:pPr marL="756285" indent="-287020">
              <a:lnSpc>
                <a:spcPct val="100000"/>
              </a:lnSpc>
              <a:spcBef>
                <a:spcPts val="484"/>
              </a:spcBef>
              <a:buClr>
                <a:srgbClr val="002C77"/>
              </a:buClr>
              <a:buChar char="-"/>
              <a:tabLst>
                <a:tab pos="756285" algn="l"/>
                <a:tab pos="756920" algn="l"/>
              </a:tabLst>
            </a:pPr>
            <a:r>
              <a:rPr sz="2000" dirty="0">
                <a:solidFill>
                  <a:srgbClr val="404040"/>
                </a:solidFill>
                <a:latin typeface="Arial"/>
                <a:cs typeface="Arial"/>
              </a:rPr>
              <a:t>verlies </a:t>
            </a:r>
            <a:r>
              <a:rPr sz="2000" spc="-5" dirty="0">
                <a:solidFill>
                  <a:srgbClr val="404040"/>
                </a:solidFill>
                <a:latin typeface="Arial"/>
                <a:cs typeface="Arial"/>
              </a:rPr>
              <a:t>van </a:t>
            </a:r>
            <a:r>
              <a:rPr sz="2000" dirty="0">
                <a:solidFill>
                  <a:srgbClr val="404040"/>
                </a:solidFill>
                <a:latin typeface="Arial"/>
                <a:cs typeface="Arial"/>
              </a:rPr>
              <a:t>de normale</a:t>
            </a:r>
            <a:r>
              <a:rPr sz="2000" spc="-65" dirty="0">
                <a:solidFill>
                  <a:srgbClr val="404040"/>
                </a:solidFill>
                <a:latin typeface="Arial"/>
                <a:cs typeface="Arial"/>
              </a:rPr>
              <a:t> </a:t>
            </a:r>
            <a:r>
              <a:rPr sz="2000" dirty="0">
                <a:solidFill>
                  <a:srgbClr val="404040"/>
                </a:solidFill>
                <a:latin typeface="Arial"/>
                <a:cs typeface="Arial"/>
              </a:rPr>
              <a:t>bron;</a:t>
            </a:r>
            <a:endParaRPr sz="2000">
              <a:latin typeface="Arial"/>
              <a:cs typeface="Arial"/>
            </a:endParaRPr>
          </a:p>
          <a:p>
            <a:pPr marL="756285" indent="-287020">
              <a:lnSpc>
                <a:spcPct val="100000"/>
              </a:lnSpc>
              <a:spcBef>
                <a:spcPts val="480"/>
              </a:spcBef>
              <a:buClr>
                <a:srgbClr val="002C77"/>
              </a:buClr>
              <a:buChar char="-"/>
              <a:tabLst>
                <a:tab pos="756285" algn="l"/>
                <a:tab pos="756920" algn="l"/>
              </a:tabLst>
            </a:pPr>
            <a:r>
              <a:rPr sz="2000" dirty="0">
                <a:solidFill>
                  <a:srgbClr val="404040"/>
                </a:solidFill>
                <a:latin typeface="Arial"/>
                <a:cs typeface="Arial"/>
              </a:rPr>
              <a:t>brand;</a:t>
            </a:r>
            <a:endParaRPr sz="2000">
              <a:latin typeface="Arial"/>
              <a:cs typeface="Arial"/>
            </a:endParaRPr>
          </a:p>
          <a:p>
            <a:pPr marL="756285" indent="-287020">
              <a:lnSpc>
                <a:spcPct val="100000"/>
              </a:lnSpc>
              <a:spcBef>
                <a:spcPts val="480"/>
              </a:spcBef>
              <a:buClr>
                <a:srgbClr val="002C77"/>
              </a:buClr>
              <a:buChar char="-"/>
              <a:tabLst>
                <a:tab pos="756285" algn="l"/>
                <a:tab pos="756920" algn="l"/>
              </a:tabLst>
            </a:pPr>
            <a:r>
              <a:rPr sz="2000" dirty="0">
                <a:solidFill>
                  <a:srgbClr val="404040"/>
                </a:solidFill>
                <a:latin typeface="Arial"/>
                <a:cs typeface="Arial"/>
              </a:rPr>
              <a:t>elektriciteitsstoring.</a:t>
            </a:r>
            <a:endParaRPr sz="2000">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90114" y="282955"/>
            <a:ext cx="4784725" cy="360680"/>
          </a:xfrm>
          <a:prstGeom prst="rect">
            <a:avLst/>
          </a:prstGeom>
        </p:spPr>
        <p:txBody>
          <a:bodyPr vert="horz" wrap="square" lIns="0" tIns="12065" rIns="0" bIns="0" rtlCol="0">
            <a:spAutoFit/>
          </a:bodyPr>
          <a:lstStyle/>
          <a:p>
            <a:pPr marL="12700">
              <a:lnSpc>
                <a:spcPct val="100000"/>
              </a:lnSpc>
              <a:spcBef>
                <a:spcPts val="95"/>
              </a:spcBef>
            </a:pPr>
            <a:r>
              <a:rPr sz="2200" b="1" u="heavy" spc="-5" dirty="0">
                <a:solidFill>
                  <a:srgbClr val="002C77"/>
                </a:solidFill>
                <a:uFill>
                  <a:solidFill>
                    <a:srgbClr val="002C77"/>
                  </a:solidFill>
                </a:uFill>
                <a:latin typeface="Arial"/>
                <a:cs typeface="Arial"/>
              </a:rPr>
              <a:t>Wijzigingen aan de inhoud - art.</a:t>
            </a:r>
            <a:r>
              <a:rPr sz="2200" b="1" u="heavy" spc="110" dirty="0">
                <a:solidFill>
                  <a:srgbClr val="002C77"/>
                </a:solidFill>
                <a:uFill>
                  <a:solidFill>
                    <a:srgbClr val="002C77"/>
                  </a:solidFill>
                </a:uFill>
                <a:latin typeface="Arial"/>
                <a:cs typeface="Arial"/>
              </a:rPr>
              <a:t> </a:t>
            </a:r>
            <a:r>
              <a:rPr sz="2200" b="1" u="heavy" spc="-5" dirty="0">
                <a:solidFill>
                  <a:srgbClr val="002C77"/>
                </a:solidFill>
                <a:uFill>
                  <a:solidFill>
                    <a:srgbClr val="002C77"/>
                  </a:solidFill>
                </a:uFill>
                <a:latin typeface="Arial"/>
                <a:cs typeface="Arial"/>
              </a:rPr>
              <a:t>104</a:t>
            </a:r>
            <a:endParaRPr sz="2200">
              <a:latin typeface="Arial"/>
              <a:cs typeface="Arial"/>
            </a:endParaRPr>
          </a:p>
        </p:txBody>
      </p:sp>
      <p:sp>
        <p:nvSpPr>
          <p:cNvPr id="3" name="object 3"/>
          <p:cNvSpPr txBox="1"/>
          <p:nvPr/>
        </p:nvSpPr>
        <p:spPr>
          <a:xfrm>
            <a:off x="527405" y="2179701"/>
            <a:ext cx="8015605" cy="2745740"/>
          </a:xfrm>
          <a:prstGeom prst="rect">
            <a:avLst/>
          </a:prstGeom>
        </p:spPr>
        <p:txBody>
          <a:bodyPr vert="horz" wrap="square" lIns="0" tIns="85725" rIns="0" bIns="0" rtlCol="0">
            <a:spAutoFit/>
          </a:bodyPr>
          <a:lstStyle/>
          <a:p>
            <a:pPr marL="355600" indent="-342900">
              <a:lnSpc>
                <a:spcPct val="100000"/>
              </a:lnSpc>
              <a:spcBef>
                <a:spcPts val="675"/>
              </a:spcBef>
              <a:buClr>
                <a:srgbClr val="002C77"/>
              </a:buClr>
              <a:buFont typeface="Wingdings"/>
              <a:buChar char=""/>
              <a:tabLst>
                <a:tab pos="354965" algn="l"/>
                <a:tab pos="355600" algn="l"/>
              </a:tabLst>
            </a:pPr>
            <a:r>
              <a:rPr sz="2400" spc="-10" dirty="0">
                <a:solidFill>
                  <a:srgbClr val="404040"/>
                </a:solidFill>
                <a:latin typeface="Arial"/>
                <a:cs typeface="Arial"/>
              </a:rPr>
              <a:t>Veiligheidsinstallaties</a:t>
            </a:r>
            <a:r>
              <a:rPr sz="2400" spc="40" dirty="0">
                <a:solidFill>
                  <a:srgbClr val="404040"/>
                </a:solidFill>
                <a:latin typeface="Arial"/>
                <a:cs typeface="Arial"/>
              </a:rPr>
              <a:t> </a:t>
            </a:r>
            <a:r>
              <a:rPr sz="2400" spc="-5" dirty="0">
                <a:solidFill>
                  <a:srgbClr val="404040"/>
                </a:solidFill>
                <a:latin typeface="Arial"/>
                <a:cs typeface="Arial"/>
              </a:rPr>
              <a:t>bepalen</a:t>
            </a:r>
            <a:endParaRPr sz="2400">
              <a:latin typeface="Arial"/>
              <a:cs typeface="Arial"/>
            </a:endParaRPr>
          </a:p>
          <a:p>
            <a:pPr marL="355600" marR="5080" indent="-342900">
              <a:lnSpc>
                <a:spcPct val="100000"/>
              </a:lnSpc>
              <a:spcBef>
                <a:spcPts val="575"/>
              </a:spcBef>
              <a:buClr>
                <a:srgbClr val="002C77"/>
              </a:buClr>
              <a:buFont typeface="Wingdings"/>
              <a:buChar char=""/>
              <a:tabLst>
                <a:tab pos="354965" algn="l"/>
                <a:tab pos="355600" algn="l"/>
              </a:tabLst>
            </a:pPr>
            <a:r>
              <a:rPr sz="2400" spc="-25" dirty="0">
                <a:solidFill>
                  <a:srgbClr val="404040"/>
                </a:solidFill>
                <a:latin typeface="Arial"/>
                <a:cs typeface="Arial"/>
              </a:rPr>
              <a:t>Tijd </a:t>
            </a:r>
            <a:r>
              <a:rPr sz="2400" spc="-5" dirty="0">
                <a:solidFill>
                  <a:srgbClr val="404040"/>
                </a:solidFill>
                <a:latin typeface="Arial"/>
                <a:cs typeface="Arial"/>
              </a:rPr>
              <a:t>van </a:t>
            </a:r>
            <a:r>
              <a:rPr sz="2400" dirty="0">
                <a:solidFill>
                  <a:srgbClr val="404040"/>
                </a:solidFill>
                <a:latin typeface="Arial"/>
                <a:cs typeface="Arial"/>
              </a:rPr>
              <a:t>het </a:t>
            </a:r>
            <a:r>
              <a:rPr sz="2400" spc="-5" dirty="0">
                <a:solidFill>
                  <a:srgbClr val="404040"/>
                </a:solidFill>
                <a:latin typeface="Arial"/>
                <a:cs typeface="Arial"/>
              </a:rPr>
              <a:t>functiebehoud van elke veiligheidsverbruiker  bepalen</a:t>
            </a:r>
            <a:endParaRPr sz="2400">
              <a:latin typeface="Arial"/>
              <a:cs typeface="Arial"/>
            </a:endParaRPr>
          </a:p>
          <a:p>
            <a:pPr marL="355600" marR="854075" indent="-342900">
              <a:lnSpc>
                <a:spcPct val="100000"/>
              </a:lnSpc>
              <a:spcBef>
                <a:spcPts val="580"/>
              </a:spcBef>
              <a:buClr>
                <a:srgbClr val="002C77"/>
              </a:buClr>
              <a:buFont typeface="Wingdings"/>
              <a:buChar char=""/>
              <a:tabLst>
                <a:tab pos="354965" algn="l"/>
                <a:tab pos="355600" algn="l"/>
              </a:tabLst>
            </a:pPr>
            <a:r>
              <a:rPr sz="2400" spc="-135" dirty="0">
                <a:solidFill>
                  <a:srgbClr val="404040"/>
                </a:solidFill>
                <a:latin typeface="Arial"/>
                <a:cs typeface="Arial"/>
              </a:rPr>
              <a:t>Te </a:t>
            </a:r>
            <a:r>
              <a:rPr sz="2400" spc="-5" dirty="0">
                <a:solidFill>
                  <a:srgbClr val="404040"/>
                </a:solidFill>
                <a:latin typeface="Arial"/>
                <a:cs typeface="Arial"/>
              </a:rPr>
              <a:t>nemen maatregelen in geval van verlies van de  normale</a:t>
            </a:r>
            <a:r>
              <a:rPr sz="2400" spc="5" dirty="0">
                <a:solidFill>
                  <a:srgbClr val="404040"/>
                </a:solidFill>
                <a:latin typeface="Arial"/>
                <a:cs typeface="Arial"/>
              </a:rPr>
              <a:t> </a:t>
            </a:r>
            <a:r>
              <a:rPr sz="2400" spc="-5" dirty="0">
                <a:solidFill>
                  <a:srgbClr val="404040"/>
                </a:solidFill>
                <a:latin typeface="Arial"/>
                <a:cs typeface="Arial"/>
              </a:rPr>
              <a:t>bron</a:t>
            </a:r>
            <a:endParaRPr sz="2400">
              <a:latin typeface="Arial"/>
              <a:cs typeface="Arial"/>
            </a:endParaRPr>
          </a:p>
          <a:p>
            <a:pPr marL="413384">
              <a:lnSpc>
                <a:spcPct val="100000"/>
              </a:lnSpc>
              <a:spcBef>
                <a:spcPts val="484"/>
              </a:spcBef>
            </a:pPr>
            <a:r>
              <a:rPr sz="2000" spc="-110" dirty="0">
                <a:solidFill>
                  <a:srgbClr val="404040"/>
                </a:solidFill>
                <a:latin typeface="Arial"/>
                <a:cs typeface="Arial"/>
              </a:rPr>
              <a:t>Te </a:t>
            </a:r>
            <a:r>
              <a:rPr sz="2000" dirty="0">
                <a:solidFill>
                  <a:srgbClr val="404040"/>
                </a:solidFill>
                <a:latin typeface="Arial"/>
                <a:cs typeface="Arial"/>
              </a:rPr>
              <a:t>bepalen: </a:t>
            </a:r>
            <a:r>
              <a:rPr sz="2000" spc="-5" dirty="0">
                <a:solidFill>
                  <a:srgbClr val="404040"/>
                </a:solidFill>
                <a:latin typeface="Arial"/>
                <a:cs typeface="Arial"/>
              </a:rPr>
              <a:t>type, </a:t>
            </a:r>
            <a:r>
              <a:rPr sz="2000" dirty="0">
                <a:solidFill>
                  <a:srgbClr val="404040"/>
                </a:solidFill>
                <a:latin typeface="Arial"/>
                <a:cs typeface="Arial"/>
              </a:rPr>
              <a:t>aantal, soorten schakelingen, locatie,</a:t>
            </a:r>
            <a:r>
              <a:rPr sz="2000" spc="-35" dirty="0">
                <a:solidFill>
                  <a:srgbClr val="404040"/>
                </a:solidFill>
                <a:latin typeface="Arial"/>
                <a:cs typeface="Arial"/>
              </a:rPr>
              <a:t> </a:t>
            </a:r>
            <a:r>
              <a:rPr sz="2000" dirty="0">
                <a:solidFill>
                  <a:srgbClr val="404040"/>
                </a:solidFill>
                <a:latin typeface="Arial"/>
                <a:cs typeface="Arial"/>
              </a:rPr>
              <a:t>meldingen,</a:t>
            </a:r>
            <a:endParaRPr sz="2000">
              <a:latin typeface="Arial"/>
              <a:cs typeface="Arial"/>
            </a:endParaRPr>
          </a:p>
          <a:p>
            <a:pPr marL="413384">
              <a:lnSpc>
                <a:spcPct val="100000"/>
              </a:lnSpc>
            </a:pPr>
            <a:r>
              <a:rPr sz="2000" dirty="0">
                <a:solidFill>
                  <a:srgbClr val="404040"/>
                </a:solidFill>
                <a:latin typeface="Arial"/>
                <a:cs typeface="Arial"/>
              </a:rPr>
              <a:t>volgorde, onderhoud,</a:t>
            </a:r>
            <a:r>
              <a:rPr sz="2000" spc="-80" dirty="0">
                <a:solidFill>
                  <a:srgbClr val="404040"/>
                </a:solidFill>
                <a:latin typeface="Arial"/>
                <a:cs typeface="Arial"/>
              </a:rPr>
              <a:t> </a:t>
            </a:r>
            <a:r>
              <a:rPr sz="2000" spc="-5" dirty="0">
                <a:solidFill>
                  <a:srgbClr val="404040"/>
                </a:solidFill>
                <a:latin typeface="Arial"/>
                <a:cs typeface="Arial"/>
              </a:rPr>
              <a:t>...</a:t>
            </a:r>
            <a:endParaRPr sz="2000">
              <a:latin typeface="Arial"/>
              <a:cs typeface="Arial"/>
            </a:endParaRPr>
          </a:p>
        </p:txBody>
      </p:sp>
      <p:sp>
        <p:nvSpPr>
          <p:cNvPr id="4" name="object 4"/>
          <p:cNvSpPr/>
          <p:nvPr/>
        </p:nvSpPr>
        <p:spPr>
          <a:xfrm>
            <a:off x="7304686" y="740589"/>
            <a:ext cx="1284422" cy="14210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527405" y="1200734"/>
            <a:ext cx="7407275" cy="2770505"/>
          </a:xfrm>
          <a:prstGeom prst="rect">
            <a:avLst/>
          </a:prstGeom>
        </p:spPr>
        <p:txBody>
          <a:bodyPr vert="horz" wrap="square" lIns="0" tIns="12700" rIns="0" bIns="0" rtlCol="0">
            <a:spAutoFit/>
          </a:bodyPr>
          <a:lstStyle/>
          <a:p>
            <a:pPr marL="355600" indent="-342900">
              <a:lnSpc>
                <a:spcPct val="100000"/>
              </a:lnSpc>
              <a:spcBef>
                <a:spcPts val="100"/>
              </a:spcBef>
              <a:buClr>
                <a:srgbClr val="002C77"/>
              </a:buClr>
              <a:buFont typeface="Wingdings"/>
              <a:buChar char=""/>
              <a:tabLst>
                <a:tab pos="354965" algn="l"/>
                <a:tab pos="355600" algn="l"/>
              </a:tabLst>
            </a:pPr>
            <a:r>
              <a:rPr sz="2400" spc="-135" dirty="0">
                <a:solidFill>
                  <a:srgbClr val="404040"/>
                </a:solidFill>
                <a:latin typeface="Arial"/>
                <a:cs typeface="Arial"/>
              </a:rPr>
              <a:t>Te </a:t>
            </a:r>
            <a:r>
              <a:rPr sz="2400" spc="-5" dirty="0">
                <a:solidFill>
                  <a:srgbClr val="404040"/>
                </a:solidFill>
                <a:latin typeface="Arial"/>
                <a:cs typeface="Arial"/>
              </a:rPr>
              <a:t>nemen maatregelen </a:t>
            </a:r>
            <a:r>
              <a:rPr sz="2400" dirty="0">
                <a:solidFill>
                  <a:srgbClr val="404040"/>
                </a:solidFill>
                <a:latin typeface="Arial"/>
                <a:cs typeface="Arial"/>
              </a:rPr>
              <a:t>in </a:t>
            </a:r>
            <a:r>
              <a:rPr sz="2400" spc="-5" dirty="0">
                <a:solidFill>
                  <a:srgbClr val="404040"/>
                </a:solidFill>
                <a:latin typeface="Arial"/>
                <a:cs typeface="Arial"/>
              </a:rPr>
              <a:t>geval </a:t>
            </a:r>
            <a:r>
              <a:rPr sz="2400" dirty="0">
                <a:solidFill>
                  <a:srgbClr val="404040"/>
                </a:solidFill>
                <a:latin typeface="Arial"/>
                <a:cs typeface="Arial"/>
              </a:rPr>
              <a:t>van</a:t>
            </a:r>
            <a:r>
              <a:rPr sz="2400" spc="160" dirty="0">
                <a:solidFill>
                  <a:srgbClr val="404040"/>
                </a:solidFill>
                <a:latin typeface="Arial"/>
                <a:cs typeface="Arial"/>
              </a:rPr>
              <a:t> </a:t>
            </a:r>
            <a:r>
              <a:rPr sz="2400" dirty="0">
                <a:solidFill>
                  <a:srgbClr val="404040"/>
                </a:solidFill>
                <a:latin typeface="Arial"/>
                <a:cs typeface="Arial"/>
              </a:rPr>
              <a:t>brand</a:t>
            </a:r>
            <a:endParaRPr sz="2400">
              <a:latin typeface="Arial"/>
              <a:cs typeface="Arial"/>
            </a:endParaRPr>
          </a:p>
          <a:p>
            <a:pPr>
              <a:lnSpc>
                <a:spcPct val="100000"/>
              </a:lnSpc>
              <a:spcBef>
                <a:spcPts val="30"/>
              </a:spcBef>
              <a:buClr>
                <a:srgbClr val="002C77"/>
              </a:buClr>
              <a:buFont typeface="Wingdings"/>
              <a:buChar char=""/>
            </a:pPr>
            <a:endParaRPr sz="2900">
              <a:latin typeface="Arial"/>
              <a:cs typeface="Arial"/>
            </a:endParaRPr>
          </a:p>
          <a:p>
            <a:pPr marL="756285" marR="1136650" lvl="1" indent="-287020">
              <a:lnSpc>
                <a:spcPct val="100000"/>
              </a:lnSpc>
              <a:buClr>
                <a:srgbClr val="002C77"/>
              </a:buClr>
              <a:buChar char="-"/>
              <a:tabLst>
                <a:tab pos="756285" algn="l"/>
                <a:tab pos="756920" algn="l"/>
              </a:tabLst>
            </a:pPr>
            <a:r>
              <a:rPr sz="2000" dirty="0">
                <a:solidFill>
                  <a:srgbClr val="404040"/>
                </a:solidFill>
                <a:latin typeface="Arial"/>
                <a:cs typeface="Arial"/>
              </a:rPr>
              <a:t>Niet-geïntegreerde veiligheidsbron: </a:t>
            </a:r>
            <a:r>
              <a:rPr sz="2000" dirty="0">
                <a:solidFill>
                  <a:srgbClr val="FF0000"/>
                </a:solidFill>
                <a:latin typeface="Arial"/>
                <a:cs typeface="Arial"/>
              </a:rPr>
              <a:t>specifieke</a:t>
            </a:r>
            <a:r>
              <a:rPr sz="2000" spc="-140" dirty="0">
                <a:solidFill>
                  <a:srgbClr val="FF0000"/>
                </a:solidFill>
                <a:latin typeface="Arial"/>
                <a:cs typeface="Arial"/>
              </a:rPr>
              <a:t> </a:t>
            </a:r>
            <a:r>
              <a:rPr sz="2000" dirty="0">
                <a:solidFill>
                  <a:srgbClr val="FF0000"/>
                </a:solidFill>
                <a:latin typeface="Arial"/>
                <a:cs typeface="Arial"/>
              </a:rPr>
              <a:t>en  brandbestendige</a:t>
            </a:r>
            <a:r>
              <a:rPr sz="2000" spc="-45" dirty="0">
                <a:solidFill>
                  <a:srgbClr val="FF0000"/>
                </a:solidFill>
                <a:latin typeface="Arial"/>
                <a:cs typeface="Arial"/>
              </a:rPr>
              <a:t> </a:t>
            </a:r>
            <a:r>
              <a:rPr sz="2000" dirty="0">
                <a:solidFill>
                  <a:srgbClr val="FF0000"/>
                </a:solidFill>
                <a:latin typeface="Arial"/>
                <a:cs typeface="Arial"/>
              </a:rPr>
              <a:t>ruimte</a:t>
            </a:r>
            <a:endParaRPr sz="2000">
              <a:latin typeface="Arial"/>
              <a:cs typeface="Arial"/>
            </a:endParaRPr>
          </a:p>
          <a:p>
            <a:pPr marL="756285" marR="795655" lvl="1" indent="-287020">
              <a:lnSpc>
                <a:spcPct val="100000"/>
              </a:lnSpc>
              <a:spcBef>
                <a:spcPts val="484"/>
              </a:spcBef>
              <a:buClr>
                <a:srgbClr val="002C77"/>
              </a:buClr>
              <a:buChar char="-"/>
              <a:tabLst>
                <a:tab pos="756285" algn="l"/>
                <a:tab pos="756920" algn="l"/>
              </a:tabLst>
            </a:pPr>
            <a:r>
              <a:rPr sz="2000" spc="-5" dirty="0">
                <a:solidFill>
                  <a:srgbClr val="404040"/>
                </a:solidFill>
                <a:latin typeface="Arial"/>
                <a:cs typeface="Arial"/>
              </a:rPr>
              <a:t>Veiligheidspanelen: </a:t>
            </a:r>
            <a:r>
              <a:rPr sz="2000" dirty="0">
                <a:solidFill>
                  <a:srgbClr val="FF0000"/>
                </a:solidFill>
                <a:latin typeface="Arial"/>
                <a:cs typeface="Arial"/>
              </a:rPr>
              <a:t>brandbestendig of specifieke</a:t>
            </a:r>
            <a:r>
              <a:rPr sz="2000" spc="-140" dirty="0">
                <a:solidFill>
                  <a:srgbClr val="FF0000"/>
                </a:solidFill>
                <a:latin typeface="Arial"/>
                <a:cs typeface="Arial"/>
              </a:rPr>
              <a:t> </a:t>
            </a:r>
            <a:r>
              <a:rPr sz="2000" dirty="0">
                <a:solidFill>
                  <a:srgbClr val="FF0000"/>
                </a:solidFill>
                <a:latin typeface="Arial"/>
                <a:cs typeface="Arial"/>
              </a:rPr>
              <a:t>en  brandbestendige</a:t>
            </a:r>
            <a:r>
              <a:rPr sz="2000" spc="-45" dirty="0">
                <a:solidFill>
                  <a:srgbClr val="FF0000"/>
                </a:solidFill>
                <a:latin typeface="Arial"/>
                <a:cs typeface="Arial"/>
              </a:rPr>
              <a:t> </a:t>
            </a:r>
            <a:r>
              <a:rPr sz="2000" dirty="0">
                <a:solidFill>
                  <a:srgbClr val="FF0000"/>
                </a:solidFill>
                <a:latin typeface="Arial"/>
                <a:cs typeface="Arial"/>
              </a:rPr>
              <a:t>ruimte</a:t>
            </a:r>
            <a:endParaRPr sz="2000">
              <a:latin typeface="Arial"/>
              <a:cs typeface="Arial"/>
            </a:endParaRPr>
          </a:p>
          <a:p>
            <a:pPr marL="756285" lvl="1" indent="-287020">
              <a:lnSpc>
                <a:spcPct val="100000"/>
              </a:lnSpc>
              <a:spcBef>
                <a:spcPts val="480"/>
              </a:spcBef>
              <a:buClr>
                <a:srgbClr val="002C77"/>
              </a:buClr>
              <a:buChar char="-"/>
              <a:tabLst>
                <a:tab pos="756285" algn="l"/>
                <a:tab pos="756920" algn="l"/>
              </a:tabLst>
            </a:pPr>
            <a:r>
              <a:rPr sz="2000" spc="-10" dirty="0">
                <a:solidFill>
                  <a:srgbClr val="404040"/>
                </a:solidFill>
                <a:latin typeface="Arial"/>
                <a:cs typeface="Arial"/>
              </a:rPr>
              <a:t>Veiligheidsbron </a:t>
            </a:r>
            <a:r>
              <a:rPr sz="2000" dirty="0">
                <a:solidFill>
                  <a:srgbClr val="404040"/>
                </a:solidFill>
                <a:latin typeface="Arial"/>
                <a:cs typeface="Arial"/>
              </a:rPr>
              <a:t>en veiligheidspanelen: in dezelfde ruimte</a:t>
            </a:r>
            <a:r>
              <a:rPr sz="2000" spc="-75" dirty="0">
                <a:solidFill>
                  <a:srgbClr val="404040"/>
                </a:solidFill>
                <a:latin typeface="Arial"/>
                <a:cs typeface="Arial"/>
              </a:rPr>
              <a:t> </a:t>
            </a:r>
            <a:r>
              <a:rPr sz="2000" dirty="0">
                <a:solidFill>
                  <a:srgbClr val="404040"/>
                </a:solidFill>
                <a:latin typeface="Arial"/>
                <a:cs typeface="Arial"/>
              </a:rPr>
              <a:t>is</a:t>
            </a:r>
            <a:endParaRPr sz="2000">
              <a:latin typeface="Arial"/>
              <a:cs typeface="Arial"/>
            </a:endParaRPr>
          </a:p>
          <a:p>
            <a:pPr marL="756285">
              <a:lnSpc>
                <a:spcPct val="100000"/>
              </a:lnSpc>
            </a:pPr>
            <a:r>
              <a:rPr sz="2000" dirty="0">
                <a:solidFill>
                  <a:srgbClr val="404040"/>
                </a:solidFill>
                <a:latin typeface="Arial"/>
                <a:cs typeface="Arial"/>
              </a:rPr>
              <a:t>toegestaan</a:t>
            </a:r>
            <a:endParaRPr sz="2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85216" y="1286255"/>
            <a:ext cx="8282940" cy="4008120"/>
            <a:chOff x="585216" y="1286255"/>
            <a:chExt cx="8282940" cy="4008120"/>
          </a:xfrm>
        </p:grpSpPr>
        <p:sp>
          <p:nvSpPr>
            <p:cNvPr id="3" name="object 3"/>
            <p:cNvSpPr/>
            <p:nvPr/>
          </p:nvSpPr>
          <p:spPr>
            <a:xfrm>
              <a:off x="5794227" y="2556594"/>
              <a:ext cx="2654890" cy="102029"/>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828537" y="2590038"/>
              <a:ext cx="2590800" cy="0"/>
            </a:xfrm>
            <a:custGeom>
              <a:avLst/>
              <a:gdLst/>
              <a:ahLst/>
              <a:cxnLst/>
              <a:rect l="l" t="t" r="r" b="b"/>
              <a:pathLst>
                <a:path w="2590800">
                  <a:moveTo>
                    <a:pt x="0" y="0"/>
                  </a:moveTo>
                  <a:lnTo>
                    <a:pt x="2590800" y="0"/>
                  </a:lnTo>
                </a:path>
              </a:pathLst>
            </a:custGeom>
            <a:ln w="38100">
              <a:solidFill>
                <a:srgbClr val="0000FF"/>
              </a:solidFill>
            </a:ln>
          </p:spPr>
          <p:txBody>
            <a:bodyPr wrap="square" lIns="0" tIns="0" rIns="0" bIns="0" rtlCol="0"/>
            <a:lstStyle/>
            <a:p>
              <a:endParaRPr/>
            </a:p>
          </p:txBody>
        </p:sp>
        <p:sp>
          <p:nvSpPr>
            <p:cNvPr id="5" name="object 5"/>
            <p:cNvSpPr/>
            <p:nvPr/>
          </p:nvSpPr>
          <p:spPr>
            <a:xfrm>
              <a:off x="3249167" y="1668779"/>
              <a:ext cx="2619756" cy="1741932"/>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85216" y="2538947"/>
              <a:ext cx="2691384" cy="119035"/>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28650" y="2580894"/>
              <a:ext cx="2590800" cy="0"/>
            </a:xfrm>
            <a:custGeom>
              <a:avLst/>
              <a:gdLst/>
              <a:ahLst/>
              <a:cxnLst/>
              <a:rect l="l" t="t" r="r" b="b"/>
              <a:pathLst>
                <a:path w="2590800">
                  <a:moveTo>
                    <a:pt x="0" y="0"/>
                  </a:moveTo>
                  <a:lnTo>
                    <a:pt x="2590800" y="0"/>
                  </a:lnTo>
                </a:path>
              </a:pathLst>
            </a:custGeom>
            <a:ln w="38100">
              <a:solidFill>
                <a:srgbClr val="0000FF"/>
              </a:solidFill>
            </a:ln>
          </p:spPr>
          <p:txBody>
            <a:bodyPr wrap="square" lIns="0" tIns="0" rIns="0" bIns="0" rtlCol="0"/>
            <a:lstStyle/>
            <a:p>
              <a:endParaRPr/>
            </a:p>
          </p:txBody>
        </p:sp>
        <p:sp>
          <p:nvSpPr>
            <p:cNvPr id="8" name="object 8"/>
            <p:cNvSpPr/>
            <p:nvPr/>
          </p:nvSpPr>
          <p:spPr>
            <a:xfrm>
              <a:off x="5812536" y="1286255"/>
              <a:ext cx="109903" cy="400812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5869686" y="1308353"/>
              <a:ext cx="0" cy="3913504"/>
            </a:xfrm>
            <a:custGeom>
              <a:avLst/>
              <a:gdLst/>
              <a:ahLst/>
              <a:cxnLst/>
              <a:rect l="l" t="t" r="r" b="b"/>
              <a:pathLst>
                <a:path h="3913504">
                  <a:moveTo>
                    <a:pt x="0" y="0"/>
                  </a:moveTo>
                  <a:lnTo>
                    <a:pt x="0" y="3913124"/>
                  </a:lnTo>
                </a:path>
              </a:pathLst>
            </a:custGeom>
            <a:ln w="28956">
              <a:solidFill>
                <a:srgbClr val="000000"/>
              </a:solidFill>
              <a:prstDash val="lgDashDot"/>
            </a:ln>
          </p:spPr>
          <p:txBody>
            <a:bodyPr wrap="square" lIns="0" tIns="0" rIns="0" bIns="0" rtlCol="0"/>
            <a:lstStyle/>
            <a:p>
              <a:endParaRPr/>
            </a:p>
          </p:txBody>
        </p:sp>
        <p:sp>
          <p:nvSpPr>
            <p:cNvPr id="10" name="object 10"/>
            <p:cNvSpPr/>
            <p:nvPr/>
          </p:nvSpPr>
          <p:spPr>
            <a:xfrm>
              <a:off x="696468" y="4201617"/>
              <a:ext cx="5343144" cy="429818"/>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738987" y="4311523"/>
              <a:ext cx="5088255" cy="173990"/>
            </a:xfrm>
            <a:custGeom>
              <a:avLst/>
              <a:gdLst/>
              <a:ahLst/>
              <a:cxnLst/>
              <a:rect l="l" t="t" r="r" b="b"/>
              <a:pathLst>
                <a:path w="5088255" h="173989">
                  <a:moveTo>
                    <a:pt x="4914290" y="0"/>
                  </a:moveTo>
                  <a:lnTo>
                    <a:pt x="4913994" y="57885"/>
                  </a:lnTo>
                  <a:lnTo>
                    <a:pt x="4942992" y="58038"/>
                  </a:lnTo>
                  <a:lnTo>
                    <a:pt x="4942738" y="115950"/>
                  </a:lnTo>
                  <a:lnTo>
                    <a:pt x="4913697" y="115950"/>
                  </a:lnTo>
                  <a:lnTo>
                    <a:pt x="4913401" y="173735"/>
                  </a:lnTo>
                  <a:lnTo>
                    <a:pt x="5030507" y="115950"/>
                  </a:lnTo>
                  <a:lnTo>
                    <a:pt x="4942738" y="115950"/>
                  </a:lnTo>
                  <a:lnTo>
                    <a:pt x="5030819" y="115797"/>
                  </a:lnTo>
                  <a:lnTo>
                    <a:pt x="5087645" y="87756"/>
                  </a:lnTo>
                  <a:lnTo>
                    <a:pt x="4914290" y="0"/>
                  </a:lnTo>
                  <a:close/>
                </a:path>
                <a:path w="5088255" h="173989">
                  <a:moveTo>
                    <a:pt x="4913994" y="57885"/>
                  </a:moveTo>
                  <a:lnTo>
                    <a:pt x="4913697" y="115797"/>
                  </a:lnTo>
                  <a:lnTo>
                    <a:pt x="4942738" y="115950"/>
                  </a:lnTo>
                  <a:lnTo>
                    <a:pt x="4942992" y="58038"/>
                  </a:lnTo>
                  <a:lnTo>
                    <a:pt x="4913994" y="57885"/>
                  </a:lnTo>
                  <a:close/>
                </a:path>
                <a:path w="5088255" h="173989">
                  <a:moveTo>
                    <a:pt x="304" y="31876"/>
                  </a:moveTo>
                  <a:lnTo>
                    <a:pt x="0" y="89788"/>
                  </a:lnTo>
                  <a:lnTo>
                    <a:pt x="4913697" y="115797"/>
                  </a:lnTo>
                  <a:lnTo>
                    <a:pt x="4913994" y="57885"/>
                  </a:lnTo>
                  <a:lnTo>
                    <a:pt x="304" y="31876"/>
                  </a:lnTo>
                  <a:close/>
                </a:path>
              </a:pathLst>
            </a:custGeom>
            <a:solidFill>
              <a:srgbClr val="000000"/>
            </a:solidFill>
          </p:spPr>
          <p:txBody>
            <a:bodyPr wrap="square" lIns="0" tIns="0" rIns="0" bIns="0" rtlCol="0"/>
            <a:lstStyle/>
            <a:p>
              <a:endParaRPr/>
            </a:p>
          </p:txBody>
        </p:sp>
        <p:sp>
          <p:nvSpPr>
            <p:cNvPr id="12" name="object 12"/>
            <p:cNvSpPr/>
            <p:nvPr/>
          </p:nvSpPr>
          <p:spPr>
            <a:xfrm>
              <a:off x="5887212" y="4219930"/>
              <a:ext cx="2980943" cy="431317"/>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5929883" y="4331207"/>
              <a:ext cx="2725420" cy="173990"/>
            </a:xfrm>
            <a:custGeom>
              <a:avLst/>
              <a:gdLst/>
              <a:ahLst/>
              <a:cxnLst/>
              <a:rect l="l" t="t" r="r" b="b"/>
              <a:pathLst>
                <a:path w="2725420" h="173989">
                  <a:moveTo>
                    <a:pt x="2551557" y="0"/>
                  </a:moveTo>
                  <a:lnTo>
                    <a:pt x="2551557" y="173736"/>
                  </a:lnTo>
                  <a:lnTo>
                    <a:pt x="2667381" y="115824"/>
                  </a:lnTo>
                  <a:lnTo>
                    <a:pt x="2580513" y="115824"/>
                  </a:lnTo>
                  <a:lnTo>
                    <a:pt x="2580513" y="57912"/>
                  </a:lnTo>
                  <a:lnTo>
                    <a:pt x="2667381" y="57912"/>
                  </a:lnTo>
                  <a:lnTo>
                    <a:pt x="2551557" y="0"/>
                  </a:lnTo>
                  <a:close/>
                </a:path>
                <a:path w="2725420" h="173989">
                  <a:moveTo>
                    <a:pt x="2551557" y="57912"/>
                  </a:moveTo>
                  <a:lnTo>
                    <a:pt x="0" y="57912"/>
                  </a:lnTo>
                  <a:lnTo>
                    <a:pt x="0" y="115824"/>
                  </a:lnTo>
                  <a:lnTo>
                    <a:pt x="2551557" y="115824"/>
                  </a:lnTo>
                  <a:lnTo>
                    <a:pt x="2551557" y="57912"/>
                  </a:lnTo>
                  <a:close/>
                </a:path>
                <a:path w="2725420" h="173989">
                  <a:moveTo>
                    <a:pt x="2667381" y="57912"/>
                  </a:moveTo>
                  <a:lnTo>
                    <a:pt x="2580513" y="57912"/>
                  </a:lnTo>
                  <a:lnTo>
                    <a:pt x="2580513" y="115824"/>
                  </a:lnTo>
                  <a:lnTo>
                    <a:pt x="2667381" y="115824"/>
                  </a:lnTo>
                  <a:lnTo>
                    <a:pt x="2725292" y="86868"/>
                  </a:lnTo>
                  <a:lnTo>
                    <a:pt x="2667381" y="57912"/>
                  </a:lnTo>
                  <a:close/>
                </a:path>
              </a:pathLst>
            </a:custGeom>
            <a:solidFill>
              <a:srgbClr val="000000"/>
            </a:solidFill>
          </p:spPr>
          <p:txBody>
            <a:bodyPr wrap="square" lIns="0" tIns="0" rIns="0" bIns="0" rtlCol="0"/>
            <a:lstStyle/>
            <a:p>
              <a:endParaRPr/>
            </a:p>
          </p:txBody>
        </p:sp>
      </p:grpSp>
      <p:sp>
        <p:nvSpPr>
          <p:cNvPr id="14" name="object 14"/>
          <p:cNvSpPr txBox="1"/>
          <p:nvPr/>
        </p:nvSpPr>
        <p:spPr>
          <a:xfrm>
            <a:off x="2453385" y="4498085"/>
            <a:ext cx="1837689" cy="756920"/>
          </a:xfrm>
          <a:prstGeom prst="rect">
            <a:avLst/>
          </a:prstGeom>
        </p:spPr>
        <p:txBody>
          <a:bodyPr vert="horz" wrap="square" lIns="0" tIns="12700" rIns="0" bIns="0" rtlCol="0">
            <a:spAutoFit/>
          </a:bodyPr>
          <a:lstStyle/>
          <a:p>
            <a:pPr marL="12700" marR="5080" indent="219075">
              <a:lnSpc>
                <a:spcPct val="100000"/>
              </a:lnSpc>
              <a:spcBef>
                <a:spcPts val="100"/>
              </a:spcBef>
            </a:pPr>
            <a:r>
              <a:rPr sz="2400" spc="-5" dirty="0">
                <a:latin typeface="Arial"/>
                <a:cs typeface="Arial"/>
              </a:rPr>
              <a:t>Installatie  netbeh</a:t>
            </a:r>
            <a:r>
              <a:rPr sz="2400" spc="-15" dirty="0">
                <a:latin typeface="Arial"/>
                <a:cs typeface="Arial"/>
              </a:rPr>
              <a:t>e</a:t>
            </a:r>
            <a:r>
              <a:rPr sz="2400" spc="-5" dirty="0">
                <a:latin typeface="Arial"/>
                <a:cs typeface="Arial"/>
              </a:rPr>
              <a:t>erder</a:t>
            </a:r>
            <a:endParaRPr sz="2400">
              <a:latin typeface="Arial"/>
              <a:cs typeface="Arial"/>
            </a:endParaRPr>
          </a:p>
        </p:txBody>
      </p:sp>
      <p:sp>
        <p:nvSpPr>
          <p:cNvPr id="17" name="object 17"/>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7</a:t>
            </a:fld>
            <a:endParaRPr dirty="0"/>
          </a:p>
        </p:txBody>
      </p:sp>
      <p:sp>
        <p:nvSpPr>
          <p:cNvPr id="15" name="object 15"/>
          <p:cNvSpPr txBox="1"/>
          <p:nvPr/>
        </p:nvSpPr>
        <p:spPr>
          <a:xfrm>
            <a:off x="6432041" y="4515992"/>
            <a:ext cx="1718310" cy="756920"/>
          </a:xfrm>
          <a:prstGeom prst="rect">
            <a:avLst/>
          </a:prstGeom>
        </p:spPr>
        <p:txBody>
          <a:bodyPr vert="horz" wrap="square" lIns="0" tIns="12700" rIns="0" bIns="0" rtlCol="0">
            <a:spAutoFit/>
          </a:bodyPr>
          <a:lstStyle/>
          <a:p>
            <a:pPr marL="12700" marR="5080" indent="202565">
              <a:lnSpc>
                <a:spcPct val="100000"/>
              </a:lnSpc>
              <a:spcBef>
                <a:spcPts val="100"/>
              </a:spcBef>
            </a:pPr>
            <a:r>
              <a:rPr sz="2400" spc="-5" dirty="0">
                <a:latin typeface="Arial"/>
                <a:cs typeface="Arial"/>
              </a:rPr>
              <a:t>Installatie  netgebru</a:t>
            </a:r>
            <a:r>
              <a:rPr sz="2400" spc="-15" dirty="0">
                <a:latin typeface="Arial"/>
                <a:cs typeface="Arial"/>
              </a:rPr>
              <a:t>i</a:t>
            </a:r>
            <a:r>
              <a:rPr sz="2400" spc="-5" dirty="0">
                <a:latin typeface="Arial"/>
                <a:cs typeface="Arial"/>
              </a:rPr>
              <a:t>ker</a:t>
            </a:r>
            <a:endParaRPr sz="2400">
              <a:latin typeface="Arial"/>
              <a:cs typeface="Arial"/>
            </a:endParaRPr>
          </a:p>
        </p:txBody>
      </p:sp>
      <p:sp>
        <p:nvSpPr>
          <p:cNvPr id="16" name="object 16"/>
          <p:cNvSpPr txBox="1"/>
          <p:nvPr/>
        </p:nvSpPr>
        <p:spPr>
          <a:xfrm>
            <a:off x="1274191" y="252476"/>
            <a:ext cx="6616065" cy="1135380"/>
          </a:xfrm>
          <a:prstGeom prst="rect">
            <a:avLst/>
          </a:prstGeom>
        </p:spPr>
        <p:txBody>
          <a:bodyPr vert="horz" wrap="square" lIns="0" tIns="12700" rIns="0" bIns="0" rtlCol="0">
            <a:spAutoFit/>
          </a:bodyPr>
          <a:lstStyle/>
          <a:p>
            <a:pPr algn="ctr">
              <a:lnSpc>
                <a:spcPct val="100000"/>
              </a:lnSpc>
              <a:spcBef>
                <a:spcPts val="100"/>
              </a:spcBef>
            </a:pPr>
            <a:r>
              <a:rPr sz="2400" b="1" spc="-5" dirty="0">
                <a:solidFill>
                  <a:srgbClr val="002C77"/>
                </a:solidFill>
                <a:latin typeface="Arial"/>
                <a:cs typeface="Arial"/>
              </a:rPr>
              <a:t>1°) Hoofdstuk </a:t>
            </a:r>
            <a:r>
              <a:rPr sz="2400" b="1" dirty="0">
                <a:solidFill>
                  <a:srgbClr val="002C77"/>
                </a:solidFill>
                <a:latin typeface="Arial"/>
                <a:cs typeface="Arial"/>
              </a:rPr>
              <a:t>1.5. Grenzen van de</a:t>
            </a:r>
            <a:r>
              <a:rPr sz="2400" b="1" spc="-70" dirty="0">
                <a:solidFill>
                  <a:srgbClr val="002C77"/>
                </a:solidFill>
                <a:latin typeface="Arial"/>
                <a:cs typeface="Arial"/>
              </a:rPr>
              <a:t> </a:t>
            </a:r>
            <a:r>
              <a:rPr sz="2400" b="1" dirty="0">
                <a:solidFill>
                  <a:srgbClr val="002C77"/>
                </a:solidFill>
                <a:latin typeface="Arial"/>
                <a:cs typeface="Arial"/>
              </a:rPr>
              <a:t>installaties</a:t>
            </a:r>
            <a:endParaRPr sz="2400">
              <a:latin typeface="Arial"/>
              <a:cs typeface="Arial"/>
            </a:endParaRPr>
          </a:p>
          <a:p>
            <a:pPr>
              <a:lnSpc>
                <a:spcPct val="100000"/>
              </a:lnSpc>
              <a:spcBef>
                <a:spcPts val="45"/>
              </a:spcBef>
            </a:pPr>
            <a:endParaRPr sz="2550">
              <a:latin typeface="Arial"/>
              <a:cs typeface="Arial"/>
            </a:endParaRPr>
          </a:p>
          <a:p>
            <a:pPr marR="16510" algn="ctr">
              <a:lnSpc>
                <a:spcPct val="100000"/>
              </a:lnSpc>
            </a:pPr>
            <a:r>
              <a:rPr sz="2400" spc="-5" dirty="0">
                <a:latin typeface="Arial"/>
                <a:cs typeface="Arial"/>
              </a:rPr>
              <a:t>Laag</a:t>
            </a:r>
            <a:r>
              <a:rPr sz="2400" spc="5" dirty="0">
                <a:latin typeface="Arial"/>
                <a:cs typeface="Arial"/>
              </a:rPr>
              <a:t> </a:t>
            </a:r>
            <a:r>
              <a:rPr sz="2400" spc="-5" dirty="0">
                <a:latin typeface="Arial"/>
                <a:cs typeface="Arial"/>
              </a:rPr>
              <a:t>spanning</a:t>
            </a:r>
            <a:endParaRPr sz="2400">
              <a:latin typeface="Arial"/>
              <a:cs typeface="Aria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527405" y="1133678"/>
            <a:ext cx="8017509" cy="3289300"/>
          </a:xfrm>
          <a:prstGeom prst="rect">
            <a:avLst/>
          </a:prstGeom>
        </p:spPr>
        <p:txBody>
          <a:bodyPr vert="horz" wrap="square" lIns="0" tIns="12065" rIns="0" bIns="0" rtlCol="0">
            <a:spAutoFit/>
          </a:bodyPr>
          <a:lstStyle/>
          <a:p>
            <a:pPr marL="355600" indent="-342900">
              <a:lnSpc>
                <a:spcPct val="100000"/>
              </a:lnSpc>
              <a:spcBef>
                <a:spcPts val="95"/>
              </a:spcBef>
              <a:buClr>
                <a:srgbClr val="002C77"/>
              </a:buClr>
              <a:buFont typeface="Wingdings"/>
              <a:buChar char=""/>
              <a:tabLst>
                <a:tab pos="354965" algn="l"/>
                <a:tab pos="355600" algn="l"/>
              </a:tabLst>
            </a:pPr>
            <a:r>
              <a:rPr sz="2200" dirty="0">
                <a:solidFill>
                  <a:srgbClr val="404040"/>
                </a:solidFill>
                <a:latin typeface="Arial"/>
                <a:cs typeface="Arial"/>
              </a:rPr>
              <a:t>Elektriciteitsleidingen </a:t>
            </a:r>
            <a:r>
              <a:rPr sz="2200" spc="-5" dirty="0">
                <a:solidFill>
                  <a:srgbClr val="404040"/>
                </a:solidFill>
                <a:latin typeface="Arial"/>
                <a:cs typeface="Arial"/>
              </a:rPr>
              <a:t>van de</a:t>
            </a:r>
            <a:r>
              <a:rPr sz="2200" spc="-10" dirty="0">
                <a:solidFill>
                  <a:srgbClr val="404040"/>
                </a:solidFill>
                <a:latin typeface="Arial"/>
                <a:cs typeface="Arial"/>
              </a:rPr>
              <a:t> </a:t>
            </a:r>
            <a:r>
              <a:rPr sz="2200" spc="-5" dirty="0">
                <a:solidFill>
                  <a:srgbClr val="404040"/>
                </a:solidFill>
                <a:latin typeface="Arial"/>
                <a:cs typeface="Arial"/>
              </a:rPr>
              <a:t>veiligheidsstroombanen</a:t>
            </a:r>
            <a:endParaRPr sz="2200">
              <a:latin typeface="Arial"/>
              <a:cs typeface="Arial"/>
            </a:endParaRPr>
          </a:p>
          <a:p>
            <a:pPr marL="323215" indent="-311150">
              <a:lnSpc>
                <a:spcPct val="100000"/>
              </a:lnSpc>
              <a:spcBef>
                <a:spcPts val="5"/>
              </a:spcBef>
              <a:buAutoNum type="alphaLcParenR"/>
              <a:tabLst>
                <a:tab pos="323850" algn="l"/>
              </a:tabLst>
            </a:pPr>
            <a:r>
              <a:rPr sz="2200" spc="-5" dirty="0">
                <a:solidFill>
                  <a:srgbClr val="404040"/>
                </a:solidFill>
                <a:latin typeface="Arial"/>
                <a:cs typeface="Arial"/>
              </a:rPr>
              <a:t>Algemeenheden:</a:t>
            </a:r>
            <a:endParaRPr sz="2200">
              <a:latin typeface="Arial"/>
              <a:cs typeface="Arial"/>
            </a:endParaRPr>
          </a:p>
          <a:p>
            <a:pPr marL="12700" marR="5080">
              <a:lnSpc>
                <a:spcPct val="80000"/>
              </a:lnSpc>
              <a:spcBef>
                <a:spcPts val="525"/>
              </a:spcBef>
            </a:pPr>
            <a:r>
              <a:rPr sz="2200" spc="-5" dirty="0">
                <a:solidFill>
                  <a:srgbClr val="404040"/>
                </a:solidFill>
                <a:latin typeface="Arial"/>
                <a:cs typeface="Arial"/>
              </a:rPr>
              <a:t>In </a:t>
            </a:r>
            <a:r>
              <a:rPr sz="2200" dirty="0">
                <a:solidFill>
                  <a:srgbClr val="404040"/>
                </a:solidFill>
                <a:latin typeface="Arial"/>
                <a:cs typeface="Arial"/>
              </a:rPr>
              <a:t>specifieke </a:t>
            </a:r>
            <a:r>
              <a:rPr sz="2200" spc="-5" dirty="0">
                <a:solidFill>
                  <a:srgbClr val="404040"/>
                </a:solidFill>
                <a:latin typeface="Arial"/>
                <a:cs typeface="Arial"/>
              </a:rPr>
              <a:t>ruimten voor de veiligheidsbron/het  veiligheidspaneel: </a:t>
            </a:r>
            <a:r>
              <a:rPr sz="2200" spc="-5" dirty="0">
                <a:solidFill>
                  <a:srgbClr val="0C62C5"/>
                </a:solidFill>
                <a:latin typeface="Arial"/>
                <a:cs typeface="Arial"/>
              </a:rPr>
              <a:t>brandweerstand </a:t>
            </a:r>
            <a:r>
              <a:rPr sz="2200" spc="-5" dirty="0">
                <a:solidFill>
                  <a:srgbClr val="404040"/>
                </a:solidFill>
                <a:latin typeface="Arial"/>
                <a:cs typeface="Arial"/>
              </a:rPr>
              <a:t>van de elektriciteitsleidingen  van een veiligheidsstroombaan in </a:t>
            </a:r>
            <a:r>
              <a:rPr sz="2200" dirty="0">
                <a:solidFill>
                  <a:srgbClr val="404040"/>
                </a:solidFill>
                <a:latin typeface="Arial"/>
                <a:cs typeface="Arial"/>
              </a:rPr>
              <a:t>deze </a:t>
            </a:r>
            <a:r>
              <a:rPr sz="2200" spc="-5" dirty="0">
                <a:solidFill>
                  <a:srgbClr val="404040"/>
                </a:solidFill>
                <a:latin typeface="Arial"/>
                <a:cs typeface="Arial"/>
              </a:rPr>
              <a:t>ruimten is </a:t>
            </a:r>
            <a:r>
              <a:rPr sz="2200" spc="-5" dirty="0">
                <a:solidFill>
                  <a:srgbClr val="0C62C5"/>
                </a:solidFill>
                <a:latin typeface="Arial"/>
                <a:cs typeface="Arial"/>
              </a:rPr>
              <a:t>niet vereist </a:t>
            </a:r>
            <a:r>
              <a:rPr sz="2200" spc="-5" dirty="0">
                <a:solidFill>
                  <a:srgbClr val="404040"/>
                </a:solidFill>
                <a:latin typeface="Arial"/>
                <a:cs typeface="Arial"/>
              </a:rPr>
              <a:t>als  </a:t>
            </a:r>
            <a:r>
              <a:rPr sz="2200" dirty="0">
                <a:solidFill>
                  <a:srgbClr val="404040"/>
                </a:solidFill>
                <a:latin typeface="Arial"/>
                <a:cs typeface="Arial"/>
              </a:rPr>
              <a:t> </a:t>
            </a:r>
            <a:r>
              <a:rPr sz="2200" spc="-5" dirty="0">
                <a:solidFill>
                  <a:srgbClr val="0C62C5"/>
                </a:solidFill>
                <a:latin typeface="Arial"/>
                <a:cs typeface="Arial"/>
              </a:rPr>
              <a:t>l ≤ 10 m </a:t>
            </a:r>
            <a:r>
              <a:rPr sz="2200" spc="-5" dirty="0">
                <a:solidFill>
                  <a:srgbClr val="404040"/>
                </a:solidFill>
                <a:latin typeface="Arial"/>
                <a:cs typeface="Arial"/>
              </a:rPr>
              <a:t>bedraagt in deze</a:t>
            </a:r>
            <a:r>
              <a:rPr sz="2200" spc="60" dirty="0">
                <a:solidFill>
                  <a:srgbClr val="404040"/>
                </a:solidFill>
                <a:latin typeface="Arial"/>
                <a:cs typeface="Arial"/>
              </a:rPr>
              <a:t> </a:t>
            </a:r>
            <a:r>
              <a:rPr sz="2200" spc="-5" dirty="0">
                <a:solidFill>
                  <a:srgbClr val="404040"/>
                </a:solidFill>
                <a:latin typeface="Arial"/>
                <a:cs typeface="Arial"/>
              </a:rPr>
              <a:t>ruimten.</a:t>
            </a:r>
            <a:endParaRPr sz="2200">
              <a:latin typeface="Arial"/>
              <a:cs typeface="Arial"/>
            </a:endParaRPr>
          </a:p>
          <a:p>
            <a:pPr marL="12700" marR="1231900">
              <a:lnSpc>
                <a:spcPts val="2110"/>
              </a:lnSpc>
              <a:spcBef>
                <a:spcPts val="515"/>
              </a:spcBef>
            </a:pPr>
            <a:r>
              <a:rPr sz="2200" spc="-5" dirty="0">
                <a:solidFill>
                  <a:srgbClr val="404040"/>
                </a:solidFill>
                <a:latin typeface="Arial"/>
                <a:cs typeface="Arial"/>
              </a:rPr>
              <a:t>In het compartiment van een veiligheidsverbruiker:  </a:t>
            </a:r>
            <a:r>
              <a:rPr sz="2200" spc="-5" dirty="0">
                <a:solidFill>
                  <a:srgbClr val="0C62C5"/>
                </a:solidFill>
                <a:latin typeface="Arial"/>
                <a:cs typeface="Arial"/>
              </a:rPr>
              <a:t>brandweerstand </a:t>
            </a:r>
            <a:r>
              <a:rPr sz="2200" spc="-5" dirty="0">
                <a:solidFill>
                  <a:srgbClr val="404040"/>
                </a:solidFill>
                <a:latin typeface="Arial"/>
                <a:cs typeface="Arial"/>
              </a:rPr>
              <a:t>van de elektriciteitsleidingen van de  eindstroombaan van deze verbruiker is </a:t>
            </a:r>
            <a:r>
              <a:rPr sz="2200" spc="-5" dirty="0">
                <a:solidFill>
                  <a:srgbClr val="0C62C5"/>
                </a:solidFill>
                <a:latin typeface="Arial"/>
                <a:cs typeface="Arial"/>
              </a:rPr>
              <a:t>niet vereist</a:t>
            </a:r>
            <a:r>
              <a:rPr sz="2200" spc="180" dirty="0">
                <a:solidFill>
                  <a:srgbClr val="0C62C5"/>
                </a:solidFill>
                <a:latin typeface="Arial"/>
                <a:cs typeface="Arial"/>
              </a:rPr>
              <a:t> </a:t>
            </a:r>
            <a:r>
              <a:rPr sz="2200" spc="-5" dirty="0">
                <a:solidFill>
                  <a:srgbClr val="404040"/>
                </a:solidFill>
                <a:latin typeface="Arial"/>
                <a:cs typeface="Arial"/>
              </a:rPr>
              <a:t>als:</a:t>
            </a:r>
            <a:endParaRPr sz="2200">
              <a:latin typeface="Arial"/>
              <a:cs typeface="Arial"/>
            </a:endParaRPr>
          </a:p>
          <a:p>
            <a:pPr marL="756285" lvl="1" indent="-287020">
              <a:lnSpc>
                <a:spcPct val="100000"/>
              </a:lnSpc>
              <a:spcBef>
                <a:spcPts val="35"/>
              </a:spcBef>
              <a:buClr>
                <a:srgbClr val="002C77"/>
              </a:buClr>
              <a:buChar char="-"/>
              <a:tabLst>
                <a:tab pos="756285" algn="l"/>
                <a:tab pos="756920" algn="l"/>
              </a:tabLst>
            </a:pPr>
            <a:r>
              <a:rPr sz="1900" spc="-5" dirty="0">
                <a:solidFill>
                  <a:srgbClr val="0C62C5"/>
                </a:solidFill>
                <a:latin typeface="Arial"/>
                <a:cs typeface="Arial"/>
              </a:rPr>
              <a:t>l ≤ 10 m </a:t>
            </a:r>
            <a:r>
              <a:rPr sz="1900" spc="-5" dirty="0">
                <a:solidFill>
                  <a:srgbClr val="404040"/>
                </a:solidFill>
                <a:latin typeface="Arial"/>
                <a:cs typeface="Arial"/>
              </a:rPr>
              <a:t>bedraagt in het</a:t>
            </a:r>
            <a:r>
              <a:rPr sz="1900" spc="65" dirty="0">
                <a:solidFill>
                  <a:srgbClr val="404040"/>
                </a:solidFill>
                <a:latin typeface="Arial"/>
                <a:cs typeface="Arial"/>
              </a:rPr>
              <a:t> </a:t>
            </a:r>
            <a:r>
              <a:rPr sz="1900" spc="-5" dirty="0">
                <a:solidFill>
                  <a:srgbClr val="404040"/>
                </a:solidFill>
                <a:latin typeface="Arial"/>
                <a:cs typeface="Arial"/>
              </a:rPr>
              <a:t>compartiment</a:t>
            </a:r>
            <a:endParaRPr sz="1900">
              <a:latin typeface="Arial"/>
              <a:cs typeface="Arial"/>
            </a:endParaRPr>
          </a:p>
          <a:p>
            <a:pPr marL="756285" lvl="1" indent="-287020">
              <a:lnSpc>
                <a:spcPct val="100000"/>
              </a:lnSpc>
              <a:buClr>
                <a:srgbClr val="002C77"/>
              </a:buClr>
              <a:buChar char="-"/>
              <a:tabLst>
                <a:tab pos="756285" algn="l"/>
                <a:tab pos="756920" algn="l"/>
              </a:tabLst>
            </a:pPr>
            <a:r>
              <a:rPr sz="1900" spc="-5" dirty="0">
                <a:solidFill>
                  <a:srgbClr val="404040"/>
                </a:solidFill>
                <a:latin typeface="Arial"/>
                <a:cs typeface="Arial"/>
              </a:rPr>
              <a:t>de </a:t>
            </a:r>
            <a:r>
              <a:rPr sz="1900" dirty="0">
                <a:solidFill>
                  <a:srgbClr val="404040"/>
                </a:solidFill>
                <a:latin typeface="Arial"/>
                <a:cs typeface="Arial"/>
              </a:rPr>
              <a:t>veiligheidsverbruiker </a:t>
            </a:r>
            <a:r>
              <a:rPr sz="1900" spc="-5" dirty="0">
                <a:solidFill>
                  <a:srgbClr val="0C62C5"/>
                </a:solidFill>
                <a:latin typeface="Arial"/>
                <a:cs typeface="Arial"/>
              </a:rPr>
              <a:t>niet over brandweerstand</a:t>
            </a:r>
            <a:r>
              <a:rPr sz="1900" spc="185" dirty="0">
                <a:solidFill>
                  <a:srgbClr val="0C62C5"/>
                </a:solidFill>
                <a:latin typeface="Arial"/>
                <a:cs typeface="Arial"/>
              </a:rPr>
              <a:t> </a:t>
            </a:r>
            <a:r>
              <a:rPr sz="1900" spc="-5" dirty="0">
                <a:solidFill>
                  <a:srgbClr val="0C62C5"/>
                </a:solidFill>
                <a:latin typeface="Arial"/>
                <a:cs typeface="Arial"/>
              </a:rPr>
              <a:t>beschikt</a:t>
            </a:r>
            <a:endParaRPr sz="1900">
              <a:latin typeface="Arial"/>
              <a:cs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27405" y="282955"/>
            <a:ext cx="7629525" cy="4083050"/>
          </a:xfrm>
          <a:prstGeom prst="rect">
            <a:avLst/>
          </a:prstGeom>
        </p:spPr>
        <p:txBody>
          <a:bodyPr vert="horz" wrap="square" lIns="0" tIns="12065" rIns="0" bIns="0" rtlCol="0">
            <a:spAutoFit/>
          </a:bodyPr>
          <a:lstStyle/>
          <a:p>
            <a:pPr marL="480059" algn="ctr">
              <a:lnSpc>
                <a:spcPct val="100000"/>
              </a:lnSpc>
              <a:spcBef>
                <a:spcPts val="95"/>
              </a:spcBef>
            </a:pPr>
            <a:r>
              <a:rPr sz="2200" b="1" u="heavy" spc="-5" dirty="0">
                <a:solidFill>
                  <a:srgbClr val="002C77"/>
                </a:solidFill>
                <a:uFill>
                  <a:solidFill>
                    <a:srgbClr val="002C77"/>
                  </a:solidFill>
                </a:uFill>
                <a:latin typeface="Arial"/>
                <a:cs typeface="Arial"/>
              </a:rPr>
              <a:t>Wijzigingen aan de inhoud - art.</a:t>
            </a:r>
            <a:r>
              <a:rPr sz="2200" b="1" u="heavy" spc="125" dirty="0">
                <a:solidFill>
                  <a:srgbClr val="002C77"/>
                </a:solidFill>
                <a:uFill>
                  <a:solidFill>
                    <a:srgbClr val="002C77"/>
                  </a:solidFill>
                </a:uFill>
                <a:latin typeface="Arial"/>
                <a:cs typeface="Arial"/>
              </a:rPr>
              <a:t> </a:t>
            </a:r>
            <a:r>
              <a:rPr sz="2200" b="1" u="heavy" spc="-5" dirty="0">
                <a:solidFill>
                  <a:srgbClr val="002C77"/>
                </a:solidFill>
                <a:uFill>
                  <a:solidFill>
                    <a:srgbClr val="002C77"/>
                  </a:solidFill>
                </a:uFill>
                <a:latin typeface="Arial"/>
                <a:cs typeface="Arial"/>
              </a:rPr>
              <a:t>104</a:t>
            </a:r>
            <a:endParaRPr sz="2200">
              <a:latin typeface="Arial"/>
              <a:cs typeface="Arial"/>
            </a:endParaRPr>
          </a:p>
          <a:p>
            <a:pPr>
              <a:lnSpc>
                <a:spcPct val="100000"/>
              </a:lnSpc>
              <a:spcBef>
                <a:spcPts val="40"/>
              </a:spcBef>
            </a:pPr>
            <a:endParaRPr sz="2950">
              <a:latin typeface="Arial"/>
              <a:cs typeface="Arial"/>
            </a:endParaRPr>
          </a:p>
          <a:p>
            <a:pPr marL="355600" indent="-342900">
              <a:lnSpc>
                <a:spcPct val="100000"/>
              </a:lnSpc>
              <a:buClr>
                <a:srgbClr val="002C77"/>
              </a:buClr>
              <a:buFont typeface="Wingdings"/>
              <a:buChar char=""/>
              <a:tabLst>
                <a:tab pos="354965" algn="l"/>
                <a:tab pos="355600" algn="l"/>
              </a:tabLst>
            </a:pPr>
            <a:r>
              <a:rPr sz="2200" spc="-5" dirty="0">
                <a:solidFill>
                  <a:srgbClr val="404040"/>
                </a:solidFill>
                <a:latin typeface="Arial"/>
                <a:cs typeface="Arial"/>
              </a:rPr>
              <a:t>Elektriciteitsleidingen van de</a:t>
            </a:r>
            <a:r>
              <a:rPr sz="2200" spc="15" dirty="0">
                <a:solidFill>
                  <a:srgbClr val="404040"/>
                </a:solidFill>
                <a:latin typeface="Arial"/>
                <a:cs typeface="Arial"/>
              </a:rPr>
              <a:t> </a:t>
            </a:r>
            <a:r>
              <a:rPr sz="2200" spc="-5" dirty="0">
                <a:solidFill>
                  <a:srgbClr val="404040"/>
                </a:solidFill>
                <a:latin typeface="Arial"/>
                <a:cs typeface="Arial"/>
              </a:rPr>
              <a:t>veiligheidsstroombanen</a:t>
            </a:r>
            <a:endParaRPr sz="2200">
              <a:latin typeface="Arial"/>
              <a:cs typeface="Arial"/>
            </a:endParaRPr>
          </a:p>
          <a:p>
            <a:pPr>
              <a:lnSpc>
                <a:spcPct val="100000"/>
              </a:lnSpc>
              <a:spcBef>
                <a:spcPts val="20"/>
              </a:spcBef>
            </a:pPr>
            <a:endParaRPr sz="3200">
              <a:latin typeface="Arial"/>
              <a:cs typeface="Arial"/>
            </a:endParaRPr>
          </a:p>
          <a:p>
            <a:pPr marL="373380" marR="1082675" indent="-361315">
              <a:lnSpc>
                <a:spcPct val="100000"/>
              </a:lnSpc>
              <a:buClr>
                <a:srgbClr val="404040"/>
              </a:buClr>
              <a:buAutoNum type="alphaLcParenR" startAt="2"/>
              <a:tabLst>
                <a:tab pos="374015" algn="l"/>
              </a:tabLst>
            </a:pPr>
            <a:r>
              <a:rPr sz="2200" spc="-5" dirty="0">
                <a:solidFill>
                  <a:srgbClr val="FF0000"/>
                </a:solidFill>
                <a:latin typeface="Arial"/>
                <a:cs typeface="Arial"/>
              </a:rPr>
              <a:t>Niet-redundante </a:t>
            </a:r>
            <a:r>
              <a:rPr sz="2200" spc="-5" dirty="0">
                <a:solidFill>
                  <a:srgbClr val="404040"/>
                </a:solidFill>
                <a:latin typeface="Arial"/>
                <a:cs typeface="Arial"/>
              </a:rPr>
              <a:t>elektriciteitsleidingen van de  veiligheidsstroombanen: </a:t>
            </a:r>
            <a:r>
              <a:rPr sz="2200" spc="-5" dirty="0">
                <a:solidFill>
                  <a:srgbClr val="0C62C5"/>
                </a:solidFill>
                <a:latin typeface="Wingdings"/>
                <a:cs typeface="Wingdings"/>
              </a:rPr>
              <a:t></a:t>
            </a:r>
            <a:r>
              <a:rPr sz="2200" spc="-5" dirty="0">
                <a:solidFill>
                  <a:srgbClr val="0C62C5"/>
                </a:solidFill>
                <a:latin typeface="Times New Roman"/>
                <a:cs typeface="Times New Roman"/>
              </a:rPr>
              <a:t> </a:t>
            </a:r>
            <a:r>
              <a:rPr sz="2200" i="1" spc="-5" dirty="0">
                <a:solidFill>
                  <a:srgbClr val="0C62C5"/>
                </a:solidFill>
                <a:latin typeface="Arial"/>
                <a:cs typeface="Arial"/>
              </a:rPr>
              <a:t>FR2 (of</a:t>
            </a:r>
            <a:r>
              <a:rPr sz="2200" i="1" spc="185" dirty="0">
                <a:solidFill>
                  <a:srgbClr val="0C62C5"/>
                </a:solidFill>
                <a:latin typeface="Arial"/>
                <a:cs typeface="Arial"/>
              </a:rPr>
              <a:t> </a:t>
            </a:r>
            <a:r>
              <a:rPr sz="2200" i="1" spc="-5" dirty="0">
                <a:solidFill>
                  <a:srgbClr val="0C62C5"/>
                </a:solidFill>
                <a:latin typeface="Arial"/>
                <a:cs typeface="Arial"/>
              </a:rPr>
              <a:t>gelijkwaardig)</a:t>
            </a:r>
            <a:endParaRPr sz="2200">
              <a:latin typeface="Arial"/>
              <a:cs typeface="Arial"/>
            </a:endParaRPr>
          </a:p>
          <a:p>
            <a:pPr marL="373380" marR="627380" indent="-361315">
              <a:lnSpc>
                <a:spcPct val="100000"/>
              </a:lnSpc>
              <a:spcBef>
                <a:spcPts val="530"/>
              </a:spcBef>
              <a:buClr>
                <a:srgbClr val="404040"/>
              </a:buClr>
              <a:buAutoNum type="alphaLcParenR" startAt="2"/>
              <a:tabLst>
                <a:tab pos="373380" algn="l"/>
                <a:tab pos="374015" algn="l"/>
              </a:tabLst>
            </a:pPr>
            <a:r>
              <a:rPr sz="2200" spc="-5" dirty="0">
                <a:solidFill>
                  <a:srgbClr val="FF0000"/>
                </a:solidFill>
                <a:latin typeface="Arial"/>
                <a:cs typeface="Arial"/>
              </a:rPr>
              <a:t>Redundante </a:t>
            </a:r>
            <a:r>
              <a:rPr sz="2200" spc="-5" dirty="0">
                <a:solidFill>
                  <a:srgbClr val="404040"/>
                </a:solidFill>
                <a:latin typeface="Arial"/>
                <a:cs typeface="Arial"/>
              </a:rPr>
              <a:t>elektriciteitsleidingen van de  veiligheidsstroombanen: </a:t>
            </a:r>
            <a:r>
              <a:rPr sz="2200" i="1" spc="-5" dirty="0">
                <a:solidFill>
                  <a:srgbClr val="0C62C5"/>
                </a:solidFill>
                <a:latin typeface="Arial"/>
                <a:cs typeface="Arial"/>
              </a:rPr>
              <a:t>FR2 niet vereist in geval van  afzonderlijke</a:t>
            </a:r>
            <a:r>
              <a:rPr sz="2200" i="1" spc="-15" dirty="0">
                <a:solidFill>
                  <a:srgbClr val="0C62C5"/>
                </a:solidFill>
                <a:latin typeface="Arial"/>
                <a:cs typeface="Arial"/>
              </a:rPr>
              <a:t> </a:t>
            </a:r>
            <a:r>
              <a:rPr sz="2200" i="1" spc="-5" dirty="0">
                <a:solidFill>
                  <a:srgbClr val="0C62C5"/>
                </a:solidFill>
                <a:latin typeface="Arial"/>
                <a:cs typeface="Arial"/>
              </a:rPr>
              <a:t>compartimenten</a:t>
            </a:r>
            <a:endParaRPr sz="2200">
              <a:latin typeface="Arial"/>
              <a:cs typeface="Arial"/>
            </a:endParaRPr>
          </a:p>
          <a:p>
            <a:pPr marL="373380" marR="5080" indent="-361315">
              <a:lnSpc>
                <a:spcPct val="100000"/>
              </a:lnSpc>
              <a:spcBef>
                <a:spcPts val="530"/>
              </a:spcBef>
              <a:buAutoNum type="alphaLcParenR" startAt="2"/>
              <a:tabLst>
                <a:tab pos="374015" algn="l"/>
              </a:tabLst>
            </a:pPr>
            <a:r>
              <a:rPr sz="2200" spc="-5" dirty="0">
                <a:solidFill>
                  <a:srgbClr val="404040"/>
                </a:solidFill>
                <a:latin typeface="Arial"/>
                <a:cs typeface="Arial"/>
              </a:rPr>
              <a:t>Specifieke gevallen - overtollige veiligheidsverbruiker: </a:t>
            </a:r>
            <a:r>
              <a:rPr sz="2200" i="1" spc="-5" dirty="0">
                <a:solidFill>
                  <a:srgbClr val="0C62C5"/>
                </a:solidFill>
                <a:latin typeface="Arial"/>
                <a:cs typeface="Arial"/>
              </a:rPr>
              <a:t>FR2  niet vereist in geval van afzonderlijke</a:t>
            </a:r>
            <a:r>
              <a:rPr sz="2200" i="1" spc="15" dirty="0">
                <a:solidFill>
                  <a:srgbClr val="0C62C5"/>
                </a:solidFill>
                <a:latin typeface="Arial"/>
                <a:cs typeface="Arial"/>
              </a:rPr>
              <a:t> </a:t>
            </a:r>
            <a:r>
              <a:rPr sz="2200" i="1" spc="-5" dirty="0">
                <a:solidFill>
                  <a:srgbClr val="0C62C5"/>
                </a:solidFill>
                <a:latin typeface="Arial"/>
                <a:cs typeface="Arial"/>
              </a:rPr>
              <a:t>compartimenten</a:t>
            </a:r>
            <a:endParaRPr sz="2200">
              <a:latin typeface="Arial"/>
              <a:cs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527405" y="1084325"/>
            <a:ext cx="7779384" cy="3481704"/>
          </a:xfrm>
          <a:prstGeom prst="rect">
            <a:avLst/>
          </a:prstGeom>
        </p:spPr>
        <p:txBody>
          <a:bodyPr vert="horz" wrap="square" lIns="0" tIns="12065" rIns="0" bIns="0" rtlCol="0">
            <a:spAutoFit/>
          </a:bodyPr>
          <a:lstStyle/>
          <a:p>
            <a:pPr marL="355600" indent="-342900">
              <a:lnSpc>
                <a:spcPct val="100000"/>
              </a:lnSpc>
              <a:spcBef>
                <a:spcPts val="95"/>
              </a:spcBef>
              <a:buClr>
                <a:srgbClr val="002C77"/>
              </a:buClr>
              <a:buFont typeface="Wingdings"/>
              <a:buChar char=""/>
              <a:tabLst>
                <a:tab pos="354965" algn="l"/>
                <a:tab pos="355600" algn="l"/>
              </a:tabLst>
            </a:pPr>
            <a:r>
              <a:rPr sz="1900" spc="-110" dirty="0">
                <a:solidFill>
                  <a:srgbClr val="404040"/>
                </a:solidFill>
                <a:latin typeface="Arial"/>
                <a:cs typeface="Arial"/>
              </a:rPr>
              <a:t>Te </a:t>
            </a:r>
            <a:r>
              <a:rPr sz="1900" spc="-5" dirty="0">
                <a:solidFill>
                  <a:srgbClr val="404040"/>
                </a:solidFill>
                <a:latin typeface="Arial"/>
                <a:cs typeface="Arial"/>
              </a:rPr>
              <a:t>nemen maatregelen in geval van</a:t>
            </a:r>
            <a:r>
              <a:rPr sz="1900" spc="265" dirty="0">
                <a:solidFill>
                  <a:srgbClr val="404040"/>
                </a:solidFill>
                <a:latin typeface="Arial"/>
                <a:cs typeface="Arial"/>
              </a:rPr>
              <a:t> </a:t>
            </a:r>
            <a:r>
              <a:rPr sz="1900" spc="-5" dirty="0">
                <a:solidFill>
                  <a:srgbClr val="404040"/>
                </a:solidFill>
                <a:latin typeface="Arial"/>
                <a:cs typeface="Arial"/>
              </a:rPr>
              <a:t>elektriciteitsstoring</a:t>
            </a:r>
            <a:endParaRPr sz="1900">
              <a:latin typeface="Arial"/>
              <a:cs typeface="Arial"/>
            </a:endParaRPr>
          </a:p>
          <a:p>
            <a:pPr marL="756285" lvl="1" indent="-287020">
              <a:lnSpc>
                <a:spcPts val="1910"/>
              </a:lnSpc>
              <a:spcBef>
                <a:spcPts val="10"/>
              </a:spcBef>
              <a:buClr>
                <a:srgbClr val="002C77"/>
              </a:buClr>
              <a:buChar char="-"/>
              <a:tabLst>
                <a:tab pos="756285" algn="l"/>
                <a:tab pos="756920" algn="l"/>
              </a:tabLst>
            </a:pPr>
            <a:r>
              <a:rPr sz="1600" spc="-5" dirty="0">
                <a:solidFill>
                  <a:srgbClr val="404040"/>
                </a:solidFill>
                <a:latin typeface="Arial"/>
                <a:cs typeface="Arial"/>
              </a:rPr>
              <a:t>Algemeenheden</a:t>
            </a:r>
            <a:endParaRPr sz="1600">
              <a:latin typeface="Arial"/>
              <a:cs typeface="Arial"/>
            </a:endParaRPr>
          </a:p>
          <a:p>
            <a:pPr marL="756285" marR="52069" lvl="1" indent="-287020">
              <a:lnSpc>
                <a:spcPts val="2110"/>
              </a:lnSpc>
              <a:spcBef>
                <a:spcPts val="505"/>
              </a:spcBef>
              <a:buClr>
                <a:srgbClr val="002C77"/>
              </a:buClr>
              <a:buChar char="-"/>
              <a:tabLst>
                <a:tab pos="756285" algn="l"/>
                <a:tab pos="756920" algn="l"/>
              </a:tabLst>
            </a:pPr>
            <a:r>
              <a:rPr sz="1600" spc="-5" dirty="0">
                <a:solidFill>
                  <a:srgbClr val="404040"/>
                </a:solidFill>
                <a:latin typeface="Arial"/>
                <a:cs typeface="Arial"/>
              </a:rPr>
              <a:t>Algemene beschermingsmaatregelen voor veiligheidsstroombanen: </a:t>
            </a:r>
            <a:r>
              <a:rPr sz="2200" i="1" spc="-5" dirty="0">
                <a:solidFill>
                  <a:srgbClr val="0C62C5"/>
                </a:solidFill>
                <a:latin typeface="Arial"/>
                <a:cs typeface="Arial"/>
              </a:rPr>
              <a:t>de  correcte werking van een stroombaan </a:t>
            </a:r>
            <a:r>
              <a:rPr sz="2200" i="1" spc="-10" dirty="0">
                <a:solidFill>
                  <a:srgbClr val="0C62C5"/>
                </a:solidFill>
                <a:latin typeface="Arial"/>
                <a:cs typeface="Arial"/>
              </a:rPr>
              <a:t>mag </a:t>
            </a:r>
            <a:r>
              <a:rPr sz="2200" i="1" spc="-5" dirty="0">
                <a:solidFill>
                  <a:srgbClr val="0C62C5"/>
                </a:solidFill>
                <a:latin typeface="Arial"/>
                <a:cs typeface="Arial"/>
              </a:rPr>
              <a:t>geen invloed  ondervinden van een storing in een andere stroombaan  (selectiviteit)</a:t>
            </a:r>
            <a:endParaRPr sz="2200">
              <a:latin typeface="Arial"/>
              <a:cs typeface="Arial"/>
            </a:endParaRPr>
          </a:p>
          <a:p>
            <a:pPr marL="756285" marR="502284" lvl="1" indent="-287020">
              <a:lnSpc>
                <a:spcPct val="80000"/>
              </a:lnSpc>
              <a:spcBef>
                <a:spcPts val="430"/>
              </a:spcBef>
              <a:buClr>
                <a:srgbClr val="002C77"/>
              </a:buClr>
              <a:buChar char="-"/>
              <a:tabLst>
                <a:tab pos="756285" algn="l"/>
                <a:tab pos="756920" algn="l"/>
              </a:tabLst>
            </a:pPr>
            <a:r>
              <a:rPr sz="1600" spc="-5" dirty="0">
                <a:solidFill>
                  <a:srgbClr val="404040"/>
                </a:solidFill>
                <a:latin typeface="Arial"/>
                <a:cs typeface="Arial"/>
              </a:rPr>
              <a:t>Bescherming tegen overbelasting </a:t>
            </a:r>
            <a:r>
              <a:rPr sz="1600" dirty="0">
                <a:solidFill>
                  <a:srgbClr val="404040"/>
                </a:solidFill>
                <a:latin typeface="Arial"/>
                <a:cs typeface="Arial"/>
              </a:rPr>
              <a:t>in </a:t>
            </a:r>
            <a:r>
              <a:rPr sz="1600" spc="-5" dirty="0">
                <a:solidFill>
                  <a:srgbClr val="404040"/>
                </a:solidFill>
                <a:latin typeface="Arial"/>
                <a:cs typeface="Arial"/>
              </a:rPr>
              <a:t>veiligheidsstroombanen: </a:t>
            </a:r>
            <a:r>
              <a:rPr sz="1600" i="1" spc="-10" dirty="0">
                <a:solidFill>
                  <a:srgbClr val="0C62C5"/>
                </a:solidFill>
                <a:latin typeface="Arial"/>
                <a:cs typeface="Arial"/>
              </a:rPr>
              <a:t>voorzien </a:t>
            </a:r>
            <a:r>
              <a:rPr sz="1600" i="1" spc="-5" dirty="0">
                <a:solidFill>
                  <a:srgbClr val="0C62C5"/>
                </a:solidFill>
                <a:latin typeface="Arial"/>
                <a:cs typeface="Arial"/>
              </a:rPr>
              <a:t>in  bescherming voor alle stroombanen +</a:t>
            </a:r>
            <a:r>
              <a:rPr sz="1600" i="1" spc="45" dirty="0">
                <a:solidFill>
                  <a:srgbClr val="0C62C5"/>
                </a:solidFill>
                <a:latin typeface="Arial"/>
                <a:cs typeface="Arial"/>
              </a:rPr>
              <a:t> </a:t>
            </a:r>
            <a:r>
              <a:rPr sz="1600" i="1" spc="-5" dirty="0">
                <a:solidFill>
                  <a:srgbClr val="0C62C5"/>
                </a:solidFill>
                <a:latin typeface="Arial"/>
                <a:cs typeface="Arial"/>
              </a:rPr>
              <a:t>afwijkingen</a:t>
            </a:r>
            <a:endParaRPr sz="1600">
              <a:latin typeface="Arial"/>
              <a:cs typeface="Arial"/>
            </a:endParaRPr>
          </a:p>
          <a:p>
            <a:pPr marL="756285" marR="5080" lvl="1" indent="-287020">
              <a:lnSpc>
                <a:spcPct val="80000"/>
              </a:lnSpc>
              <a:spcBef>
                <a:spcPts val="484"/>
              </a:spcBef>
              <a:buClr>
                <a:srgbClr val="002C77"/>
              </a:buClr>
              <a:buChar char="-"/>
              <a:tabLst>
                <a:tab pos="756285" algn="l"/>
                <a:tab pos="756920" algn="l"/>
              </a:tabLst>
            </a:pPr>
            <a:r>
              <a:rPr sz="1600" spc="-5" dirty="0">
                <a:solidFill>
                  <a:srgbClr val="404040"/>
                </a:solidFill>
                <a:latin typeface="Arial"/>
                <a:cs typeface="Arial"/>
              </a:rPr>
              <a:t>Bescherming tegen kortsluiting in veiligheidsstroombanen: </a:t>
            </a:r>
            <a:r>
              <a:rPr sz="2100" i="1" spc="-5" dirty="0">
                <a:solidFill>
                  <a:srgbClr val="0C62C5"/>
                </a:solidFill>
                <a:latin typeface="Arial"/>
                <a:cs typeface="Arial"/>
              </a:rPr>
              <a:t>voorzien in  bescherming voor alle stroombanen </a:t>
            </a:r>
            <a:r>
              <a:rPr sz="2100" i="1" dirty="0">
                <a:solidFill>
                  <a:srgbClr val="0C62C5"/>
                </a:solidFill>
                <a:latin typeface="Arial"/>
                <a:cs typeface="Arial"/>
              </a:rPr>
              <a:t>+ </a:t>
            </a:r>
            <a:r>
              <a:rPr sz="2100" i="1" spc="-5" dirty="0">
                <a:solidFill>
                  <a:srgbClr val="0C62C5"/>
                </a:solidFill>
                <a:latin typeface="Arial"/>
                <a:cs typeface="Arial"/>
              </a:rPr>
              <a:t>afwijkingen </a:t>
            </a:r>
            <a:r>
              <a:rPr sz="2100" i="1" dirty="0">
                <a:solidFill>
                  <a:srgbClr val="0C62C5"/>
                </a:solidFill>
                <a:latin typeface="Arial"/>
                <a:cs typeface="Arial"/>
              </a:rPr>
              <a:t>+ </a:t>
            </a:r>
            <a:r>
              <a:rPr sz="2100" i="1" spc="-5" dirty="0">
                <a:solidFill>
                  <a:srgbClr val="0C62C5"/>
                </a:solidFill>
                <a:latin typeface="Arial"/>
                <a:cs typeface="Arial"/>
              </a:rPr>
              <a:t>ingeval  een veiligheidsstroombaan </a:t>
            </a:r>
            <a:r>
              <a:rPr sz="2100" i="1" spc="-10" dirty="0">
                <a:solidFill>
                  <a:srgbClr val="0C62C5"/>
                </a:solidFill>
                <a:latin typeface="Arial"/>
                <a:cs typeface="Arial"/>
              </a:rPr>
              <a:t>meerdere </a:t>
            </a:r>
            <a:r>
              <a:rPr sz="2100" i="1" spc="-5" dirty="0">
                <a:solidFill>
                  <a:srgbClr val="0C62C5"/>
                </a:solidFill>
                <a:latin typeface="Arial"/>
                <a:cs typeface="Arial"/>
              </a:rPr>
              <a:t>veiligheidsverbruikers  </a:t>
            </a:r>
            <a:r>
              <a:rPr sz="2100" i="1" dirty="0">
                <a:solidFill>
                  <a:srgbClr val="0C62C5"/>
                </a:solidFill>
                <a:latin typeface="Arial"/>
                <a:cs typeface="Arial"/>
              </a:rPr>
              <a:t>voedt, </a:t>
            </a:r>
            <a:r>
              <a:rPr sz="2100" i="1" spc="-5" dirty="0">
                <a:solidFill>
                  <a:srgbClr val="0C62C5"/>
                </a:solidFill>
                <a:latin typeface="Arial"/>
                <a:cs typeface="Arial"/>
              </a:rPr>
              <a:t>een isolatiemodule tegen kortsluiting voor elke  veiligheidsverbruiker</a:t>
            </a:r>
            <a:endParaRPr sz="2100">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527405" y="869645"/>
            <a:ext cx="8089900" cy="4855210"/>
          </a:xfrm>
          <a:prstGeom prst="rect">
            <a:avLst/>
          </a:prstGeom>
        </p:spPr>
        <p:txBody>
          <a:bodyPr vert="horz" wrap="square" lIns="0" tIns="12700" rIns="0" bIns="0" rtlCol="0">
            <a:spAutoFit/>
          </a:bodyPr>
          <a:lstStyle/>
          <a:p>
            <a:pPr marL="355600" indent="-342900">
              <a:lnSpc>
                <a:spcPct val="100000"/>
              </a:lnSpc>
              <a:spcBef>
                <a:spcPts val="100"/>
              </a:spcBef>
              <a:buClr>
                <a:srgbClr val="002C77"/>
              </a:buClr>
              <a:buFont typeface="Wingdings"/>
              <a:buChar char=""/>
              <a:tabLst>
                <a:tab pos="354965" algn="l"/>
                <a:tab pos="355600" algn="l"/>
              </a:tabLst>
            </a:pPr>
            <a:r>
              <a:rPr sz="1800" b="1" spc="-5" dirty="0">
                <a:solidFill>
                  <a:srgbClr val="0000FF"/>
                </a:solidFill>
                <a:latin typeface="Arial"/>
                <a:cs typeface="Arial"/>
              </a:rPr>
              <a:t>Bescherming tegen aardingsstoringen </a:t>
            </a:r>
            <a:r>
              <a:rPr sz="1800" b="1" dirty="0">
                <a:solidFill>
                  <a:srgbClr val="0000FF"/>
                </a:solidFill>
                <a:latin typeface="Arial"/>
                <a:cs typeface="Arial"/>
              </a:rPr>
              <a:t>in</a:t>
            </a:r>
            <a:r>
              <a:rPr sz="1800" b="1" spc="15" dirty="0">
                <a:solidFill>
                  <a:srgbClr val="0000FF"/>
                </a:solidFill>
                <a:latin typeface="Arial"/>
                <a:cs typeface="Arial"/>
              </a:rPr>
              <a:t> </a:t>
            </a:r>
            <a:r>
              <a:rPr sz="1800" b="1" spc="-5" dirty="0">
                <a:solidFill>
                  <a:srgbClr val="0000FF"/>
                </a:solidFill>
                <a:latin typeface="Arial"/>
                <a:cs typeface="Arial"/>
              </a:rPr>
              <a:t>veiligheidsstroombanen</a:t>
            </a:r>
            <a:endParaRPr sz="1800">
              <a:latin typeface="Arial"/>
              <a:cs typeface="Arial"/>
            </a:endParaRPr>
          </a:p>
          <a:p>
            <a:pPr>
              <a:lnSpc>
                <a:spcPct val="100000"/>
              </a:lnSpc>
              <a:spcBef>
                <a:spcPts val="35"/>
              </a:spcBef>
              <a:buClr>
                <a:srgbClr val="002C77"/>
              </a:buClr>
              <a:buFont typeface="Wingdings"/>
              <a:buChar char=""/>
            </a:pPr>
            <a:endParaRPr sz="2600">
              <a:latin typeface="Arial"/>
              <a:cs typeface="Arial"/>
            </a:endParaRPr>
          </a:p>
          <a:p>
            <a:pPr marL="756285" marR="147955" lvl="1" indent="-287020">
              <a:lnSpc>
                <a:spcPct val="100000"/>
              </a:lnSpc>
              <a:spcBef>
                <a:spcPts val="5"/>
              </a:spcBef>
              <a:buClr>
                <a:srgbClr val="002C77"/>
              </a:buClr>
              <a:buChar char="-"/>
              <a:tabLst>
                <a:tab pos="756285" algn="l"/>
                <a:tab pos="756920" algn="l"/>
              </a:tabLst>
            </a:pPr>
            <a:r>
              <a:rPr sz="1800" spc="-5" dirty="0">
                <a:solidFill>
                  <a:srgbClr val="404040"/>
                </a:solidFill>
                <a:latin typeface="Arial"/>
                <a:cs typeface="Arial"/>
              </a:rPr>
              <a:t>Beschermingsmaatregelen </a:t>
            </a:r>
            <a:r>
              <a:rPr sz="1800" spc="-5" dirty="0">
                <a:solidFill>
                  <a:srgbClr val="0C62C5"/>
                </a:solidFill>
                <a:latin typeface="Arial"/>
                <a:cs typeface="Arial"/>
              </a:rPr>
              <a:t>zonder automatische stroomafsluiting </a:t>
            </a:r>
            <a:r>
              <a:rPr sz="1800" spc="-5" dirty="0">
                <a:solidFill>
                  <a:srgbClr val="404040"/>
                </a:solidFill>
                <a:latin typeface="Arial"/>
                <a:cs typeface="Arial"/>
              </a:rPr>
              <a:t>bij 1e  aardingsstoring</a:t>
            </a:r>
            <a:endParaRPr sz="1800">
              <a:latin typeface="Arial"/>
              <a:cs typeface="Arial"/>
            </a:endParaRPr>
          </a:p>
          <a:p>
            <a:pPr marL="756285" lvl="1" indent="-287020">
              <a:lnSpc>
                <a:spcPct val="100000"/>
              </a:lnSpc>
              <a:spcBef>
                <a:spcPts val="430"/>
              </a:spcBef>
              <a:buClr>
                <a:srgbClr val="002C77"/>
              </a:buClr>
              <a:buChar char="-"/>
              <a:tabLst>
                <a:tab pos="756285" algn="l"/>
                <a:tab pos="756920" algn="l"/>
              </a:tabLst>
            </a:pPr>
            <a:r>
              <a:rPr sz="1800" spc="-5" dirty="0">
                <a:solidFill>
                  <a:srgbClr val="404040"/>
                </a:solidFill>
                <a:latin typeface="Arial"/>
                <a:cs typeface="Arial"/>
              </a:rPr>
              <a:t>Beschermingsmaatregelen </a:t>
            </a:r>
            <a:r>
              <a:rPr sz="1800" spc="-5" dirty="0">
                <a:solidFill>
                  <a:srgbClr val="0C62C5"/>
                </a:solidFill>
                <a:latin typeface="Arial"/>
                <a:cs typeface="Arial"/>
              </a:rPr>
              <a:t>met automatische stroomafsluiting </a:t>
            </a:r>
            <a:r>
              <a:rPr sz="1800" spc="-5" dirty="0">
                <a:solidFill>
                  <a:srgbClr val="404040"/>
                </a:solidFill>
                <a:latin typeface="Arial"/>
                <a:cs typeface="Arial"/>
              </a:rPr>
              <a:t>bij</a:t>
            </a:r>
            <a:r>
              <a:rPr sz="1800" spc="90" dirty="0">
                <a:solidFill>
                  <a:srgbClr val="404040"/>
                </a:solidFill>
                <a:latin typeface="Arial"/>
                <a:cs typeface="Arial"/>
              </a:rPr>
              <a:t> </a:t>
            </a:r>
            <a:r>
              <a:rPr sz="1800" dirty="0">
                <a:solidFill>
                  <a:srgbClr val="404040"/>
                </a:solidFill>
                <a:latin typeface="Arial"/>
                <a:cs typeface="Arial"/>
              </a:rPr>
              <a:t>1e</a:t>
            </a:r>
            <a:endParaRPr sz="1800">
              <a:latin typeface="Arial"/>
              <a:cs typeface="Arial"/>
            </a:endParaRPr>
          </a:p>
          <a:p>
            <a:pPr marL="756285">
              <a:lnSpc>
                <a:spcPct val="100000"/>
              </a:lnSpc>
            </a:pPr>
            <a:r>
              <a:rPr sz="1800" spc="-5" dirty="0">
                <a:solidFill>
                  <a:srgbClr val="404040"/>
                </a:solidFill>
                <a:latin typeface="Arial"/>
                <a:cs typeface="Arial"/>
              </a:rPr>
              <a:t>aardingsstoring</a:t>
            </a:r>
            <a:endParaRPr sz="1800">
              <a:latin typeface="Arial"/>
              <a:cs typeface="Arial"/>
            </a:endParaRPr>
          </a:p>
          <a:p>
            <a:pPr marL="756285" marR="5080" lvl="1" indent="-287020">
              <a:lnSpc>
                <a:spcPct val="100000"/>
              </a:lnSpc>
              <a:spcBef>
                <a:spcPts val="434"/>
              </a:spcBef>
              <a:buClr>
                <a:srgbClr val="002C77"/>
              </a:buClr>
              <a:buChar char="-"/>
              <a:tabLst>
                <a:tab pos="756285" algn="l"/>
                <a:tab pos="756920" algn="l"/>
              </a:tabLst>
            </a:pPr>
            <a:r>
              <a:rPr sz="1800" spc="-10" dirty="0">
                <a:solidFill>
                  <a:srgbClr val="0C62C5"/>
                </a:solidFill>
                <a:latin typeface="Arial"/>
                <a:cs typeface="Arial"/>
              </a:rPr>
              <a:t>Afwijkende </a:t>
            </a:r>
            <a:r>
              <a:rPr sz="1800" spc="-5" dirty="0">
                <a:solidFill>
                  <a:srgbClr val="404040"/>
                </a:solidFill>
                <a:latin typeface="Arial"/>
                <a:cs typeface="Arial"/>
              </a:rPr>
              <a:t>bescherming van de onderdelen van veiligheidsstroombanen  tegen een</a:t>
            </a:r>
            <a:r>
              <a:rPr sz="1800" spc="5" dirty="0">
                <a:solidFill>
                  <a:srgbClr val="404040"/>
                </a:solidFill>
                <a:latin typeface="Arial"/>
                <a:cs typeface="Arial"/>
              </a:rPr>
              <a:t> </a:t>
            </a:r>
            <a:r>
              <a:rPr sz="1800" spc="-5" dirty="0">
                <a:solidFill>
                  <a:srgbClr val="404040"/>
                </a:solidFill>
                <a:latin typeface="Arial"/>
                <a:cs typeface="Arial"/>
              </a:rPr>
              <a:t>aardingsstoring:</a:t>
            </a:r>
            <a:endParaRPr sz="1800">
              <a:latin typeface="Arial"/>
              <a:cs typeface="Arial"/>
            </a:endParaRPr>
          </a:p>
          <a:p>
            <a:pPr marL="1137285" lvl="2" indent="-287020">
              <a:lnSpc>
                <a:spcPct val="100000"/>
              </a:lnSpc>
              <a:spcBef>
                <a:spcPts val="430"/>
              </a:spcBef>
              <a:buClr>
                <a:srgbClr val="002C77"/>
              </a:buClr>
              <a:buChar char="-"/>
              <a:tabLst>
                <a:tab pos="1137285" algn="l"/>
                <a:tab pos="1137920" algn="l"/>
              </a:tabLst>
            </a:pPr>
            <a:r>
              <a:rPr sz="1800" spc="-5" dirty="0">
                <a:solidFill>
                  <a:srgbClr val="404040"/>
                </a:solidFill>
                <a:latin typeface="Arial"/>
                <a:cs typeface="Arial"/>
              </a:rPr>
              <a:t>als deze </a:t>
            </a:r>
            <a:r>
              <a:rPr sz="1800" spc="-10" dirty="0">
                <a:solidFill>
                  <a:srgbClr val="404040"/>
                </a:solidFill>
                <a:latin typeface="Arial"/>
                <a:cs typeface="Arial"/>
              </a:rPr>
              <a:t>onderdelen </a:t>
            </a:r>
            <a:r>
              <a:rPr sz="1800" dirty="0">
                <a:solidFill>
                  <a:srgbClr val="404040"/>
                </a:solidFill>
                <a:latin typeface="Arial"/>
                <a:cs typeface="Arial"/>
              </a:rPr>
              <a:t>in </a:t>
            </a:r>
            <a:r>
              <a:rPr sz="1800" spc="-5" dirty="0">
                <a:solidFill>
                  <a:srgbClr val="404040"/>
                </a:solidFill>
                <a:latin typeface="Arial"/>
                <a:cs typeface="Arial"/>
              </a:rPr>
              <a:t>een BA4/BA5-plaats zijn geplaatst,</a:t>
            </a:r>
            <a:r>
              <a:rPr sz="1800" spc="90" dirty="0">
                <a:solidFill>
                  <a:srgbClr val="404040"/>
                </a:solidFill>
                <a:latin typeface="Arial"/>
                <a:cs typeface="Arial"/>
              </a:rPr>
              <a:t> </a:t>
            </a:r>
            <a:r>
              <a:rPr sz="1800" spc="-5" dirty="0">
                <a:solidFill>
                  <a:srgbClr val="404040"/>
                </a:solidFill>
                <a:latin typeface="Arial"/>
                <a:cs typeface="Arial"/>
              </a:rPr>
              <a:t>en</a:t>
            </a:r>
            <a:endParaRPr sz="1800">
              <a:latin typeface="Arial"/>
              <a:cs typeface="Arial"/>
            </a:endParaRPr>
          </a:p>
          <a:p>
            <a:pPr marL="1137285" marR="280035" lvl="2" indent="-287020">
              <a:lnSpc>
                <a:spcPct val="100000"/>
              </a:lnSpc>
              <a:spcBef>
                <a:spcPts val="434"/>
              </a:spcBef>
              <a:buClr>
                <a:srgbClr val="002C77"/>
              </a:buClr>
              <a:buChar char="-"/>
              <a:tabLst>
                <a:tab pos="1137285" algn="l"/>
                <a:tab pos="1137920" algn="l"/>
              </a:tabLst>
            </a:pPr>
            <a:r>
              <a:rPr sz="1800" spc="-5" dirty="0">
                <a:solidFill>
                  <a:srgbClr val="404040"/>
                </a:solidFill>
                <a:latin typeface="Arial"/>
                <a:cs typeface="Arial"/>
              </a:rPr>
              <a:t>in geval van gepaste markering, </a:t>
            </a:r>
            <a:r>
              <a:rPr sz="1800" spc="-35" dirty="0">
                <a:solidFill>
                  <a:srgbClr val="404040"/>
                </a:solidFill>
                <a:latin typeface="Arial"/>
                <a:cs typeface="Arial"/>
              </a:rPr>
              <a:t>bv.: </a:t>
            </a:r>
            <a:r>
              <a:rPr sz="1800" spc="-5" dirty="0">
                <a:solidFill>
                  <a:srgbClr val="404040"/>
                </a:solidFill>
                <a:latin typeface="Arial"/>
                <a:cs typeface="Arial"/>
              </a:rPr>
              <a:t>'niet-beschermde onderdelen  tegen aardingsstoring',</a:t>
            </a:r>
            <a:r>
              <a:rPr sz="1800" spc="20" dirty="0">
                <a:solidFill>
                  <a:srgbClr val="404040"/>
                </a:solidFill>
                <a:latin typeface="Arial"/>
                <a:cs typeface="Arial"/>
              </a:rPr>
              <a:t> </a:t>
            </a:r>
            <a:r>
              <a:rPr sz="1800" spc="-5" dirty="0">
                <a:solidFill>
                  <a:srgbClr val="404040"/>
                </a:solidFill>
                <a:latin typeface="Arial"/>
                <a:cs typeface="Arial"/>
              </a:rPr>
              <a:t>en</a:t>
            </a:r>
            <a:endParaRPr sz="1800">
              <a:latin typeface="Arial"/>
              <a:cs typeface="Arial"/>
            </a:endParaRPr>
          </a:p>
          <a:p>
            <a:pPr marL="1137285" lvl="2" indent="-287020">
              <a:lnSpc>
                <a:spcPct val="100000"/>
              </a:lnSpc>
              <a:spcBef>
                <a:spcPts val="434"/>
              </a:spcBef>
              <a:buClr>
                <a:srgbClr val="002C77"/>
              </a:buClr>
              <a:buChar char="-"/>
              <a:tabLst>
                <a:tab pos="1137285" algn="l"/>
                <a:tab pos="1137920" algn="l"/>
              </a:tabLst>
            </a:pPr>
            <a:r>
              <a:rPr sz="1800" spc="-5" dirty="0">
                <a:solidFill>
                  <a:srgbClr val="404040"/>
                </a:solidFill>
                <a:latin typeface="Arial"/>
                <a:cs typeface="Arial"/>
              </a:rPr>
              <a:t>ingeval de onderdelen </a:t>
            </a:r>
            <a:r>
              <a:rPr sz="1800" spc="-10" dirty="0">
                <a:solidFill>
                  <a:srgbClr val="404040"/>
                </a:solidFill>
                <a:latin typeface="Arial"/>
                <a:cs typeface="Arial"/>
              </a:rPr>
              <a:t>worden </a:t>
            </a:r>
            <a:r>
              <a:rPr sz="1800" spc="-5" dirty="0">
                <a:solidFill>
                  <a:srgbClr val="404040"/>
                </a:solidFill>
                <a:latin typeface="Arial"/>
                <a:cs typeface="Arial"/>
              </a:rPr>
              <a:t>beschermd als betrof het</a:t>
            </a:r>
            <a:r>
              <a:rPr sz="1800" spc="150" dirty="0">
                <a:solidFill>
                  <a:srgbClr val="404040"/>
                </a:solidFill>
                <a:latin typeface="Arial"/>
                <a:cs typeface="Arial"/>
              </a:rPr>
              <a:t> </a:t>
            </a:r>
            <a:r>
              <a:rPr sz="1800" spc="-5" dirty="0">
                <a:solidFill>
                  <a:srgbClr val="404040"/>
                </a:solidFill>
                <a:latin typeface="Arial"/>
                <a:cs typeface="Arial"/>
              </a:rPr>
              <a:t>actieve</a:t>
            </a:r>
            <a:endParaRPr sz="1800">
              <a:latin typeface="Arial"/>
              <a:cs typeface="Arial"/>
            </a:endParaRPr>
          </a:p>
          <a:p>
            <a:pPr marL="1137285">
              <a:lnSpc>
                <a:spcPct val="100000"/>
              </a:lnSpc>
            </a:pPr>
            <a:r>
              <a:rPr sz="1800" spc="-10" dirty="0">
                <a:solidFill>
                  <a:srgbClr val="404040"/>
                </a:solidFill>
                <a:latin typeface="Arial"/>
                <a:cs typeface="Arial"/>
              </a:rPr>
              <a:t>onderdelen (hindernissen, verwijdering,</a:t>
            </a:r>
            <a:r>
              <a:rPr sz="1800" spc="130" dirty="0">
                <a:solidFill>
                  <a:srgbClr val="404040"/>
                </a:solidFill>
                <a:latin typeface="Arial"/>
                <a:cs typeface="Arial"/>
              </a:rPr>
              <a:t> </a:t>
            </a:r>
            <a:r>
              <a:rPr sz="1800" spc="-5" dirty="0">
                <a:solidFill>
                  <a:srgbClr val="404040"/>
                </a:solidFill>
                <a:latin typeface="Arial"/>
                <a:cs typeface="Arial"/>
              </a:rPr>
              <a:t>omhulsels)</a:t>
            </a:r>
            <a:endParaRPr sz="1800">
              <a:latin typeface="Arial"/>
              <a:cs typeface="Arial"/>
            </a:endParaRPr>
          </a:p>
          <a:p>
            <a:pPr marL="772795" marR="292735" lvl="1" indent="-285115">
              <a:lnSpc>
                <a:spcPct val="100000"/>
              </a:lnSpc>
              <a:spcBef>
                <a:spcPts val="430"/>
              </a:spcBef>
              <a:buClr>
                <a:srgbClr val="002C77"/>
              </a:buClr>
              <a:buChar char="-"/>
              <a:tabLst>
                <a:tab pos="772795" algn="l"/>
                <a:tab pos="773430" algn="l"/>
              </a:tabLst>
            </a:pPr>
            <a:r>
              <a:rPr sz="1800" spc="-5" dirty="0">
                <a:solidFill>
                  <a:srgbClr val="0C62C5"/>
                </a:solidFill>
                <a:latin typeface="Arial"/>
                <a:cs typeface="Arial"/>
              </a:rPr>
              <a:t>Risicoanalyse: </a:t>
            </a:r>
            <a:r>
              <a:rPr sz="1800" dirty="0">
                <a:solidFill>
                  <a:srgbClr val="404040"/>
                </a:solidFill>
                <a:latin typeface="Wingdings"/>
                <a:cs typeface="Wingdings"/>
              </a:rPr>
              <a:t></a:t>
            </a:r>
            <a:r>
              <a:rPr sz="1800" dirty="0">
                <a:solidFill>
                  <a:srgbClr val="404040"/>
                </a:solidFill>
                <a:latin typeface="Times New Roman"/>
                <a:cs typeface="Times New Roman"/>
              </a:rPr>
              <a:t> </a:t>
            </a:r>
            <a:r>
              <a:rPr sz="1800" spc="-5" dirty="0">
                <a:solidFill>
                  <a:srgbClr val="404040"/>
                </a:solidFill>
                <a:latin typeface="Arial"/>
                <a:cs typeface="Arial"/>
              </a:rPr>
              <a:t>andere technische </a:t>
            </a:r>
            <a:r>
              <a:rPr sz="1800" dirty="0">
                <a:solidFill>
                  <a:srgbClr val="404040"/>
                </a:solidFill>
                <a:latin typeface="Arial"/>
                <a:cs typeface="Arial"/>
              </a:rPr>
              <a:t>of </a:t>
            </a:r>
            <a:r>
              <a:rPr sz="1800" spc="-5" dirty="0">
                <a:solidFill>
                  <a:srgbClr val="404040"/>
                </a:solidFill>
                <a:latin typeface="Arial"/>
                <a:cs typeface="Arial"/>
              </a:rPr>
              <a:t>organisatorische maatregelen  bepalen die het functiebehoud van veiligheidsverbruikers bij een 1e  aardingsstoring</a:t>
            </a:r>
            <a:r>
              <a:rPr sz="1800" spc="25" dirty="0">
                <a:solidFill>
                  <a:srgbClr val="404040"/>
                </a:solidFill>
                <a:latin typeface="Arial"/>
                <a:cs typeface="Arial"/>
              </a:rPr>
              <a:t> </a:t>
            </a:r>
            <a:r>
              <a:rPr sz="1800" spc="-5" dirty="0">
                <a:solidFill>
                  <a:srgbClr val="404040"/>
                </a:solidFill>
                <a:latin typeface="Arial"/>
                <a:cs typeface="Arial"/>
              </a:rPr>
              <a:t>garanderen</a:t>
            </a:r>
            <a:endParaRPr sz="1800">
              <a:latin typeface="Arial"/>
              <a:cs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527405" y="864819"/>
            <a:ext cx="8007350" cy="3075305"/>
          </a:xfrm>
          <a:prstGeom prst="rect">
            <a:avLst/>
          </a:prstGeom>
        </p:spPr>
        <p:txBody>
          <a:bodyPr vert="horz" wrap="square" lIns="0" tIns="12700" rIns="0" bIns="0" rtlCol="0">
            <a:spAutoFit/>
          </a:bodyPr>
          <a:lstStyle/>
          <a:p>
            <a:pPr marL="355600" indent="-342900">
              <a:lnSpc>
                <a:spcPct val="100000"/>
              </a:lnSpc>
              <a:spcBef>
                <a:spcPts val="100"/>
              </a:spcBef>
              <a:buClr>
                <a:srgbClr val="002C77"/>
              </a:buClr>
              <a:buFont typeface="Wingdings"/>
              <a:buChar char=""/>
              <a:tabLst>
                <a:tab pos="354965" algn="l"/>
                <a:tab pos="355600" algn="l"/>
              </a:tabLst>
            </a:pPr>
            <a:r>
              <a:rPr sz="2400" b="1" spc="-5" dirty="0">
                <a:solidFill>
                  <a:srgbClr val="0000FF"/>
                </a:solidFill>
                <a:latin typeface="Arial"/>
                <a:cs typeface="Arial"/>
              </a:rPr>
              <a:t>Bijzondere</a:t>
            </a:r>
            <a:r>
              <a:rPr sz="2400" b="1" spc="-20" dirty="0">
                <a:solidFill>
                  <a:srgbClr val="0000FF"/>
                </a:solidFill>
                <a:latin typeface="Arial"/>
                <a:cs typeface="Arial"/>
              </a:rPr>
              <a:t> </a:t>
            </a:r>
            <a:r>
              <a:rPr sz="2400" b="1" dirty="0">
                <a:solidFill>
                  <a:srgbClr val="0000FF"/>
                </a:solidFill>
                <a:latin typeface="Arial"/>
                <a:cs typeface="Arial"/>
              </a:rPr>
              <a:t>voorschriften</a:t>
            </a:r>
            <a:endParaRPr sz="2400">
              <a:latin typeface="Arial"/>
              <a:cs typeface="Arial"/>
            </a:endParaRPr>
          </a:p>
          <a:p>
            <a:pPr>
              <a:lnSpc>
                <a:spcPct val="100000"/>
              </a:lnSpc>
              <a:spcBef>
                <a:spcPts val="30"/>
              </a:spcBef>
              <a:buClr>
                <a:srgbClr val="002C77"/>
              </a:buClr>
              <a:buFont typeface="Wingdings"/>
              <a:buChar char=""/>
            </a:pPr>
            <a:endParaRPr sz="2900">
              <a:latin typeface="Arial"/>
              <a:cs typeface="Arial"/>
            </a:endParaRPr>
          </a:p>
          <a:p>
            <a:pPr marL="756285" lvl="1" indent="-287020">
              <a:lnSpc>
                <a:spcPct val="100000"/>
              </a:lnSpc>
              <a:buClr>
                <a:srgbClr val="002C77"/>
              </a:buClr>
              <a:buChar char="-"/>
              <a:tabLst>
                <a:tab pos="756285" algn="l"/>
                <a:tab pos="756920" algn="l"/>
              </a:tabLst>
            </a:pPr>
            <a:r>
              <a:rPr sz="2000" dirty="0">
                <a:solidFill>
                  <a:srgbClr val="404040"/>
                </a:solidFill>
                <a:latin typeface="Arial"/>
                <a:cs typeface="Arial"/>
              </a:rPr>
              <a:t>markeringen die het mogelijk maken om de</a:t>
            </a:r>
            <a:r>
              <a:rPr sz="2000" spc="-140" dirty="0">
                <a:solidFill>
                  <a:srgbClr val="404040"/>
                </a:solidFill>
                <a:latin typeface="Arial"/>
                <a:cs typeface="Arial"/>
              </a:rPr>
              <a:t> </a:t>
            </a:r>
            <a:r>
              <a:rPr sz="2000" dirty="0">
                <a:solidFill>
                  <a:srgbClr val="404040"/>
                </a:solidFill>
                <a:latin typeface="Arial"/>
                <a:cs typeface="Arial"/>
              </a:rPr>
              <a:t>verschillende</a:t>
            </a:r>
            <a:endParaRPr sz="2000">
              <a:latin typeface="Arial"/>
              <a:cs typeface="Arial"/>
            </a:endParaRPr>
          </a:p>
          <a:p>
            <a:pPr marL="756285">
              <a:lnSpc>
                <a:spcPct val="100000"/>
              </a:lnSpc>
            </a:pPr>
            <a:r>
              <a:rPr sz="2000" dirty="0">
                <a:solidFill>
                  <a:srgbClr val="404040"/>
                </a:solidFill>
                <a:latin typeface="Arial"/>
                <a:cs typeface="Arial"/>
              </a:rPr>
              <a:t>elementen </a:t>
            </a:r>
            <a:r>
              <a:rPr sz="2000" spc="-5" dirty="0">
                <a:solidFill>
                  <a:srgbClr val="404040"/>
                </a:solidFill>
                <a:latin typeface="Arial"/>
                <a:cs typeface="Arial"/>
              </a:rPr>
              <a:t>van </a:t>
            </a:r>
            <a:r>
              <a:rPr sz="2000" dirty="0">
                <a:solidFill>
                  <a:srgbClr val="404040"/>
                </a:solidFill>
                <a:latin typeface="Arial"/>
                <a:cs typeface="Arial"/>
              </a:rPr>
              <a:t>veiligheidsinstallaties te</a:t>
            </a:r>
            <a:r>
              <a:rPr sz="2000" spc="-65" dirty="0">
                <a:solidFill>
                  <a:srgbClr val="404040"/>
                </a:solidFill>
                <a:latin typeface="Arial"/>
                <a:cs typeface="Arial"/>
              </a:rPr>
              <a:t> </a:t>
            </a:r>
            <a:r>
              <a:rPr sz="2000" dirty="0">
                <a:solidFill>
                  <a:srgbClr val="404040"/>
                </a:solidFill>
                <a:latin typeface="Arial"/>
                <a:cs typeface="Arial"/>
              </a:rPr>
              <a:t>herkennen</a:t>
            </a:r>
            <a:endParaRPr sz="2000">
              <a:latin typeface="Arial"/>
              <a:cs typeface="Arial"/>
            </a:endParaRPr>
          </a:p>
          <a:p>
            <a:pPr marL="756285" marR="5080" lvl="1" indent="-287020">
              <a:lnSpc>
                <a:spcPct val="100000"/>
              </a:lnSpc>
              <a:spcBef>
                <a:spcPts val="484"/>
              </a:spcBef>
              <a:buClr>
                <a:srgbClr val="002C77"/>
              </a:buClr>
              <a:buChar char="-"/>
              <a:tabLst>
                <a:tab pos="756285" algn="l"/>
                <a:tab pos="756920" algn="l"/>
              </a:tabLst>
            </a:pPr>
            <a:r>
              <a:rPr sz="2000" dirty="0">
                <a:solidFill>
                  <a:srgbClr val="0C62C5"/>
                </a:solidFill>
                <a:latin typeface="Arial"/>
                <a:cs typeface="Arial"/>
              </a:rPr>
              <a:t>gepaste markering voor </a:t>
            </a:r>
            <a:r>
              <a:rPr sz="2000" dirty="0">
                <a:solidFill>
                  <a:srgbClr val="404040"/>
                </a:solidFill>
                <a:latin typeface="Arial"/>
                <a:cs typeface="Arial"/>
              </a:rPr>
              <a:t>dragers in combinatie met leidingen</a:t>
            </a:r>
            <a:r>
              <a:rPr sz="2000" spc="-185" dirty="0">
                <a:solidFill>
                  <a:srgbClr val="404040"/>
                </a:solidFill>
                <a:latin typeface="Arial"/>
                <a:cs typeface="Arial"/>
              </a:rPr>
              <a:t> </a:t>
            </a:r>
            <a:r>
              <a:rPr sz="2000" dirty="0">
                <a:solidFill>
                  <a:srgbClr val="404040"/>
                </a:solidFill>
                <a:latin typeface="Arial"/>
                <a:cs typeface="Arial"/>
              </a:rPr>
              <a:t>met  kenmerk FR2 of gelijkwaardig aan FR2: </a:t>
            </a:r>
            <a:r>
              <a:rPr sz="2000" dirty="0">
                <a:solidFill>
                  <a:srgbClr val="0C62C5"/>
                </a:solidFill>
                <a:latin typeface="Arial"/>
                <a:cs typeface="Arial"/>
              </a:rPr>
              <a:t>enkel gebruik van  elektriciteitsleidingen FR2 of FR1 + vermelding van toegelaten  gewicht per</a:t>
            </a:r>
            <a:r>
              <a:rPr sz="2000" spc="-50" dirty="0">
                <a:solidFill>
                  <a:srgbClr val="0C62C5"/>
                </a:solidFill>
                <a:latin typeface="Arial"/>
                <a:cs typeface="Arial"/>
              </a:rPr>
              <a:t> </a:t>
            </a:r>
            <a:r>
              <a:rPr sz="2000" dirty="0">
                <a:solidFill>
                  <a:srgbClr val="0C62C5"/>
                </a:solidFill>
                <a:latin typeface="Arial"/>
                <a:cs typeface="Arial"/>
              </a:rPr>
              <a:t>meter</a:t>
            </a:r>
            <a:endParaRPr sz="2000">
              <a:latin typeface="Arial"/>
              <a:cs typeface="Arial"/>
            </a:endParaRPr>
          </a:p>
          <a:p>
            <a:pPr marL="469900">
              <a:lnSpc>
                <a:spcPct val="100000"/>
              </a:lnSpc>
              <a:spcBef>
                <a:spcPts val="480"/>
              </a:spcBef>
              <a:tabLst>
                <a:tab pos="756285" algn="l"/>
              </a:tabLst>
            </a:pPr>
            <a:r>
              <a:rPr sz="2000" dirty="0">
                <a:solidFill>
                  <a:srgbClr val="002C77"/>
                </a:solidFill>
                <a:latin typeface="Arial"/>
                <a:cs typeface="Arial"/>
              </a:rPr>
              <a:t>-	</a:t>
            </a:r>
            <a:r>
              <a:rPr sz="2000" dirty="0">
                <a:solidFill>
                  <a:srgbClr val="404040"/>
                </a:solidFill>
                <a:latin typeface="Arial"/>
                <a:cs typeface="Arial"/>
              </a:rPr>
              <a:t>…</a:t>
            </a:r>
            <a:endParaRPr sz="2000">
              <a:latin typeface="Arial"/>
              <a:cs typeface="Arial"/>
            </a:endParaRPr>
          </a:p>
        </p:txBody>
      </p:sp>
      <p:sp>
        <p:nvSpPr>
          <p:cNvPr id="4" name="object 4"/>
          <p:cNvSpPr/>
          <p:nvPr/>
        </p:nvSpPr>
        <p:spPr>
          <a:xfrm>
            <a:off x="3113532" y="3816096"/>
            <a:ext cx="2953512" cy="208635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527405" y="817626"/>
            <a:ext cx="8049259" cy="3281679"/>
          </a:xfrm>
          <a:prstGeom prst="rect">
            <a:avLst/>
          </a:prstGeom>
        </p:spPr>
        <p:txBody>
          <a:bodyPr vert="horz" wrap="square" lIns="0" tIns="48895" rIns="0" bIns="0" rtlCol="0">
            <a:spAutoFit/>
          </a:bodyPr>
          <a:lstStyle/>
          <a:p>
            <a:pPr marL="12700">
              <a:lnSpc>
                <a:spcPct val="100000"/>
              </a:lnSpc>
              <a:spcBef>
                <a:spcPts val="385"/>
              </a:spcBef>
            </a:pPr>
            <a:r>
              <a:rPr sz="2400" b="1" spc="-5" dirty="0">
                <a:solidFill>
                  <a:srgbClr val="0000FF"/>
                </a:solidFill>
                <a:latin typeface="Arial"/>
                <a:cs typeface="Arial"/>
              </a:rPr>
              <a:t>Kritische</a:t>
            </a:r>
            <a:r>
              <a:rPr sz="2400" b="1" spc="-15" dirty="0">
                <a:solidFill>
                  <a:srgbClr val="0000FF"/>
                </a:solidFill>
                <a:latin typeface="Arial"/>
                <a:cs typeface="Arial"/>
              </a:rPr>
              <a:t> </a:t>
            </a:r>
            <a:r>
              <a:rPr sz="2400" b="1" dirty="0">
                <a:solidFill>
                  <a:srgbClr val="0000FF"/>
                </a:solidFill>
                <a:latin typeface="Arial"/>
                <a:cs typeface="Arial"/>
              </a:rPr>
              <a:t>installaties</a:t>
            </a:r>
            <a:endParaRPr sz="2400">
              <a:latin typeface="Arial"/>
              <a:cs typeface="Arial"/>
            </a:endParaRPr>
          </a:p>
          <a:p>
            <a:pPr marL="355600" marR="5080" indent="-342900">
              <a:lnSpc>
                <a:spcPct val="90000"/>
              </a:lnSpc>
              <a:spcBef>
                <a:spcPts val="575"/>
              </a:spcBef>
              <a:buClr>
                <a:srgbClr val="002C77"/>
              </a:buClr>
              <a:buFont typeface="Wingdings"/>
              <a:buChar char=""/>
              <a:tabLst>
                <a:tab pos="354965" algn="l"/>
                <a:tab pos="355600" algn="l"/>
              </a:tabLst>
            </a:pPr>
            <a:r>
              <a:rPr sz="2400" u="heavy" spc="-5" dirty="0">
                <a:solidFill>
                  <a:srgbClr val="404040"/>
                </a:solidFill>
                <a:uFill>
                  <a:solidFill>
                    <a:srgbClr val="404040"/>
                  </a:solidFill>
                </a:uFill>
                <a:latin typeface="Arial"/>
                <a:cs typeface="Arial"/>
              </a:rPr>
              <a:t>Kritische installatie:</a:t>
            </a:r>
            <a:r>
              <a:rPr sz="2400" spc="-5" dirty="0">
                <a:solidFill>
                  <a:srgbClr val="404040"/>
                </a:solidFill>
                <a:latin typeface="Arial"/>
                <a:cs typeface="Arial"/>
              </a:rPr>
              <a:t> een elektrische installatie die </a:t>
            </a:r>
            <a:r>
              <a:rPr sz="2400" dirty="0">
                <a:solidFill>
                  <a:srgbClr val="404040"/>
                </a:solidFill>
                <a:latin typeface="Arial"/>
                <a:cs typeface="Arial"/>
              </a:rPr>
              <a:t>bestaat  </a:t>
            </a:r>
            <a:r>
              <a:rPr sz="2400" spc="-5" dirty="0">
                <a:solidFill>
                  <a:srgbClr val="404040"/>
                </a:solidFill>
                <a:latin typeface="Arial"/>
                <a:cs typeface="Arial"/>
              </a:rPr>
              <a:t>uit een kritische verbruiker </a:t>
            </a:r>
            <a:r>
              <a:rPr sz="2400" dirty="0">
                <a:solidFill>
                  <a:srgbClr val="404040"/>
                </a:solidFill>
                <a:latin typeface="Arial"/>
                <a:cs typeface="Arial"/>
              </a:rPr>
              <a:t>en de </a:t>
            </a:r>
            <a:r>
              <a:rPr sz="2400" spc="-5" dirty="0">
                <a:solidFill>
                  <a:srgbClr val="404040"/>
                </a:solidFill>
                <a:latin typeface="Arial"/>
                <a:cs typeface="Arial"/>
              </a:rPr>
              <a:t>stroombaan </a:t>
            </a:r>
            <a:r>
              <a:rPr sz="2400" dirty="0">
                <a:solidFill>
                  <a:srgbClr val="404040"/>
                </a:solidFill>
                <a:latin typeface="Arial"/>
                <a:cs typeface="Arial"/>
              </a:rPr>
              <a:t>en de  </a:t>
            </a:r>
            <a:r>
              <a:rPr sz="2400" spc="-5" dirty="0">
                <a:solidFill>
                  <a:srgbClr val="404040"/>
                </a:solidFill>
                <a:latin typeface="Arial"/>
                <a:cs typeface="Arial"/>
              </a:rPr>
              <a:t>eventuele vervangingsbron</a:t>
            </a:r>
            <a:r>
              <a:rPr sz="2400" spc="60" dirty="0">
                <a:solidFill>
                  <a:srgbClr val="404040"/>
                </a:solidFill>
                <a:latin typeface="Arial"/>
                <a:cs typeface="Arial"/>
              </a:rPr>
              <a:t> </a:t>
            </a:r>
            <a:r>
              <a:rPr sz="2400" spc="-5" dirty="0">
                <a:solidFill>
                  <a:srgbClr val="404040"/>
                </a:solidFill>
                <a:latin typeface="Arial"/>
                <a:cs typeface="Arial"/>
              </a:rPr>
              <a:t>ervan.</a:t>
            </a:r>
            <a:endParaRPr sz="2400">
              <a:latin typeface="Arial"/>
              <a:cs typeface="Arial"/>
            </a:endParaRPr>
          </a:p>
          <a:p>
            <a:pPr marL="355600" marR="464820" indent="-342900">
              <a:lnSpc>
                <a:spcPct val="90000"/>
              </a:lnSpc>
              <a:spcBef>
                <a:spcPts val="580"/>
              </a:spcBef>
              <a:buClr>
                <a:srgbClr val="002C77"/>
              </a:buClr>
              <a:buFont typeface="Wingdings"/>
              <a:buChar char=""/>
              <a:tabLst>
                <a:tab pos="354965" algn="l"/>
                <a:tab pos="355600" algn="l"/>
              </a:tabLst>
            </a:pPr>
            <a:r>
              <a:rPr sz="2400" u="heavy" spc="-5" dirty="0">
                <a:solidFill>
                  <a:srgbClr val="404040"/>
                </a:solidFill>
                <a:uFill>
                  <a:solidFill>
                    <a:srgbClr val="404040"/>
                  </a:solidFill>
                </a:uFill>
                <a:latin typeface="Arial"/>
                <a:cs typeface="Arial"/>
              </a:rPr>
              <a:t>Kritische verbruiker:</a:t>
            </a:r>
            <a:r>
              <a:rPr sz="2400" spc="-5" dirty="0">
                <a:solidFill>
                  <a:srgbClr val="404040"/>
                </a:solidFill>
                <a:latin typeface="Arial"/>
                <a:cs typeface="Arial"/>
              </a:rPr>
              <a:t> een voorziening </a:t>
            </a:r>
            <a:r>
              <a:rPr sz="2400" dirty="0">
                <a:solidFill>
                  <a:srgbClr val="404040"/>
                </a:solidFill>
                <a:latin typeface="Arial"/>
                <a:cs typeface="Arial"/>
              </a:rPr>
              <a:t>of systeem  </a:t>
            </a:r>
            <a:r>
              <a:rPr sz="2400" spc="-5" dirty="0">
                <a:solidFill>
                  <a:srgbClr val="404040"/>
                </a:solidFill>
                <a:latin typeface="Arial"/>
                <a:cs typeface="Arial"/>
              </a:rPr>
              <a:t>waarvoor </a:t>
            </a:r>
            <a:r>
              <a:rPr sz="2400" dirty="0">
                <a:solidFill>
                  <a:srgbClr val="FF0000"/>
                </a:solidFill>
                <a:latin typeface="Arial"/>
                <a:cs typeface="Arial"/>
              </a:rPr>
              <a:t>het </a:t>
            </a:r>
            <a:r>
              <a:rPr sz="2400" spc="-5" dirty="0">
                <a:solidFill>
                  <a:srgbClr val="FF0000"/>
                </a:solidFill>
                <a:latin typeface="Arial"/>
                <a:cs typeface="Arial"/>
              </a:rPr>
              <a:t>functiebehoud is vereist wegens andere  redenen dan de veiligheid van</a:t>
            </a:r>
            <a:r>
              <a:rPr sz="2400" spc="80" dirty="0">
                <a:solidFill>
                  <a:srgbClr val="FF0000"/>
                </a:solidFill>
                <a:latin typeface="Arial"/>
                <a:cs typeface="Arial"/>
              </a:rPr>
              <a:t> </a:t>
            </a:r>
            <a:r>
              <a:rPr sz="2400" spc="-5" dirty="0">
                <a:solidFill>
                  <a:srgbClr val="FF0000"/>
                </a:solidFill>
                <a:latin typeface="Arial"/>
                <a:cs typeface="Arial"/>
              </a:rPr>
              <a:t>personen.</a:t>
            </a:r>
            <a:endParaRPr sz="2400">
              <a:latin typeface="Arial"/>
              <a:cs typeface="Arial"/>
            </a:endParaRPr>
          </a:p>
          <a:p>
            <a:pPr marL="12700" marR="517525">
              <a:lnSpc>
                <a:spcPts val="2590"/>
              </a:lnSpc>
              <a:spcBef>
                <a:spcPts val="615"/>
              </a:spcBef>
            </a:pPr>
            <a:r>
              <a:rPr sz="2400" spc="-15" dirty="0">
                <a:solidFill>
                  <a:srgbClr val="404040"/>
                </a:solidFill>
                <a:latin typeface="Arial"/>
                <a:cs typeface="Arial"/>
              </a:rPr>
              <a:t>Voorbeelden: </a:t>
            </a:r>
            <a:r>
              <a:rPr sz="2400" spc="-5" dirty="0">
                <a:solidFill>
                  <a:srgbClr val="404040"/>
                </a:solidFill>
                <a:latin typeface="Arial"/>
                <a:cs typeface="Arial"/>
              </a:rPr>
              <a:t>productielijn, serverlokaal, controleruimte,  gebouw voor industriële dierenfokkerij,</a:t>
            </a:r>
            <a:r>
              <a:rPr sz="2400" spc="90" dirty="0">
                <a:solidFill>
                  <a:srgbClr val="404040"/>
                </a:solidFill>
                <a:latin typeface="Arial"/>
                <a:cs typeface="Arial"/>
              </a:rPr>
              <a:t> </a:t>
            </a:r>
            <a:r>
              <a:rPr sz="2400" dirty="0">
                <a:solidFill>
                  <a:srgbClr val="404040"/>
                </a:solidFill>
                <a:latin typeface="Arial"/>
                <a:cs typeface="Arial"/>
              </a:rPr>
              <a:t>...</a:t>
            </a:r>
            <a:endParaRPr sz="2400">
              <a:latin typeface="Arial"/>
              <a:cs typeface="Arial"/>
            </a:endParaRPr>
          </a:p>
        </p:txBody>
      </p:sp>
      <p:grpSp>
        <p:nvGrpSpPr>
          <p:cNvPr id="4" name="object 4"/>
          <p:cNvGrpSpPr/>
          <p:nvPr/>
        </p:nvGrpSpPr>
        <p:grpSpPr>
          <a:xfrm>
            <a:off x="877824" y="4436364"/>
            <a:ext cx="7073265" cy="1673860"/>
            <a:chOff x="877824" y="4436364"/>
            <a:chExt cx="7073265" cy="1673860"/>
          </a:xfrm>
        </p:grpSpPr>
        <p:sp>
          <p:nvSpPr>
            <p:cNvPr id="5" name="object 5"/>
            <p:cNvSpPr/>
            <p:nvPr/>
          </p:nvSpPr>
          <p:spPr>
            <a:xfrm>
              <a:off x="4175759" y="4436364"/>
              <a:ext cx="3774947" cy="167335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77824" y="4436364"/>
              <a:ext cx="2942844" cy="1673352"/>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33020">
              <a:lnSpc>
                <a:spcPct val="100000"/>
              </a:lnSpc>
              <a:spcBef>
                <a:spcPts val="95"/>
              </a:spcBef>
            </a:pPr>
            <a:r>
              <a:rPr spc="-5" dirty="0"/>
              <a:t>Wijzigingen aan de inhoud - art.</a:t>
            </a:r>
            <a:r>
              <a:rPr spc="110" dirty="0"/>
              <a:t> </a:t>
            </a:r>
            <a:r>
              <a:rPr spc="-5" dirty="0"/>
              <a:t>104</a:t>
            </a:r>
          </a:p>
        </p:txBody>
      </p:sp>
      <p:sp>
        <p:nvSpPr>
          <p:cNvPr id="3" name="object 3"/>
          <p:cNvSpPr txBox="1"/>
          <p:nvPr/>
        </p:nvSpPr>
        <p:spPr>
          <a:xfrm>
            <a:off x="527405" y="1019301"/>
            <a:ext cx="8030845" cy="331914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0000FF"/>
                </a:solidFill>
                <a:latin typeface="Arial"/>
                <a:cs typeface="Arial"/>
              </a:rPr>
              <a:t>Kritische</a:t>
            </a:r>
            <a:r>
              <a:rPr sz="2000" b="1" spc="-40" dirty="0">
                <a:solidFill>
                  <a:srgbClr val="0000FF"/>
                </a:solidFill>
                <a:latin typeface="Arial"/>
                <a:cs typeface="Arial"/>
              </a:rPr>
              <a:t> </a:t>
            </a:r>
            <a:r>
              <a:rPr sz="2000" b="1" dirty="0">
                <a:solidFill>
                  <a:srgbClr val="0000FF"/>
                </a:solidFill>
                <a:latin typeface="Arial"/>
                <a:cs typeface="Arial"/>
              </a:rPr>
              <a:t>installaties</a:t>
            </a:r>
            <a:endParaRPr sz="2000">
              <a:latin typeface="Arial"/>
              <a:cs typeface="Arial"/>
            </a:endParaRPr>
          </a:p>
          <a:p>
            <a:pPr marL="355600" indent="-342900">
              <a:lnSpc>
                <a:spcPct val="100000"/>
              </a:lnSpc>
              <a:buClr>
                <a:srgbClr val="002C77"/>
              </a:buClr>
              <a:buFont typeface="Wingdings"/>
              <a:buChar char=""/>
              <a:tabLst>
                <a:tab pos="354965" algn="l"/>
                <a:tab pos="355600" algn="l"/>
              </a:tabLst>
            </a:pPr>
            <a:r>
              <a:rPr sz="2000" dirty="0">
                <a:solidFill>
                  <a:srgbClr val="404040"/>
                </a:solidFill>
                <a:latin typeface="Arial"/>
                <a:cs typeface="Arial"/>
              </a:rPr>
              <a:t>Kritische installaties bepalen:</a:t>
            </a:r>
            <a:r>
              <a:rPr sz="2000" spc="-50" dirty="0">
                <a:solidFill>
                  <a:srgbClr val="404040"/>
                </a:solidFill>
                <a:latin typeface="Arial"/>
                <a:cs typeface="Arial"/>
              </a:rPr>
              <a:t> </a:t>
            </a:r>
            <a:r>
              <a:rPr sz="2000" dirty="0">
                <a:solidFill>
                  <a:srgbClr val="0C62C5"/>
                </a:solidFill>
                <a:latin typeface="Arial"/>
                <a:cs typeface="Arial"/>
              </a:rPr>
              <a:t>risicoanalyse</a:t>
            </a:r>
            <a:endParaRPr sz="2000">
              <a:latin typeface="Arial"/>
              <a:cs typeface="Arial"/>
            </a:endParaRPr>
          </a:p>
          <a:p>
            <a:pPr marL="355600" marR="5080" indent="-342900">
              <a:lnSpc>
                <a:spcPts val="1920"/>
              </a:lnSpc>
              <a:spcBef>
                <a:spcPts val="465"/>
              </a:spcBef>
              <a:buClr>
                <a:srgbClr val="002C77"/>
              </a:buClr>
              <a:buFont typeface="Wingdings"/>
              <a:buChar char=""/>
              <a:tabLst>
                <a:tab pos="354965" algn="l"/>
                <a:tab pos="355600" algn="l"/>
              </a:tabLst>
            </a:pPr>
            <a:r>
              <a:rPr sz="2000" dirty="0">
                <a:solidFill>
                  <a:srgbClr val="404040"/>
                </a:solidFill>
                <a:latin typeface="Arial"/>
                <a:cs typeface="Arial"/>
              </a:rPr>
              <a:t>Om het functiebehoud van een kritische installatie </a:t>
            </a:r>
            <a:r>
              <a:rPr sz="2000" spc="-5" dirty="0">
                <a:solidFill>
                  <a:srgbClr val="404040"/>
                </a:solidFill>
                <a:latin typeface="Arial"/>
                <a:cs typeface="Arial"/>
              </a:rPr>
              <a:t>te </a:t>
            </a:r>
            <a:r>
              <a:rPr sz="2000" dirty="0">
                <a:solidFill>
                  <a:srgbClr val="404040"/>
                </a:solidFill>
                <a:latin typeface="Arial"/>
                <a:cs typeface="Arial"/>
              </a:rPr>
              <a:t>garanderen,  heeft de uitbater of zijn vertegenwoordiger altijd de mogelijkheid</a:t>
            </a:r>
            <a:r>
              <a:rPr sz="2000" spc="-160" dirty="0">
                <a:solidFill>
                  <a:srgbClr val="404040"/>
                </a:solidFill>
                <a:latin typeface="Arial"/>
                <a:cs typeface="Arial"/>
              </a:rPr>
              <a:t> </a:t>
            </a:r>
            <a:r>
              <a:rPr sz="2000" dirty="0">
                <a:solidFill>
                  <a:srgbClr val="404040"/>
                </a:solidFill>
                <a:latin typeface="Arial"/>
                <a:cs typeface="Arial"/>
              </a:rPr>
              <a:t>om,  op basis van een risicoanalyse voor kritische installaties, </a:t>
            </a:r>
            <a:r>
              <a:rPr sz="2000" dirty="0">
                <a:solidFill>
                  <a:srgbClr val="0C62C5"/>
                </a:solidFill>
                <a:latin typeface="Arial"/>
                <a:cs typeface="Arial"/>
              </a:rPr>
              <a:t>andere  maatregelen te </a:t>
            </a:r>
            <a:r>
              <a:rPr sz="2000" spc="-5" dirty="0">
                <a:solidFill>
                  <a:srgbClr val="0C62C5"/>
                </a:solidFill>
                <a:latin typeface="Arial"/>
                <a:cs typeface="Arial"/>
              </a:rPr>
              <a:t>treffen </a:t>
            </a:r>
            <a:r>
              <a:rPr sz="2000" dirty="0">
                <a:solidFill>
                  <a:srgbClr val="0C62C5"/>
                </a:solidFill>
                <a:latin typeface="Arial"/>
                <a:cs typeface="Arial"/>
              </a:rPr>
              <a:t>dan de maatregelen uit dit hoofdstuk en  waarvan hij oordeelt dat deze voldoende</a:t>
            </a:r>
            <a:r>
              <a:rPr sz="2000" spc="-130" dirty="0">
                <a:solidFill>
                  <a:srgbClr val="0C62C5"/>
                </a:solidFill>
                <a:latin typeface="Arial"/>
                <a:cs typeface="Arial"/>
              </a:rPr>
              <a:t> </a:t>
            </a:r>
            <a:r>
              <a:rPr sz="2000" spc="5" dirty="0">
                <a:solidFill>
                  <a:srgbClr val="0C62C5"/>
                </a:solidFill>
                <a:latin typeface="Arial"/>
                <a:cs typeface="Arial"/>
              </a:rPr>
              <a:t>zijn</a:t>
            </a:r>
            <a:r>
              <a:rPr sz="2000" spc="5" dirty="0">
                <a:solidFill>
                  <a:srgbClr val="404040"/>
                </a:solidFill>
                <a:latin typeface="Arial"/>
                <a:cs typeface="Arial"/>
              </a:rPr>
              <a:t>.</a:t>
            </a:r>
            <a:endParaRPr sz="2000">
              <a:latin typeface="Arial"/>
              <a:cs typeface="Arial"/>
            </a:endParaRPr>
          </a:p>
          <a:p>
            <a:pPr marL="373380" marR="229235">
              <a:lnSpc>
                <a:spcPts val="1920"/>
              </a:lnSpc>
              <a:spcBef>
                <a:spcPts val="480"/>
              </a:spcBef>
            </a:pPr>
            <a:r>
              <a:rPr sz="2000" spc="-40" dirty="0">
                <a:solidFill>
                  <a:srgbClr val="404040"/>
                </a:solidFill>
                <a:latin typeface="Arial"/>
                <a:cs typeface="Arial"/>
              </a:rPr>
              <a:t>Bv.: </a:t>
            </a:r>
            <a:r>
              <a:rPr sz="2000" dirty="0">
                <a:solidFill>
                  <a:srgbClr val="404040"/>
                </a:solidFill>
                <a:latin typeface="Arial"/>
                <a:cs typeface="Arial"/>
              </a:rPr>
              <a:t>aankondiging van een eventuele shutdown van de installatie,  organisatorische maatregelen, gebruik van  beschermingsvoorzieningen met automatische herinschakeling,</a:t>
            </a:r>
            <a:r>
              <a:rPr sz="2000" spc="-180" dirty="0">
                <a:solidFill>
                  <a:srgbClr val="404040"/>
                </a:solidFill>
                <a:latin typeface="Arial"/>
                <a:cs typeface="Arial"/>
              </a:rPr>
              <a:t> </a:t>
            </a:r>
            <a:r>
              <a:rPr sz="2000" spc="-5" dirty="0">
                <a:solidFill>
                  <a:srgbClr val="404040"/>
                </a:solidFill>
                <a:latin typeface="Arial"/>
                <a:cs typeface="Arial"/>
              </a:rPr>
              <a:t>...</a:t>
            </a:r>
            <a:endParaRPr sz="2000">
              <a:latin typeface="Arial"/>
              <a:cs typeface="Arial"/>
            </a:endParaRPr>
          </a:p>
          <a:p>
            <a:pPr>
              <a:lnSpc>
                <a:spcPct val="100000"/>
              </a:lnSpc>
            </a:pPr>
            <a:endParaRPr sz="2100">
              <a:latin typeface="Arial"/>
              <a:cs typeface="Arial"/>
            </a:endParaRPr>
          </a:p>
          <a:p>
            <a:pPr marL="355600" indent="-342900">
              <a:lnSpc>
                <a:spcPct val="100000"/>
              </a:lnSpc>
              <a:spcBef>
                <a:spcPts val="5"/>
              </a:spcBef>
              <a:buClr>
                <a:srgbClr val="002C77"/>
              </a:buClr>
              <a:buFont typeface="Wingdings"/>
              <a:buChar char=""/>
              <a:tabLst>
                <a:tab pos="354965" algn="l"/>
                <a:tab pos="355600" algn="l"/>
              </a:tabLst>
            </a:pPr>
            <a:r>
              <a:rPr sz="2000" dirty="0">
                <a:solidFill>
                  <a:srgbClr val="404040"/>
                </a:solidFill>
                <a:latin typeface="Arial"/>
                <a:cs typeface="Arial"/>
              </a:rPr>
              <a:t>Andere voorschriften: vergelijkbaar met de</a:t>
            </a:r>
            <a:r>
              <a:rPr sz="2000" spc="-145" dirty="0">
                <a:solidFill>
                  <a:srgbClr val="404040"/>
                </a:solidFill>
                <a:latin typeface="Arial"/>
                <a:cs typeface="Arial"/>
              </a:rPr>
              <a:t> </a:t>
            </a:r>
            <a:r>
              <a:rPr sz="2000" dirty="0">
                <a:solidFill>
                  <a:srgbClr val="404040"/>
                </a:solidFill>
                <a:latin typeface="Arial"/>
                <a:cs typeface="Arial"/>
              </a:rPr>
              <a:t>veiligheidsinstallaties</a:t>
            </a:r>
            <a:endParaRPr sz="2000">
              <a:latin typeface="Arial"/>
              <a:cs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1886" y="252476"/>
            <a:ext cx="3860800" cy="391160"/>
          </a:xfrm>
          <a:prstGeom prst="rect">
            <a:avLst/>
          </a:prstGeom>
        </p:spPr>
        <p:txBody>
          <a:bodyPr vert="horz" wrap="square" lIns="0" tIns="12700" rIns="0" bIns="0" rtlCol="0">
            <a:spAutoFit/>
          </a:bodyPr>
          <a:lstStyle/>
          <a:p>
            <a:pPr marL="12700">
              <a:lnSpc>
                <a:spcPct val="100000"/>
              </a:lnSpc>
              <a:spcBef>
                <a:spcPts val="100"/>
              </a:spcBef>
            </a:pPr>
            <a:r>
              <a:rPr sz="2400" spc="-5" dirty="0"/>
              <a:t>Wijzigingen aan </a:t>
            </a:r>
            <a:r>
              <a:rPr sz="2400" dirty="0"/>
              <a:t>de</a:t>
            </a:r>
            <a:r>
              <a:rPr sz="2400" spc="-100" dirty="0"/>
              <a:t> </a:t>
            </a:r>
            <a:r>
              <a:rPr sz="2400" dirty="0"/>
              <a:t>inhoud</a:t>
            </a:r>
            <a:endParaRPr sz="2400"/>
          </a:p>
        </p:txBody>
      </p:sp>
      <p:sp>
        <p:nvSpPr>
          <p:cNvPr id="3" name="object 3"/>
          <p:cNvSpPr txBox="1"/>
          <p:nvPr/>
        </p:nvSpPr>
        <p:spPr>
          <a:xfrm>
            <a:off x="527405" y="1356486"/>
            <a:ext cx="109347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404040"/>
                </a:solidFill>
                <a:latin typeface="Arial"/>
                <a:cs typeface="Arial"/>
              </a:rPr>
              <a:t>Deel 8</a:t>
            </a:r>
            <a:r>
              <a:rPr sz="2400" spc="-75" dirty="0">
                <a:solidFill>
                  <a:srgbClr val="404040"/>
                </a:solidFill>
                <a:latin typeface="Arial"/>
                <a:cs typeface="Arial"/>
              </a:rPr>
              <a:t> </a:t>
            </a:r>
            <a:r>
              <a:rPr sz="2400" dirty="0">
                <a:solidFill>
                  <a:srgbClr val="404040"/>
                </a:solidFill>
                <a:latin typeface="Arial"/>
                <a:cs typeface="Arial"/>
              </a:rPr>
              <a:t>-</a:t>
            </a:r>
            <a:endParaRPr sz="2400">
              <a:latin typeface="Arial"/>
              <a:cs typeface="Arial"/>
            </a:endParaRPr>
          </a:p>
        </p:txBody>
      </p:sp>
      <p:sp>
        <p:nvSpPr>
          <p:cNvPr id="4" name="object 4"/>
          <p:cNvSpPr txBox="1"/>
          <p:nvPr/>
        </p:nvSpPr>
        <p:spPr>
          <a:xfrm>
            <a:off x="2149220" y="1356486"/>
            <a:ext cx="5805805" cy="756920"/>
          </a:xfrm>
          <a:prstGeom prst="rect">
            <a:avLst/>
          </a:prstGeom>
        </p:spPr>
        <p:txBody>
          <a:bodyPr vert="horz" wrap="square" lIns="0" tIns="12700" rIns="0" bIns="0" rtlCol="0">
            <a:spAutoFit/>
          </a:bodyPr>
          <a:lstStyle/>
          <a:p>
            <a:pPr marL="12700" marR="5080">
              <a:lnSpc>
                <a:spcPct val="100000"/>
              </a:lnSpc>
              <a:spcBef>
                <a:spcPts val="100"/>
              </a:spcBef>
            </a:pPr>
            <a:r>
              <a:rPr sz="2400" spc="-5" dirty="0">
                <a:solidFill>
                  <a:srgbClr val="404040"/>
                </a:solidFill>
                <a:latin typeface="Arial"/>
                <a:cs typeface="Arial"/>
              </a:rPr>
              <a:t>Bijzondere voorschriften </a:t>
            </a:r>
            <a:r>
              <a:rPr sz="2400" dirty="0">
                <a:solidFill>
                  <a:srgbClr val="404040"/>
                </a:solidFill>
                <a:latin typeface="Arial"/>
                <a:cs typeface="Arial"/>
              </a:rPr>
              <a:t>met </a:t>
            </a:r>
            <a:r>
              <a:rPr sz="2400" spc="-5" dirty="0">
                <a:solidFill>
                  <a:srgbClr val="404040"/>
                </a:solidFill>
                <a:latin typeface="Arial"/>
                <a:cs typeface="Arial"/>
              </a:rPr>
              <a:t>betrekking </a:t>
            </a:r>
            <a:r>
              <a:rPr sz="2400" dirty="0">
                <a:solidFill>
                  <a:srgbClr val="404040"/>
                </a:solidFill>
                <a:latin typeface="Arial"/>
                <a:cs typeface="Arial"/>
              </a:rPr>
              <a:t>tot  </a:t>
            </a:r>
            <a:r>
              <a:rPr sz="2400" spc="-5" dirty="0">
                <a:solidFill>
                  <a:srgbClr val="404040"/>
                </a:solidFill>
                <a:latin typeface="Arial"/>
                <a:cs typeface="Arial"/>
              </a:rPr>
              <a:t>bestaande elektrische</a:t>
            </a:r>
            <a:r>
              <a:rPr sz="2400" spc="30" dirty="0">
                <a:solidFill>
                  <a:srgbClr val="404040"/>
                </a:solidFill>
                <a:latin typeface="Arial"/>
                <a:cs typeface="Arial"/>
              </a:rPr>
              <a:t> </a:t>
            </a:r>
            <a:r>
              <a:rPr sz="2400" spc="-5" dirty="0">
                <a:solidFill>
                  <a:srgbClr val="404040"/>
                </a:solidFill>
                <a:latin typeface="Arial"/>
                <a:cs typeface="Arial"/>
              </a:rPr>
              <a:t>installaties</a:t>
            </a:r>
            <a:endParaRPr sz="2400">
              <a:latin typeface="Arial"/>
              <a:cs typeface="Arial"/>
            </a:endParaRPr>
          </a:p>
        </p:txBody>
      </p:sp>
      <p:sp>
        <p:nvSpPr>
          <p:cNvPr id="5" name="object 5"/>
          <p:cNvSpPr txBox="1"/>
          <p:nvPr/>
        </p:nvSpPr>
        <p:spPr>
          <a:xfrm>
            <a:off x="984605" y="2454630"/>
            <a:ext cx="4193540" cy="756920"/>
          </a:xfrm>
          <a:prstGeom prst="rect">
            <a:avLst/>
          </a:prstGeom>
        </p:spPr>
        <p:txBody>
          <a:bodyPr vert="horz" wrap="square" lIns="0" tIns="73660" rIns="0" bIns="0" rtlCol="0">
            <a:spAutoFit/>
          </a:bodyPr>
          <a:lstStyle/>
          <a:p>
            <a:pPr marL="299085" indent="-287020">
              <a:lnSpc>
                <a:spcPct val="100000"/>
              </a:lnSpc>
              <a:spcBef>
                <a:spcPts val="580"/>
              </a:spcBef>
              <a:buClr>
                <a:srgbClr val="002C77"/>
              </a:buClr>
              <a:buChar char="-"/>
              <a:tabLst>
                <a:tab pos="299085" algn="l"/>
                <a:tab pos="299720" algn="l"/>
              </a:tabLst>
            </a:pPr>
            <a:r>
              <a:rPr sz="2000" dirty="0">
                <a:solidFill>
                  <a:srgbClr val="0C62C5"/>
                </a:solidFill>
                <a:latin typeface="Arial"/>
                <a:cs typeface="Arial"/>
              </a:rPr>
              <a:t>'Oude' </a:t>
            </a:r>
            <a:r>
              <a:rPr sz="2000" dirty="0">
                <a:solidFill>
                  <a:srgbClr val="404040"/>
                </a:solidFill>
                <a:latin typeface="Arial"/>
                <a:cs typeface="Arial"/>
              </a:rPr>
              <a:t>elektrische</a:t>
            </a:r>
            <a:r>
              <a:rPr sz="2000" spc="-75" dirty="0">
                <a:solidFill>
                  <a:srgbClr val="404040"/>
                </a:solidFill>
                <a:latin typeface="Arial"/>
                <a:cs typeface="Arial"/>
              </a:rPr>
              <a:t> </a:t>
            </a:r>
            <a:r>
              <a:rPr sz="2000" dirty="0">
                <a:solidFill>
                  <a:srgbClr val="404040"/>
                </a:solidFill>
                <a:latin typeface="Arial"/>
                <a:cs typeface="Arial"/>
              </a:rPr>
              <a:t>installaties</a:t>
            </a:r>
            <a:endParaRPr sz="2000">
              <a:latin typeface="Arial"/>
              <a:cs typeface="Arial"/>
            </a:endParaRPr>
          </a:p>
          <a:p>
            <a:pPr marL="299085" indent="-287020">
              <a:lnSpc>
                <a:spcPct val="100000"/>
              </a:lnSpc>
              <a:spcBef>
                <a:spcPts val="480"/>
              </a:spcBef>
              <a:buClr>
                <a:srgbClr val="002C77"/>
              </a:buClr>
              <a:buChar char="-"/>
              <a:tabLst>
                <a:tab pos="299085" algn="l"/>
                <a:tab pos="299720" algn="l"/>
              </a:tabLst>
            </a:pPr>
            <a:r>
              <a:rPr sz="2000" dirty="0">
                <a:solidFill>
                  <a:srgbClr val="404040"/>
                </a:solidFill>
                <a:latin typeface="Arial"/>
                <a:cs typeface="Arial"/>
              </a:rPr>
              <a:t>Elektrische installaties </a:t>
            </a:r>
            <a:r>
              <a:rPr sz="2000" dirty="0">
                <a:solidFill>
                  <a:srgbClr val="0C62C5"/>
                </a:solidFill>
                <a:latin typeface="Arial"/>
                <a:cs typeface="Arial"/>
              </a:rPr>
              <a:t>'oude</a:t>
            </a:r>
            <a:r>
              <a:rPr sz="2000" spc="-225" dirty="0">
                <a:solidFill>
                  <a:srgbClr val="0C62C5"/>
                </a:solidFill>
                <a:latin typeface="Arial"/>
                <a:cs typeface="Arial"/>
              </a:rPr>
              <a:t> </a:t>
            </a:r>
            <a:r>
              <a:rPr sz="2000" dirty="0">
                <a:solidFill>
                  <a:srgbClr val="0C62C5"/>
                </a:solidFill>
                <a:latin typeface="Arial"/>
                <a:cs typeface="Arial"/>
              </a:rPr>
              <a:t>AREI'</a:t>
            </a:r>
            <a:endParaRPr sz="2000">
              <a:latin typeface="Arial"/>
              <a:cs typeface="Arial"/>
            </a:endParaRPr>
          </a:p>
        </p:txBody>
      </p:sp>
      <p:sp>
        <p:nvSpPr>
          <p:cNvPr id="6" name="object 6"/>
          <p:cNvSpPr/>
          <p:nvPr/>
        </p:nvSpPr>
        <p:spPr>
          <a:xfrm>
            <a:off x="3866388" y="3649979"/>
            <a:ext cx="1473708" cy="209245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401567" y="3982211"/>
            <a:ext cx="2307336" cy="248412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150233" y="252476"/>
            <a:ext cx="864869" cy="391160"/>
          </a:xfrm>
          <a:prstGeom prst="rect">
            <a:avLst/>
          </a:prstGeom>
        </p:spPr>
        <p:txBody>
          <a:bodyPr vert="horz" wrap="square" lIns="0" tIns="12700" rIns="0" bIns="0" rtlCol="0">
            <a:spAutoFit/>
          </a:bodyPr>
          <a:lstStyle/>
          <a:p>
            <a:pPr marL="12700">
              <a:lnSpc>
                <a:spcPct val="100000"/>
              </a:lnSpc>
              <a:spcBef>
                <a:spcPts val="100"/>
              </a:spcBef>
            </a:pPr>
            <a:r>
              <a:rPr sz="2400" spc="-95" dirty="0"/>
              <a:t>To </a:t>
            </a:r>
            <a:r>
              <a:rPr sz="2400" dirty="0"/>
              <a:t>Do</a:t>
            </a:r>
            <a:endParaRPr sz="2400"/>
          </a:p>
        </p:txBody>
      </p:sp>
      <p:sp>
        <p:nvSpPr>
          <p:cNvPr id="4" name="object 4"/>
          <p:cNvSpPr txBox="1"/>
          <p:nvPr/>
        </p:nvSpPr>
        <p:spPr>
          <a:xfrm>
            <a:off x="527405" y="1059560"/>
            <a:ext cx="8061959" cy="2513330"/>
          </a:xfrm>
          <a:prstGeom prst="rect">
            <a:avLst/>
          </a:prstGeom>
        </p:spPr>
        <p:txBody>
          <a:bodyPr vert="horz" wrap="square" lIns="0" tIns="12700" rIns="0" bIns="0" rtlCol="0">
            <a:spAutoFit/>
          </a:bodyPr>
          <a:lstStyle/>
          <a:p>
            <a:pPr marL="355600" marR="5080" indent="-342900">
              <a:lnSpc>
                <a:spcPct val="100000"/>
              </a:lnSpc>
              <a:spcBef>
                <a:spcPts val="100"/>
              </a:spcBef>
              <a:buClr>
                <a:srgbClr val="002C77"/>
              </a:buClr>
              <a:buFont typeface="Wingdings"/>
              <a:buChar char=""/>
              <a:tabLst>
                <a:tab pos="354965" algn="l"/>
                <a:tab pos="355600" algn="l"/>
              </a:tabLst>
            </a:pPr>
            <a:r>
              <a:rPr sz="2400" spc="-5" dirty="0">
                <a:solidFill>
                  <a:srgbClr val="404040"/>
                </a:solidFill>
                <a:latin typeface="Arial"/>
                <a:cs typeface="Arial"/>
              </a:rPr>
              <a:t>Als een wijziging van de inhoud gewenst is, maar te lang  duurt </a:t>
            </a:r>
            <a:r>
              <a:rPr sz="2400" spc="-10" dirty="0">
                <a:solidFill>
                  <a:srgbClr val="404040"/>
                </a:solidFill>
                <a:latin typeface="Arial"/>
                <a:cs typeface="Arial"/>
              </a:rPr>
              <a:t>om </a:t>
            </a:r>
            <a:r>
              <a:rPr sz="2400" spc="-5" dirty="0">
                <a:solidFill>
                  <a:srgbClr val="404040"/>
                </a:solidFill>
                <a:latin typeface="Arial"/>
                <a:cs typeface="Arial"/>
              </a:rPr>
              <a:t>voor </a:t>
            </a:r>
            <a:r>
              <a:rPr sz="2400" dirty="0">
                <a:solidFill>
                  <a:srgbClr val="404040"/>
                </a:solidFill>
                <a:latin typeface="Arial"/>
                <a:cs typeface="Arial"/>
              </a:rPr>
              <a:t>te </a:t>
            </a:r>
            <a:r>
              <a:rPr sz="2400" spc="-5" dirty="0">
                <a:solidFill>
                  <a:srgbClr val="404040"/>
                </a:solidFill>
                <a:latin typeface="Arial"/>
                <a:cs typeface="Arial"/>
              </a:rPr>
              <a:t>bereiden </a:t>
            </a:r>
            <a:r>
              <a:rPr sz="2400" dirty="0">
                <a:solidFill>
                  <a:srgbClr val="404040"/>
                </a:solidFill>
                <a:latin typeface="Arial"/>
                <a:cs typeface="Arial"/>
              </a:rPr>
              <a:t>en/of </a:t>
            </a:r>
            <a:r>
              <a:rPr sz="2400" spc="-10" dirty="0">
                <a:solidFill>
                  <a:srgbClr val="404040"/>
                </a:solidFill>
                <a:latin typeface="Arial"/>
                <a:cs typeface="Arial"/>
              </a:rPr>
              <a:t>als </a:t>
            </a:r>
            <a:r>
              <a:rPr sz="2400" spc="-5" dirty="0">
                <a:solidFill>
                  <a:srgbClr val="404040"/>
                </a:solidFill>
                <a:latin typeface="Arial"/>
                <a:cs typeface="Arial"/>
              </a:rPr>
              <a:t>er geen consensus</a:t>
            </a:r>
            <a:r>
              <a:rPr sz="2400" spc="145" dirty="0">
                <a:solidFill>
                  <a:srgbClr val="404040"/>
                </a:solidFill>
                <a:latin typeface="Arial"/>
                <a:cs typeface="Arial"/>
              </a:rPr>
              <a:t> </a:t>
            </a:r>
            <a:r>
              <a:rPr sz="2400" spc="-5" dirty="0">
                <a:solidFill>
                  <a:srgbClr val="404040"/>
                </a:solidFill>
                <a:latin typeface="Arial"/>
                <a:cs typeface="Arial"/>
              </a:rPr>
              <a:t>is</a:t>
            </a:r>
            <a:endParaRPr sz="2400">
              <a:latin typeface="Arial"/>
              <a:cs typeface="Arial"/>
            </a:endParaRPr>
          </a:p>
          <a:p>
            <a:pPr marL="469900">
              <a:lnSpc>
                <a:spcPct val="100000"/>
              </a:lnSpc>
              <a:spcBef>
                <a:spcPts val="565"/>
              </a:spcBef>
              <a:tabLst>
                <a:tab pos="937260" algn="l"/>
              </a:tabLst>
            </a:pPr>
            <a:r>
              <a:rPr sz="2400" dirty="0">
                <a:solidFill>
                  <a:srgbClr val="0C62C5"/>
                </a:solidFill>
                <a:latin typeface="Wingdings"/>
                <a:cs typeface="Wingdings"/>
              </a:rPr>
              <a:t></a:t>
            </a:r>
            <a:r>
              <a:rPr sz="2400" dirty="0">
                <a:solidFill>
                  <a:srgbClr val="0C62C5"/>
                </a:solidFill>
                <a:latin typeface="Times New Roman"/>
                <a:cs typeface="Times New Roman"/>
              </a:rPr>
              <a:t>	</a:t>
            </a:r>
            <a:r>
              <a:rPr sz="2400" dirty="0">
                <a:solidFill>
                  <a:srgbClr val="0C62C5"/>
                </a:solidFill>
                <a:latin typeface="Arial"/>
                <a:cs typeface="Arial"/>
              </a:rPr>
              <a:t>In </a:t>
            </a:r>
            <a:r>
              <a:rPr sz="2400" spc="-5" dirty="0">
                <a:solidFill>
                  <a:srgbClr val="0C62C5"/>
                </a:solidFill>
                <a:latin typeface="Arial"/>
                <a:cs typeface="Arial"/>
              </a:rPr>
              <a:t>de </a:t>
            </a:r>
            <a:r>
              <a:rPr sz="2400" spc="-135" dirty="0">
                <a:solidFill>
                  <a:srgbClr val="0C62C5"/>
                </a:solidFill>
                <a:latin typeface="Arial"/>
                <a:cs typeface="Arial"/>
              </a:rPr>
              <a:t>To </a:t>
            </a:r>
            <a:r>
              <a:rPr sz="2400" spc="-5" dirty="0">
                <a:solidFill>
                  <a:srgbClr val="0C62C5"/>
                </a:solidFill>
                <a:latin typeface="Arial"/>
                <a:cs typeface="Arial"/>
              </a:rPr>
              <a:t>Do</a:t>
            </a:r>
            <a:r>
              <a:rPr sz="2400" spc="75" dirty="0">
                <a:solidFill>
                  <a:srgbClr val="0C62C5"/>
                </a:solidFill>
                <a:latin typeface="Arial"/>
                <a:cs typeface="Arial"/>
              </a:rPr>
              <a:t> </a:t>
            </a:r>
            <a:r>
              <a:rPr sz="2400" dirty="0">
                <a:solidFill>
                  <a:srgbClr val="0C62C5"/>
                </a:solidFill>
                <a:latin typeface="Arial"/>
                <a:cs typeface="Arial"/>
              </a:rPr>
              <a:t>List</a:t>
            </a:r>
            <a:endParaRPr sz="2400">
              <a:latin typeface="Arial"/>
              <a:cs typeface="Arial"/>
            </a:endParaRPr>
          </a:p>
          <a:p>
            <a:pPr>
              <a:lnSpc>
                <a:spcPct val="100000"/>
              </a:lnSpc>
              <a:spcBef>
                <a:spcPts val="20"/>
              </a:spcBef>
            </a:pPr>
            <a:endParaRPr sz="3500">
              <a:latin typeface="Arial"/>
              <a:cs typeface="Arial"/>
            </a:endParaRPr>
          </a:p>
          <a:p>
            <a:pPr marL="355600" indent="-342900">
              <a:lnSpc>
                <a:spcPct val="100000"/>
              </a:lnSpc>
              <a:buClr>
                <a:srgbClr val="002C77"/>
              </a:buClr>
              <a:buFont typeface="Wingdings"/>
              <a:buChar char=""/>
              <a:tabLst>
                <a:tab pos="354965" algn="l"/>
                <a:tab pos="355600" algn="l"/>
              </a:tabLst>
            </a:pPr>
            <a:r>
              <a:rPr sz="2400" spc="-15" dirty="0">
                <a:solidFill>
                  <a:srgbClr val="404040"/>
                </a:solidFill>
                <a:latin typeface="Arial"/>
                <a:cs typeface="Arial"/>
              </a:rPr>
              <a:t>Verschillende</a:t>
            </a:r>
            <a:r>
              <a:rPr sz="2400" spc="35" dirty="0">
                <a:solidFill>
                  <a:srgbClr val="404040"/>
                </a:solidFill>
                <a:latin typeface="Arial"/>
                <a:cs typeface="Arial"/>
              </a:rPr>
              <a:t> </a:t>
            </a:r>
            <a:r>
              <a:rPr sz="2400" spc="-5" dirty="0">
                <a:solidFill>
                  <a:srgbClr val="404040"/>
                </a:solidFill>
                <a:latin typeface="Arial"/>
                <a:cs typeface="Arial"/>
              </a:rPr>
              <a:t>onderwerpen!</a:t>
            </a:r>
            <a:endParaRPr sz="2400">
              <a:latin typeface="Arial"/>
              <a:cs typeface="Arial"/>
            </a:endParaRPr>
          </a:p>
          <a:p>
            <a:pPr marL="355600" indent="-342900">
              <a:lnSpc>
                <a:spcPct val="100000"/>
              </a:lnSpc>
              <a:spcBef>
                <a:spcPts val="575"/>
              </a:spcBef>
              <a:buClr>
                <a:srgbClr val="002C77"/>
              </a:buClr>
              <a:buFont typeface="Wingdings"/>
              <a:buChar char=""/>
              <a:tabLst>
                <a:tab pos="354965" algn="l"/>
                <a:tab pos="355600" algn="l"/>
              </a:tabLst>
            </a:pPr>
            <a:r>
              <a:rPr sz="2400" spc="-40" dirty="0">
                <a:solidFill>
                  <a:srgbClr val="404040"/>
                </a:solidFill>
                <a:latin typeface="Arial"/>
                <a:cs typeface="Arial"/>
              </a:rPr>
              <a:t>Voor </a:t>
            </a:r>
            <a:r>
              <a:rPr sz="2400" dirty="0">
                <a:solidFill>
                  <a:srgbClr val="404040"/>
                </a:solidFill>
                <a:latin typeface="Arial"/>
                <a:cs typeface="Arial"/>
              </a:rPr>
              <a:t>WG </a:t>
            </a:r>
            <a:r>
              <a:rPr sz="2400" spc="-5" dirty="0">
                <a:solidFill>
                  <a:srgbClr val="404040"/>
                </a:solidFill>
                <a:latin typeface="Arial"/>
                <a:cs typeface="Arial"/>
              </a:rPr>
              <a:t>na publicatie van </a:t>
            </a:r>
            <a:r>
              <a:rPr sz="2400" dirty="0">
                <a:solidFill>
                  <a:srgbClr val="404040"/>
                </a:solidFill>
                <a:latin typeface="Arial"/>
                <a:cs typeface="Arial"/>
              </a:rPr>
              <a:t>het </a:t>
            </a:r>
            <a:r>
              <a:rPr sz="2400" spc="-5" dirty="0">
                <a:solidFill>
                  <a:srgbClr val="404040"/>
                </a:solidFill>
                <a:latin typeface="Arial"/>
                <a:cs typeface="Arial"/>
              </a:rPr>
              <a:t>nieuwe</a:t>
            </a:r>
            <a:r>
              <a:rPr sz="2400" spc="-40" dirty="0">
                <a:solidFill>
                  <a:srgbClr val="404040"/>
                </a:solidFill>
                <a:latin typeface="Arial"/>
                <a:cs typeface="Arial"/>
              </a:rPr>
              <a:t> </a:t>
            </a:r>
            <a:r>
              <a:rPr sz="2400" spc="-5" dirty="0">
                <a:solidFill>
                  <a:srgbClr val="404040"/>
                </a:solidFill>
                <a:latin typeface="Arial"/>
                <a:cs typeface="Arial"/>
              </a:rPr>
              <a:t>AREI</a:t>
            </a:r>
            <a:endParaRPr sz="2400">
              <a:latin typeface="Arial"/>
              <a:cs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01266" y="252476"/>
            <a:ext cx="6161405" cy="391160"/>
          </a:xfrm>
          <a:prstGeom prst="rect">
            <a:avLst/>
          </a:prstGeom>
        </p:spPr>
        <p:txBody>
          <a:bodyPr vert="horz" wrap="square" lIns="0" tIns="12700" rIns="0" bIns="0" rtlCol="0">
            <a:spAutoFit/>
          </a:bodyPr>
          <a:lstStyle/>
          <a:p>
            <a:pPr marL="12700">
              <a:lnSpc>
                <a:spcPct val="100000"/>
              </a:lnSpc>
              <a:spcBef>
                <a:spcPts val="100"/>
              </a:spcBef>
            </a:pPr>
            <a:r>
              <a:rPr sz="2400" u="none" spc="-20" dirty="0"/>
              <a:t>Toekomstige </a:t>
            </a:r>
            <a:r>
              <a:rPr sz="2400" u="none" dirty="0"/>
              <a:t>ontwikkelingen:</a:t>
            </a:r>
            <a:r>
              <a:rPr sz="2400" u="none" spc="-55" dirty="0"/>
              <a:t> </a:t>
            </a:r>
            <a:r>
              <a:rPr sz="2400" u="none" spc="-5" dirty="0"/>
              <a:t>voorbeelden</a:t>
            </a:r>
            <a:endParaRPr sz="2400"/>
          </a:p>
        </p:txBody>
      </p:sp>
      <p:sp>
        <p:nvSpPr>
          <p:cNvPr id="3" name="object 3"/>
          <p:cNvSpPr txBox="1"/>
          <p:nvPr/>
        </p:nvSpPr>
        <p:spPr>
          <a:xfrm>
            <a:off x="527405" y="1208938"/>
            <a:ext cx="8064500" cy="3144520"/>
          </a:xfrm>
          <a:prstGeom prst="rect">
            <a:avLst/>
          </a:prstGeom>
        </p:spPr>
        <p:txBody>
          <a:bodyPr vert="horz" wrap="square" lIns="0" tIns="46355" rIns="0" bIns="0" rtlCol="0">
            <a:spAutoFit/>
          </a:bodyPr>
          <a:lstStyle/>
          <a:p>
            <a:pPr marL="355600" indent="-342900">
              <a:lnSpc>
                <a:spcPct val="100000"/>
              </a:lnSpc>
              <a:spcBef>
                <a:spcPts val="365"/>
              </a:spcBef>
              <a:buClr>
                <a:srgbClr val="002C77"/>
              </a:buClr>
              <a:buFont typeface="Wingdings"/>
              <a:buChar char=""/>
              <a:tabLst>
                <a:tab pos="354965" algn="l"/>
                <a:tab pos="355600" algn="l"/>
              </a:tabLst>
            </a:pPr>
            <a:r>
              <a:rPr sz="2200" spc="-5" dirty="0">
                <a:solidFill>
                  <a:srgbClr val="404040"/>
                </a:solidFill>
                <a:latin typeface="Arial"/>
                <a:cs typeface="Arial"/>
              </a:rPr>
              <a:t>Schema's IU -</a:t>
            </a:r>
            <a:r>
              <a:rPr sz="2200" spc="35" dirty="0">
                <a:solidFill>
                  <a:srgbClr val="404040"/>
                </a:solidFill>
                <a:latin typeface="Arial"/>
                <a:cs typeface="Arial"/>
              </a:rPr>
              <a:t> </a:t>
            </a:r>
            <a:r>
              <a:rPr sz="2200" spc="-5" dirty="0">
                <a:solidFill>
                  <a:srgbClr val="404040"/>
                </a:solidFill>
                <a:latin typeface="Arial"/>
                <a:cs typeface="Arial"/>
              </a:rPr>
              <a:t>IM</a:t>
            </a:r>
            <a:endParaRPr sz="2200">
              <a:latin typeface="Arial"/>
              <a:cs typeface="Arial"/>
            </a:endParaRPr>
          </a:p>
          <a:p>
            <a:pPr marL="355600" indent="-342900">
              <a:lnSpc>
                <a:spcPct val="100000"/>
              </a:lnSpc>
              <a:spcBef>
                <a:spcPts val="260"/>
              </a:spcBef>
              <a:buClr>
                <a:srgbClr val="002C77"/>
              </a:buClr>
              <a:buFont typeface="Wingdings"/>
              <a:buChar char=""/>
              <a:tabLst>
                <a:tab pos="354965" algn="l"/>
                <a:tab pos="355600" algn="l"/>
              </a:tabLst>
            </a:pPr>
            <a:r>
              <a:rPr sz="2200" spc="-5" dirty="0">
                <a:solidFill>
                  <a:srgbClr val="404040"/>
                </a:solidFill>
                <a:latin typeface="Arial"/>
                <a:cs typeface="Arial"/>
              </a:rPr>
              <a:t>Aardingsschema's</a:t>
            </a:r>
            <a:r>
              <a:rPr sz="2200" spc="10" dirty="0">
                <a:solidFill>
                  <a:srgbClr val="404040"/>
                </a:solidFill>
                <a:latin typeface="Arial"/>
                <a:cs typeface="Arial"/>
              </a:rPr>
              <a:t> </a:t>
            </a:r>
            <a:r>
              <a:rPr sz="2200" spc="-5" dirty="0">
                <a:solidFill>
                  <a:srgbClr val="404040"/>
                </a:solidFill>
                <a:latin typeface="Arial"/>
                <a:cs typeface="Arial"/>
              </a:rPr>
              <a:t>HS</a:t>
            </a:r>
            <a:endParaRPr sz="2200">
              <a:latin typeface="Arial"/>
              <a:cs typeface="Arial"/>
            </a:endParaRPr>
          </a:p>
          <a:p>
            <a:pPr marL="355600" indent="-342900">
              <a:lnSpc>
                <a:spcPct val="100000"/>
              </a:lnSpc>
              <a:spcBef>
                <a:spcPts val="265"/>
              </a:spcBef>
              <a:buClr>
                <a:srgbClr val="002C77"/>
              </a:buClr>
              <a:buFont typeface="Wingdings"/>
              <a:buChar char=""/>
              <a:tabLst>
                <a:tab pos="354965" algn="l"/>
                <a:tab pos="355600" algn="l"/>
              </a:tabLst>
            </a:pPr>
            <a:r>
              <a:rPr sz="2200" spc="-5" dirty="0">
                <a:solidFill>
                  <a:srgbClr val="404040"/>
                </a:solidFill>
                <a:latin typeface="Arial"/>
                <a:cs typeface="Arial"/>
              </a:rPr>
              <a:t>Bespreking van de kleur van de</a:t>
            </a:r>
            <a:r>
              <a:rPr sz="2200" spc="40" dirty="0">
                <a:solidFill>
                  <a:srgbClr val="404040"/>
                </a:solidFill>
                <a:latin typeface="Arial"/>
                <a:cs typeface="Arial"/>
              </a:rPr>
              <a:t> </a:t>
            </a:r>
            <a:r>
              <a:rPr sz="2200" spc="-5" dirty="0">
                <a:solidFill>
                  <a:srgbClr val="404040"/>
                </a:solidFill>
                <a:latin typeface="Arial"/>
                <a:cs typeface="Arial"/>
              </a:rPr>
              <a:t>PEN</a:t>
            </a:r>
            <a:endParaRPr sz="2200">
              <a:latin typeface="Arial"/>
              <a:cs typeface="Arial"/>
            </a:endParaRPr>
          </a:p>
          <a:p>
            <a:pPr marL="355600" marR="92075" indent="-342900">
              <a:lnSpc>
                <a:spcPts val="2380"/>
              </a:lnSpc>
              <a:spcBef>
                <a:spcPts val="565"/>
              </a:spcBef>
              <a:buClr>
                <a:srgbClr val="002C77"/>
              </a:buClr>
              <a:buFont typeface="Wingdings"/>
              <a:buChar char=""/>
              <a:tabLst>
                <a:tab pos="354965" algn="l"/>
                <a:tab pos="355600" algn="l"/>
              </a:tabLst>
            </a:pPr>
            <a:r>
              <a:rPr sz="2200" spc="-5" dirty="0">
                <a:solidFill>
                  <a:srgbClr val="404040"/>
                </a:solidFill>
                <a:latin typeface="Arial"/>
                <a:cs typeface="Arial"/>
              </a:rPr>
              <a:t>Aanpassing </a:t>
            </a:r>
            <a:r>
              <a:rPr sz="2200" spc="-10" dirty="0">
                <a:solidFill>
                  <a:srgbClr val="404040"/>
                </a:solidFill>
                <a:latin typeface="Arial"/>
                <a:cs typeface="Arial"/>
              </a:rPr>
              <a:t>van </a:t>
            </a:r>
            <a:r>
              <a:rPr sz="2200" spc="-5" dirty="0">
                <a:solidFill>
                  <a:srgbClr val="404040"/>
                </a:solidFill>
                <a:latin typeface="Arial"/>
                <a:cs typeface="Arial"/>
              </a:rPr>
              <a:t>uitwendige invloeden </a:t>
            </a:r>
            <a:r>
              <a:rPr sz="2200" spc="-5" dirty="0">
                <a:solidFill>
                  <a:srgbClr val="404040"/>
                </a:solidFill>
                <a:latin typeface="Wingdings"/>
                <a:cs typeface="Wingdings"/>
              </a:rPr>
              <a:t></a:t>
            </a:r>
            <a:r>
              <a:rPr sz="2200" spc="-5" dirty="0">
                <a:solidFill>
                  <a:srgbClr val="404040"/>
                </a:solidFill>
                <a:latin typeface="Times New Roman"/>
                <a:cs typeface="Times New Roman"/>
              </a:rPr>
              <a:t> </a:t>
            </a:r>
            <a:r>
              <a:rPr sz="2200" spc="-5" dirty="0">
                <a:solidFill>
                  <a:srgbClr val="404040"/>
                </a:solidFill>
                <a:latin typeface="Arial"/>
                <a:cs typeface="Arial"/>
              </a:rPr>
              <a:t>idem voor Europese  normen</a:t>
            </a:r>
            <a:endParaRPr sz="2200">
              <a:latin typeface="Arial"/>
              <a:cs typeface="Arial"/>
            </a:endParaRPr>
          </a:p>
          <a:p>
            <a:pPr marL="355600" indent="-342900">
              <a:lnSpc>
                <a:spcPts val="2510"/>
              </a:lnSpc>
              <a:spcBef>
                <a:spcPts val="220"/>
              </a:spcBef>
              <a:buClr>
                <a:srgbClr val="002C77"/>
              </a:buClr>
              <a:buFont typeface="Wingdings"/>
              <a:buChar char=""/>
              <a:tabLst>
                <a:tab pos="354965" algn="l"/>
                <a:tab pos="355600" algn="l"/>
              </a:tabLst>
            </a:pPr>
            <a:r>
              <a:rPr sz="2200" spc="-5" dirty="0">
                <a:solidFill>
                  <a:srgbClr val="404040"/>
                </a:solidFill>
                <a:latin typeface="Arial"/>
                <a:cs typeface="Arial"/>
              </a:rPr>
              <a:t>Deel 7 uitwerken: Medisch gebruikte ruimten - </a:t>
            </a:r>
            <a:r>
              <a:rPr sz="2200" spc="-10" dirty="0">
                <a:solidFill>
                  <a:srgbClr val="404040"/>
                </a:solidFill>
                <a:latin typeface="Arial"/>
                <a:cs typeface="Arial"/>
              </a:rPr>
              <a:t>PV-installaties</a:t>
            </a:r>
            <a:r>
              <a:rPr sz="2200" spc="145" dirty="0">
                <a:solidFill>
                  <a:srgbClr val="404040"/>
                </a:solidFill>
                <a:latin typeface="Arial"/>
                <a:cs typeface="Arial"/>
              </a:rPr>
              <a:t> </a:t>
            </a:r>
            <a:r>
              <a:rPr sz="2200" spc="-5" dirty="0">
                <a:solidFill>
                  <a:srgbClr val="404040"/>
                </a:solidFill>
                <a:latin typeface="Arial"/>
                <a:cs typeface="Arial"/>
              </a:rPr>
              <a:t>-</a:t>
            </a:r>
            <a:endParaRPr sz="2200">
              <a:latin typeface="Arial"/>
              <a:cs typeface="Arial"/>
            </a:endParaRPr>
          </a:p>
          <a:p>
            <a:pPr marL="355600">
              <a:lnSpc>
                <a:spcPts val="2380"/>
              </a:lnSpc>
            </a:pPr>
            <a:r>
              <a:rPr sz="2200" spc="-5" dirty="0">
                <a:solidFill>
                  <a:srgbClr val="404040"/>
                </a:solidFill>
                <a:latin typeface="Arial"/>
                <a:cs typeface="Arial"/>
              </a:rPr>
              <a:t>stroombanen voor oplaadpunten voor </a:t>
            </a:r>
            <a:r>
              <a:rPr sz="2200" dirty="0">
                <a:solidFill>
                  <a:srgbClr val="404040"/>
                </a:solidFill>
                <a:latin typeface="Arial"/>
                <a:cs typeface="Arial"/>
              </a:rPr>
              <a:t>elektrische </a:t>
            </a:r>
            <a:r>
              <a:rPr sz="2200" spc="-5" dirty="0">
                <a:solidFill>
                  <a:srgbClr val="404040"/>
                </a:solidFill>
                <a:latin typeface="Arial"/>
                <a:cs typeface="Arial"/>
              </a:rPr>
              <a:t>voertuigen</a:t>
            </a:r>
            <a:r>
              <a:rPr sz="2200" spc="175" dirty="0">
                <a:solidFill>
                  <a:srgbClr val="404040"/>
                </a:solidFill>
                <a:latin typeface="Arial"/>
                <a:cs typeface="Arial"/>
              </a:rPr>
              <a:t> </a:t>
            </a:r>
            <a:r>
              <a:rPr sz="2200" spc="-5" dirty="0">
                <a:solidFill>
                  <a:srgbClr val="404040"/>
                </a:solidFill>
                <a:latin typeface="Arial"/>
                <a:cs typeface="Arial"/>
              </a:rPr>
              <a:t>-</a:t>
            </a:r>
            <a:endParaRPr sz="2200">
              <a:latin typeface="Arial"/>
              <a:cs typeface="Arial"/>
            </a:endParaRPr>
          </a:p>
          <a:p>
            <a:pPr marL="355600">
              <a:lnSpc>
                <a:spcPts val="2510"/>
              </a:lnSpc>
            </a:pPr>
            <a:r>
              <a:rPr sz="2200" spc="-5" dirty="0">
                <a:solidFill>
                  <a:srgbClr val="404040"/>
                </a:solidFill>
                <a:latin typeface="Arial"/>
                <a:cs typeface="Arial"/>
              </a:rPr>
              <a:t>…</a:t>
            </a:r>
            <a:endParaRPr sz="2200">
              <a:latin typeface="Arial"/>
              <a:cs typeface="Arial"/>
            </a:endParaRPr>
          </a:p>
          <a:p>
            <a:pPr marL="355600" indent="-342900">
              <a:lnSpc>
                <a:spcPct val="100000"/>
              </a:lnSpc>
              <a:spcBef>
                <a:spcPts val="265"/>
              </a:spcBef>
              <a:buClr>
                <a:srgbClr val="002C77"/>
              </a:buClr>
              <a:buFont typeface="Wingdings"/>
              <a:buChar char=""/>
              <a:tabLst>
                <a:tab pos="354965" algn="l"/>
                <a:tab pos="355600" algn="l"/>
              </a:tabLst>
            </a:pPr>
            <a:r>
              <a:rPr sz="2200" spc="-5" dirty="0">
                <a:solidFill>
                  <a:srgbClr val="404040"/>
                </a:solidFill>
                <a:latin typeface="Arial"/>
                <a:cs typeface="Arial"/>
              </a:rPr>
              <a:t>…</a:t>
            </a:r>
            <a:endParaRPr sz="2200">
              <a:latin typeface="Arial"/>
              <a:cs typeface="Arial"/>
            </a:endParaRPr>
          </a:p>
        </p:txBody>
      </p:sp>
      <p:grpSp>
        <p:nvGrpSpPr>
          <p:cNvPr id="4" name="object 4"/>
          <p:cNvGrpSpPr/>
          <p:nvPr/>
        </p:nvGrpSpPr>
        <p:grpSpPr>
          <a:xfrm>
            <a:off x="464819" y="4157471"/>
            <a:ext cx="6616065" cy="2251075"/>
            <a:chOff x="464819" y="4157471"/>
            <a:chExt cx="6616065" cy="2251075"/>
          </a:xfrm>
        </p:grpSpPr>
        <p:sp>
          <p:nvSpPr>
            <p:cNvPr id="5" name="object 5"/>
            <p:cNvSpPr/>
            <p:nvPr/>
          </p:nvSpPr>
          <p:spPr>
            <a:xfrm>
              <a:off x="5443728" y="4157471"/>
              <a:ext cx="1636776" cy="2250948"/>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64819" y="4585715"/>
              <a:ext cx="2305812" cy="1344168"/>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3139440" y="4585715"/>
              <a:ext cx="1941576" cy="1344168"/>
            </a:xfrm>
            <a:prstGeom prst="rect">
              <a:avLst/>
            </a:prstGeom>
            <a:blipFill>
              <a:blip r:embed="rId4" cstate="print"/>
              <a:stretch>
                <a:fillRect/>
              </a:stretch>
            </a:blipFill>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198360"/>
            <a:ext cx="9144000" cy="4660265"/>
            <a:chOff x="0" y="2198360"/>
            <a:chExt cx="9144000" cy="4660265"/>
          </a:xfrm>
        </p:grpSpPr>
        <p:sp>
          <p:nvSpPr>
            <p:cNvPr id="3" name="object 3"/>
            <p:cNvSpPr/>
            <p:nvPr/>
          </p:nvSpPr>
          <p:spPr>
            <a:xfrm>
              <a:off x="3545839" y="2669295"/>
              <a:ext cx="2090420" cy="1584960"/>
            </a:xfrm>
            <a:custGeom>
              <a:avLst/>
              <a:gdLst/>
              <a:ahLst/>
              <a:cxnLst/>
              <a:rect l="l" t="t" r="r" b="b"/>
              <a:pathLst>
                <a:path w="2090420" h="1584960">
                  <a:moveTo>
                    <a:pt x="2090153" y="0"/>
                  </a:moveTo>
                  <a:lnTo>
                    <a:pt x="0" y="0"/>
                  </a:lnTo>
                  <a:lnTo>
                    <a:pt x="0" y="1584446"/>
                  </a:lnTo>
                  <a:lnTo>
                    <a:pt x="2090153" y="1584446"/>
                  </a:lnTo>
                  <a:lnTo>
                    <a:pt x="2090153" y="0"/>
                  </a:lnTo>
                  <a:close/>
                </a:path>
              </a:pathLst>
            </a:custGeom>
            <a:solidFill>
              <a:srgbClr val="C0C0C0"/>
            </a:solidFill>
          </p:spPr>
          <p:txBody>
            <a:bodyPr wrap="square" lIns="0" tIns="0" rIns="0" bIns="0" rtlCol="0"/>
            <a:lstStyle/>
            <a:p>
              <a:endParaRPr/>
            </a:p>
          </p:txBody>
        </p:sp>
        <p:sp>
          <p:nvSpPr>
            <p:cNvPr id="4" name="object 4"/>
            <p:cNvSpPr/>
            <p:nvPr/>
          </p:nvSpPr>
          <p:spPr>
            <a:xfrm>
              <a:off x="3545839" y="2669295"/>
              <a:ext cx="2090420" cy="1584960"/>
            </a:xfrm>
            <a:custGeom>
              <a:avLst/>
              <a:gdLst/>
              <a:ahLst/>
              <a:cxnLst/>
              <a:rect l="l" t="t" r="r" b="b"/>
              <a:pathLst>
                <a:path w="2090420" h="1584960">
                  <a:moveTo>
                    <a:pt x="0" y="1584446"/>
                  </a:moveTo>
                  <a:lnTo>
                    <a:pt x="2090153" y="1584446"/>
                  </a:lnTo>
                  <a:lnTo>
                    <a:pt x="2090153" y="0"/>
                  </a:lnTo>
                  <a:lnTo>
                    <a:pt x="0" y="0"/>
                  </a:lnTo>
                  <a:lnTo>
                    <a:pt x="0" y="1584446"/>
                  </a:lnTo>
                  <a:close/>
                </a:path>
              </a:pathLst>
            </a:custGeom>
            <a:ln w="54116">
              <a:solidFill>
                <a:srgbClr val="000000"/>
              </a:solidFill>
            </a:ln>
          </p:spPr>
          <p:txBody>
            <a:bodyPr wrap="square" lIns="0" tIns="0" rIns="0" bIns="0" rtlCol="0"/>
            <a:lstStyle/>
            <a:p>
              <a:endParaRPr/>
            </a:p>
          </p:txBody>
        </p:sp>
        <p:sp>
          <p:nvSpPr>
            <p:cNvPr id="5" name="object 5"/>
            <p:cNvSpPr/>
            <p:nvPr/>
          </p:nvSpPr>
          <p:spPr>
            <a:xfrm>
              <a:off x="3733961" y="2895639"/>
              <a:ext cx="41910" cy="1132205"/>
            </a:xfrm>
            <a:custGeom>
              <a:avLst/>
              <a:gdLst/>
              <a:ahLst/>
              <a:cxnLst/>
              <a:rect l="l" t="t" r="r" b="b"/>
              <a:pathLst>
                <a:path w="41910" h="1132204">
                  <a:moveTo>
                    <a:pt x="41803" y="0"/>
                  </a:moveTo>
                  <a:lnTo>
                    <a:pt x="0" y="0"/>
                  </a:lnTo>
                  <a:lnTo>
                    <a:pt x="0" y="1131739"/>
                  </a:lnTo>
                  <a:lnTo>
                    <a:pt x="41803" y="1131739"/>
                  </a:lnTo>
                  <a:lnTo>
                    <a:pt x="41803" y="0"/>
                  </a:lnTo>
                  <a:close/>
                </a:path>
              </a:pathLst>
            </a:custGeom>
            <a:solidFill>
              <a:srgbClr val="000000"/>
            </a:solidFill>
          </p:spPr>
          <p:txBody>
            <a:bodyPr wrap="square" lIns="0" tIns="0" rIns="0" bIns="0" rtlCol="0"/>
            <a:lstStyle/>
            <a:p>
              <a:endParaRPr/>
            </a:p>
          </p:txBody>
        </p:sp>
        <p:sp>
          <p:nvSpPr>
            <p:cNvPr id="6" name="object 6"/>
            <p:cNvSpPr/>
            <p:nvPr/>
          </p:nvSpPr>
          <p:spPr>
            <a:xfrm>
              <a:off x="3733961" y="2895639"/>
              <a:ext cx="41910" cy="1132205"/>
            </a:xfrm>
            <a:custGeom>
              <a:avLst/>
              <a:gdLst/>
              <a:ahLst/>
              <a:cxnLst/>
              <a:rect l="l" t="t" r="r" b="b"/>
              <a:pathLst>
                <a:path w="41910" h="1132204">
                  <a:moveTo>
                    <a:pt x="0" y="1131739"/>
                  </a:moveTo>
                  <a:lnTo>
                    <a:pt x="41803" y="1131739"/>
                  </a:lnTo>
                  <a:lnTo>
                    <a:pt x="41803" y="0"/>
                  </a:lnTo>
                  <a:lnTo>
                    <a:pt x="0" y="0"/>
                  </a:lnTo>
                  <a:lnTo>
                    <a:pt x="0" y="1131739"/>
                  </a:lnTo>
                  <a:close/>
                </a:path>
              </a:pathLst>
            </a:custGeom>
            <a:ln w="11865">
              <a:solidFill>
                <a:srgbClr val="000000"/>
              </a:solidFill>
            </a:ln>
          </p:spPr>
          <p:txBody>
            <a:bodyPr wrap="square" lIns="0" tIns="0" rIns="0" bIns="0" rtlCol="0"/>
            <a:lstStyle/>
            <a:p>
              <a:endParaRPr/>
            </a:p>
          </p:txBody>
        </p:sp>
        <p:sp>
          <p:nvSpPr>
            <p:cNvPr id="7" name="object 7"/>
            <p:cNvSpPr/>
            <p:nvPr/>
          </p:nvSpPr>
          <p:spPr>
            <a:xfrm>
              <a:off x="3942969" y="2895650"/>
              <a:ext cx="41910" cy="1132205"/>
            </a:xfrm>
            <a:custGeom>
              <a:avLst/>
              <a:gdLst/>
              <a:ahLst/>
              <a:cxnLst/>
              <a:rect l="l" t="t" r="r" b="b"/>
              <a:pathLst>
                <a:path w="41910" h="1132204">
                  <a:moveTo>
                    <a:pt x="41808" y="509282"/>
                  </a:moveTo>
                  <a:lnTo>
                    <a:pt x="0" y="509282"/>
                  </a:lnTo>
                  <a:lnTo>
                    <a:pt x="0" y="1131735"/>
                  </a:lnTo>
                  <a:lnTo>
                    <a:pt x="41808" y="1131735"/>
                  </a:lnTo>
                  <a:lnTo>
                    <a:pt x="41808" y="509282"/>
                  </a:lnTo>
                  <a:close/>
                </a:path>
                <a:path w="41910" h="1132204">
                  <a:moveTo>
                    <a:pt x="41808" y="0"/>
                  </a:moveTo>
                  <a:lnTo>
                    <a:pt x="0" y="0"/>
                  </a:lnTo>
                  <a:lnTo>
                    <a:pt x="0" y="169760"/>
                  </a:lnTo>
                  <a:lnTo>
                    <a:pt x="41808" y="169760"/>
                  </a:lnTo>
                  <a:lnTo>
                    <a:pt x="41808" y="0"/>
                  </a:lnTo>
                  <a:close/>
                </a:path>
              </a:pathLst>
            </a:custGeom>
            <a:solidFill>
              <a:srgbClr val="000000"/>
            </a:solidFill>
          </p:spPr>
          <p:txBody>
            <a:bodyPr wrap="square" lIns="0" tIns="0" rIns="0" bIns="0" rtlCol="0"/>
            <a:lstStyle/>
            <a:p>
              <a:endParaRPr/>
            </a:p>
          </p:txBody>
        </p:sp>
        <p:sp>
          <p:nvSpPr>
            <p:cNvPr id="8" name="object 8"/>
            <p:cNvSpPr/>
            <p:nvPr/>
          </p:nvSpPr>
          <p:spPr>
            <a:xfrm>
              <a:off x="3942976" y="2895639"/>
              <a:ext cx="41910" cy="1132205"/>
            </a:xfrm>
            <a:custGeom>
              <a:avLst/>
              <a:gdLst/>
              <a:ahLst/>
              <a:cxnLst/>
              <a:rect l="l" t="t" r="r" b="b"/>
              <a:pathLst>
                <a:path w="41910" h="1132204">
                  <a:moveTo>
                    <a:pt x="0" y="1131739"/>
                  </a:moveTo>
                  <a:lnTo>
                    <a:pt x="41803" y="1131739"/>
                  </a:lnTo>
                  <a:lnTo>
                    <a:pt x="41803" y="0"/>
                  </a:lnTo>
                  <a:lnTo>
                    <a:pt x="0" y="0"/>
                  </a:lnTo>
                  <a:lnTo>
                    <a:pt x="0" y="1131739"/>
                  </a:lnTo>
                  <a:close/>
                </a:path>
              </a:pathLst>
            </a:custGeom>
            <a:ln w="11865">
              <a:solidFill>
                <a:srgbClr val="000000"/>
              </a:solidFill>
            </a:ln>
          </p:spPr>
          <p:txBody>
            <a:bodyPr wrap="square" lIns="0" tIns="0" rIns="0" bIns="0" rtlCol="0"/>
            <a:lstStyle/>
            <a:p>
              <a:endParaRPr/>
            </a:p>
          </p:txBody>
        </p:sp>
        <p:sp>
          <p:nvSpPr>
            <p:cNvPr id="9" name="object 9"/>
            <p:cNvSpPr/>
            <p:nvPr/>
          </p:nvSpPr>
          <p:spPr>
            <a:xfrm>
              <a:off x="4151992" y="2895639"/>
              <a:ext cx="41910" cy="1132205"/>
            </a:xfrm>
            <a:custGeom>
              <a:avLst/>
              <a:gdLst/>
              <a:ahLst/>
              <a:cxnLst/>
              <a:rect l="l" t="t" r="r" b="b"/>
              <a:pathLst>
                <a:path w="41910" h="1132204">
                  <a:moveTo>
                    <a:pt x="41803" y="0"/>
                  </a:moveTo>
                  <a:lnTo>
                    <a:pt x="0" y="0"/>
                  </a:lnTo>
                  <a:lnTo>
                    <a:pt x="0" y="1131739"/>
                  </a:lnTo>
                  <a:lnTo>
                    <a:pt x="41803" y="1131739"/>
                  </a:lnTo>
                  <a:lnTo>
                    <a:pt x="41803" y="0"/>
                  </a:lnTo>
                  <a:close/>
                </a:path>
              </a:pathLst>
            </a:custGeom>
            <a:solidFill>
              <a:srgbClr val="000000"/>
            </a:solidFill>
          </p:spPr>
          <p:txBody>
            <a:bodyPr wrap="square" lIns="0" tIns="0" rIns="0" bIns="0" rtlCol="0"/>
            <a:lstStyle/>
            <a:p>
              <a:endParaRPr/>
            </a:p>
          </p:txBody>
        </p:sp>
        <p:sp>
          <p:nvSpPr>
            <p:cNvPr id="10" name="object 10"/>
            <p:cNvSpPr/>
            <p:nvPr/>
          </p:nvSpPr>
          <p:spPr>
            <a:xfrm>
              <a:off x="4151992" y="2895639"/>
              <a:ext cx="41910" cy="1132205"/>
            </a:xfrm>
            <a:custGeom>
              <a:avLst/>
              <a:gdLst/>
              <a:ahLst/>
              <a:cxnLst/>
              <a:rect l="l" t="t" r="r" b="b"/>
              <a:pathLst>
                <a:path w="41910" h="1132204">
                  <a:moveTo>
                    <a:pt x="0" y="1131739"/>
                  </a:moveTo>
                  <a:lnTo>
                    <a:pt x="41803" y="1131739"/>
                  </a:lnTo>
                  <a:lnTo>
                    <a:pt x="41803" y="0"/>
                  </a:lnTo>
                  <a:lnTo>
                    <a:pt x="0" y="0"/>
                  </a:lnTo>
                  <a:lnTo>
                    <a:pt x="0" y="1131739"/>
                  </a:lnTo>
                  <a:close/>
                </a:path>
              </a:pathLst>
            </a:custGeom>
            <a:ln w="11865">
              <a:solidFill>
                <a:srgbClr val="000000"/>
              </a:solidFill>
            </a:ln>
          </p:spPr>
          <p:txBody>
            <a:bodyPr wrap="square" lIns="0" tIns="0" rIns="0" bIns="0" rtlCol="0"/>
            <a:lstStyle/>
            <a:p>
              <a:endParaRPr/>
            </a:p>
          </p:txBody>
        </p:sp>
        <p:sp>
          <p:nvSpPr>
            <p:cNvPr id="11" name="object 11"/>
            <p:cNvSpPr/>
            <p:nvPr/>
          </p:nvSpPr>
          <p:spPr>
            <a:xfrm>
              <a:off x="4361024" y="2895639"/>
              <a:ext cx="41910" cy="1132205"/>
            </a:xfrm>
            <a:custGeom>
              <a:avLst/>
              <a:gdLst/>
              <a:ahLst/>
              <a:cxnLst/>
              <a:rect l="l" t="t" r="r" b="b"/>
              <a:pathLst>
                <a:path w="41910" h="1132204">
                  <a:moveTo>
                    <a:pt x="41803" y="0"/>
                  </a:moveTo>
                  <a:lnTo>
                    <a:pt x="0" y="0"/>
                  </a:lnTo>
                  <a:lnTo>
                    <a:pt x="0" y="1131739"/>
                  </a:lnTo>
                  <a:lnTo>
                    <a:pt x="41803" y="1131739"/>
                  </a:lnTo>
                  <a:lnTo>
                    <a:pt x="41803" y="0"/>
                  </a:lnTo>
                  <a:close/>
                </a:path>
              </a:pathLst>
            </a:custGeom>
            <a:solidFill>
              <a:srgbClr val="000000"/>
            </a:solidFill>
          </p:spPr>
          <p:txBody>
            <a:bodyPr wrap="square" lIns="0" tIns="0" rIns="0" bIns="0" rtlCol="0"/>
            <a:lstStyle/>
            <a:p>
              <a:endParaRPr/>
            </a:p>
          </p:txBody>
        </p:sp>
        <p:sp>
          <p:nvSpPr>
            <p:cNvPr id="12" name="object 12"/>
            <p:cNvSpPr/>
            <p:nvPr/>
          </p:nvSpPr>
          <p:spPr>
            <a:xfrm>
              <a:off x="4361024" y="2895639"/>
              <a:ext cx="41910" cy="1132205"/>
            </a:xfrm>
            <a:custGeom>
              <a:avLst/>
              <a:gdLst/>
              <a:ahLst/>
              <a:cxnLst/>
              <a:rect l="l" t="t" r="r" b="b"/>
              <a:pathLst>
                <a:path w="41910" h="1132204">
                  <a:moveTo>
                    <a:pt x="0" y="1131739"/>
                  </a:moveTo>
                  <a:lnTo>
                    <a:pt x="41803" y="1131739"/>
                  </a:lnTo>
                  <a:lnTo>
                    <a:pt x="41803" y="0"/>
                  </a:lnTo>
                  <a:lnTo>
                    <a:pt x="0" y="0"/>
                  </a:lnTo>
                  <a:lnTo>
                    <a:pt x="0" y="1131739"/>
                  </a:lnTo>
                  <a:close/>
                </a:path>
              </a:pathLst>
            </a:custGeom>
            <a:ln w="11865">
              <a:solidFill>
                <a:srgbClr val="000000"/>
              </a:solidFill>
            </a:ln>
          </p:spPr>
          <p:txBody>
            <a:bodyPr wrap="square" lIns="0" tIns="0" rIns="0" bIns="0" rtlCol="0"/>
            <a:lstStyle/>
            <a:p>
              <a:endParaRPr/>
            </a:p>
          </p:txBody>
        </p:sp>
        <p:sp>
          <p:nvSpPr>
            <p:cNvPr id="13" name="object 13"/>
            <p:cNvSpPr/>
            <p:nvPr/>
          </p:nvSpPr>
          <p:spPr>
            <a:xfrm>
              <a:off x="4570039" y="2895639"/>
              <a:ext cx="41910" cy="1132205"/>
            </a:xfrm>
            <a:custGeom>
              <a:avLst/>
              <a:gdLst/>
              <a:ahLst/>
              <a:cxnLst/>
              <a:rect l="l" t="t" r="r" b="b"/>
              <a:pathLst>
                <a:path w="41910" h="1132204">
                  <a:moveTo>
                    <a:pt x="41803" y="0"/>
                  </a:moveTo>
                  <a:lnTo>
                    <a:pt x="0" y="0"/>
                  </a:lnTo>
                  <a:lnTo>
                    <a:pt x="0" y="1131739"/>
                  </a:lnTo>
                  <a:lnTo>
                    <a:pt x="41803" y="1131739"/>
                  </a:lnTo>
                  <a:lnTo>
                    <a:pt x="41803" y="0"/>
                  </a:lnTo>
                  <a:close/>
                </a:path>
              </a:pathLst>
            </a:custGeom>
            <a:solidFill>
              <a:srgbClr val="000000"/>
            </a:solidFill>
          </p:spPr>
          <p:txBody>
            <a:bodyPr wrap="square" lIns="0" tIns="0" rIns="0" bIns="0" rtlCol="0"/>
            <a:lstStyle/>
            <a:p>
              <a:endParaRPr/>
            </a:p>
          </p:txBody>
        </p:sp>
        <p:sp>
          <p:nvSpPr>
            <p:cNvPr id="14" name="object 14"/>
            <p:cNvSpPr/>
            <p:nvPr/>
          </p:nvSpPr>
          <p:spPr>
            <a:xfrm>
              <a:off x="4570039" y="2895639"/>
              <a:ext cx="41910" cy="1132205"/>
            </a:xfrm>
            <a:custGeom>
              <a:avLst/>
              <a:gdLst/>
              <a:ahLst/>
              <a:cxnLst/>
              <a:rect l="l" t="t" r="r" b="b"/>
              <a:pathLst>
                <a:path w="41910" h="1132204">
                  <a:moveTo>
                    <a:pt x="0" y="1131739"/>
                  </a:moveTo>
                  <a:lnTo>
                    <a:pt x="41803" y="1131739"/>
                  </a:lnTo>
                  <a:lnTo>
                    <a:pt x="41803" y="0"/>
                  </a:lnTo>
                  <a:lnTo>
                    <a:pt x="0" y="0"/>
                  </a:lnTo>
                  <a:lnTo>
                    <a:pt x="0" y="1131739"/>
                  </a:lnTo>
                  <a:close/>
                </a:path>
              </a:pathLst>
            </a:custGeom>
            <a:ln w="11865">
              <a:solidFill>
                <a:srgbClr val="000000"/>
              </a:solidFill>
            </a:ln>
          </p:spPr>
          <p:txBody>
            <a:bodyPr wrap="square" lIns="0" tIns="0" rIns="0" bIns="0" rtlCol="0"/>
            <a:lstStyle/>
            <a:p>
              <a:endParaRPr/>
            </a:p>
          </p:txBody>
        </p:sp>
        <p:sp>
          <p:nvSpPr>
            <p:cNvPr id="15" name="object 15"/>
            <p:cNvSpPr/>
            <p:nvPr/>
          </p:nvSpPr>
          <p:spPr>
            <a:xfrm>
              <a:off x="4779054" y="2895639"/>
              <a:ext cx="41910" cy="1132205"/>
            </a:xfrm>
            <a:custGeom>
              <a:avLst/>
              <a:gdLst/>
              <a:ahLst/>
              <a:cxnLst/>
              <a:rect l="l" t="t" r="r" b="b"/>
              <a:pathLst>
                <a:path w="41910" h="1132204">
                  <a:moveTo>
                    <a:pt x="41803" y="0"/>
                  </a:moveTo>
                  <a:lnTo>
                    <a:pt x="0" y="0"/>
                  </a:lnTo>
                  <a:lnTo>
                    <a:pt x="0" y="1131739"/>
                  </a:lnTo>
                  <a:lnTo>
                    <a:pt x="41803" y="1131739"/>
                  </a:lnTo>
                  <a:lnTo>
                    <a:pt x="41803" y="0"/>
                  </a:lnTo>
                  <a:close/>
                </a:path>
              </a:pathLst>
            </a:custGeom>
            <a:solidFill>
              <a:srgbClr val="000000"/>
            </a:solidFill>
          </p:spPr>
          <p:txBody>
            <a:bodyPr wrap="square" lIns="0" tIns="0" rIns="0" bIns="0" rtlCol="0"/>
            <a:lstStyle/>
            <a:p>
              <a:endParaRPr/>
            </a:p>
          </p:txBody>
        </p:sp>
        <p:sp>
          <p:nvSpPr>
            <p:cNvPr id="16" name="object 16"/>
            <p:cNvSpPr/>
            <p:nvPr/>
          </p:nvSpPr>
          <p:spPr>
            <a:xfrm>
              <a:off x="4779054" y="2895639"/>
              <a:ext cx="41910" cy="1132205"/>
            </a:xfrm>
            <a:custGeom>
              <a:avLst/>
              <a:gdLst/>
              <a:ahLst/>
              <a:cxnLst/>
              <a:rect l="l" t="t" r="r" b="b"/>
              <a:pathLst>
                <a:path w="41910" h="1132204">
                  <a:moveTo>
                    <a:pt x="0" y="1131739"/>
                  </a:moveTo>
                  <a:lnTo>
                    <a:pt x="41803" y="1131739"/>
                  </a:lnTo>
                  <a:lnTo>
                    <a:pt x="41803" y="0"/>
                  </a:lnTo>
                  <a:lnTo>
                    <a:pt x="0" y="0"/>
                  </a:lnTo>
                  <a:lnTo>
                    <a:pt x="0" y="1131739"/>
                  </a:lnTo>
                  <a:close/>
                </a:path>
              </a:pathLst>
            </a:custGeom>
            <a:ln w="11865">
              <a:solidFill>
                <a:srgbClr val="000000"/>
              </a:solidFill>
            </a:ln>
          </p:spPr>
          <p:txBody>
            <a:bodyPr wrap="square" lIns="0" tIns="0" rIns="0" bIns="0" rtlCol="0"/>
            <a:lstStyle/>
            <a:p>
              <a:endParaRPr/>
            </a:p>
          </p:txBody>
        </p:sp>
        <p:sp>
          <p:nvSpPr>
            <p:cNvPr id="17" name="object 17"/>
            <p:cNvSpPr/>
            <p:nvPr/>
          </p:nvSpPr>
          <p:spPr>
            <a:xfrm>
              <a:off x="4988102" y="2895639"/>
              <a:ext cx="41910" cy="1132205"/>
            </a:xfrm>
            <a:custGeom>
              <a:avLst/>
              <a:gdLst/>
              <a:ahLst/>
              <a:cxnLst/>
              <a:rect l="l" t="t" r="r" b="b"/>
              <a:pathLst>
                <a:path w="41910" h="1132204">
                  <a:moveTo>
                    <a:pt x="41803" y="0"/>
                  </a:moveTo>
                  <a:lnTo>
                    <a:pt x="0" y="0"/>
                  </a:lnTo>
                  <a:lnTo>
                    <a:pt x="0" y="1131739"/>
                  </a:lnTo>
                  <a:lnTo>
                    <a:pt x="41803" y="1131739"/>
                  </a:lnTo>
                  <a:lnTo>
                    <a:pt x="41803" y="0"/>
                  </a:lnTo>
                  <a:close/>
                </a:path>
              </a:pathLst>
            </a:custGeom>
            <a:solidFill>
              <a:srgbClr val="000000"/>
            </a:solidFill>
          </p:spPr>
          <p:txBody>
            <a:bodyPr wrap="square" lIns="0" tIns="0" rIns="0" bIns="0" rtlCol="0"/>
            <a:lstStyle/>
            <a:p>
              <a:endParaRPr/>
            </a:p>
          </p:txBody>
        </p:sp>
        <p:sp>
          <p:nvSpPr>
            <p:cNvPr id="18" name="object 18"/>
            <p:cNvSpPr/>
            <p:nvPr/>
          </p:nvSpPr>
          <p:spPr>
            <a:xfrm>
              <a:off x="4988102" y="2895639"/>
              <a:ext cx="41910" cy="1132205"/>
            </a:xfrm>
            <a:custGeom>
              <a:avLst/>
              <a:gdLst/>
              <a:ahLst/>
              <a:cxnLst/>
              <a:rect l="l" t="t" r="r" b="b"/>
              <a:pathLst>
                <a:path w="41910" h="1132204">
                  <a:moveTo>
                    <a:pt x="0" y="1131739"/>
                  </a:moveTo>
                  <a:lnTo>
                    <a:pt x="41803" y="1131739"/>
                  </a:lnTo>
                  <a:lnTo>
                    <a:pt x="41803" y="0"/>
                  </a:lnTo>
                  <a:lnTo>
                    <a:pt x="0" y="0"/>
                  </a:lnTo>
                  <a:lnTo>
                    <a:pt x="0" y="1131739"/>
                  </a:lnTo>
                  <a:close/>
                </a:path>
              </a:pathLst>
            </a:custGeom>
            <a:ln w="11865">
              <a:solidFill>
                <a:srgbClr val="000000"/>
              </a:solidFill>
            </a:ln>
          </p:spPr>
          <p:txBody>
            <a:bodyPr wrap="square" lIns="0" tIns="0" rIns="0" bIns="0" rtlCol="0"/>
            <a:lstStyle/>
            <a:p>
              <a:endParaRPr/>
            </a:p>
          </p:txBody>
        </p:sp>
        <p:sp>
          <p:nvSpPr>
            <p:cNvPr id="19" name="object 19"/>
            <p:cNvSpPr/>
            <p:nvPr/>
          </p:nvSpPr>
          <p:spPr>
            <a:xfrm>
              <a:off x="5197035" y="2895639"/>
              <a:ext cx="41910" cy="1132205"/>
            </a:xfrm>
            <a:custGeom>
              <a:avLst/>
              <a:gdLst/>
              <a:ahLst/>
              <a:cxnLst/>
              <a:rect l="l" t="t" r="r" b="b"/>
              <a:pathLst>
                <a:path w="41910" h="1132204">
                  <a:moveTo>
                    <a:pt x="41803" y="0"/>
                  </a:moveTo>
                  <a:lnTo>
                    <a:pt x="0" y="0"/>
                  </a:lnTo>
                  <a:lnTo>
                    <a:pt x="0" y="1131739"/>
                  </a:lnTo>
                  <a:lnTo>
                    <a:pt x="41803" y="1131739"/>
                  </a:lnTo>
                  <a:lnTo>
                    <a:pt x="41803" y="0"/>
                  </a:lnTo>
                  <a:close/>
                </a:path>
              </a:pathLst>
            </a:custGeom>
            <a:solidFill>
              <a:srgbClr val="000000"/>
            </a:solidFill>
          </p:spPr>
          <p:txBody>
            <a:bodyPr wrap="square" lIns="0" tIns="0" rIns="0" bIns="0" rtlCol="0"/>
            <a:lstStyle/>
            <a:p>
              <a:endParaRPr/>
            </a:p>
          </p:txBody>
        </p:sp>
        <p:sp>
          <p:nvSpPr>
            <p:cNvPr id="20" name="object 20"/>
            <p:cNvSpPr/>
            <p:nvPr/>
          </p:nvSpPr>
          <p:spPr>
            <a:xfrm>
              <a:off x="5197035" y="2895639"/>
              <a:ext cx="41910" cy="1132205"/>
            </a:xfrm>
            <a:custGeom>
              <a:avLst/>
              <a:gdLst/>
              <a:ahLst/>
              <a:cxnLst/>
              <a:rect l="l" t="t" r="r" b="b"/>
              <a:pathLst>
                <a:path w="41910" h="1132204">
                  <a:moveTo>
                    <a:pt x="0" y="1131739"/>
                  </a:moveTo>
                  <a:lnTo>
                    <a:pt x="41803" y="1131739"/>
                  </a:lnTo>
                  <a:lnTo>
                    <a:pt x="41803" y="0"/>
                  </a:lnTo>
                  <a:lnTo>
                    <a:pt x="0" y="0"/>
                  </a:lnTo>
                  <a:lnTo>
                    <a:pt x="0" y="1131739"/>
                  </a:lnTo>
                  <a:close/>
                </a:path>
              </a:pathLst>
            </a:custGeom>
            <a:ln w="11865">
              <a:solidFill>
                <a:srgbClr val="000000"/>
              </a:solidFill>
            </a:ln>
          </p:spPr>
          <p:txBody>
            <a:bodyPr wrap="square" lIns="0" tIns="0" rIns="0" bIns="0" rtlCol="0"/>
            <a:lstStyle/>
            <a:p>
              <a:endParaRPr/>
            </a:p>
          </p:txBody>
        </p:sp>
        <p:sp>
          <p:nvSpPr>
            <p:cNvPr id="21" name="object 21"/>
            <p:cNvSpPr/>
            <p:nvPr/>
          </p:nvSpPr>
          <p:spPr>
            <a:xfrm>
              <a:off x="5406133" y="2895639"/>
              <a:ext cx="41910" cy="1132205"/>
            </a:xfrm>
            <a:custGeom>
              <a:avLst/>
              <a:gdLst/>
              <a:ahLst/>
              <a:cxnLst/>
              <a:rect l="l" t="t" r="r" b="b"/>
              <a:pathLst>
                <a:path w="41910" h="1132204">
                  <a:moveTo>
                    <a:pt x="41803" y="0"/>
                  </a:moveTo>
                  <a:lnTo>
                    <a:pt x="0" y="0"/>
                  </a:lnTo>
                  <a:lnTo>
                    <a:pt x="0" y="1131739"/>
                  </a:lnTo>
                  <a:lnTo>
                    <a:pt x="41803" y="1131739"/>
                  </a:lnTo>
                  <a:lnTo>
                    <a:pt x="41803" y="0"/>
                  </a:lnTo>
                  <a:close/>
                </a:path>
              </a:pathLst>
            </a:custGeom>
            <a:solidFill>
              <a:srgbClr val="000000"/>
            </a:solidFill>
          </p:spPr>
          <p:txBody>
            <a:bodyPr wrap="square" lIns="0" tIns="0" rIns="0" bIns="0" rtlCol="0"/>
            <a:lstStyle/>
            <a:p>
              <a:endParaRPr/>
            </a:p>
          </p:txBody>
        </p:sp>
        <p:sp>
          <p:nvSpPr>
            <p:cNvPr id="22" name="object 22"/>
            <p:cNvSpPr/>
            <p:nvPr/>
          </p:nvSpPr>
          <p:spPr>
            <a:xfrm>
              <a:off x="5406133" y="2895639"/>
              <a:ext cx="41910" cy="1132205"/>
            </a:xfrm>
            <a:custGeom>
              <a:avLst/>
              <a:gdLst/>
              <a:ahLst/>
              <a:cxnLst/>
              <a:rect l="l" t="t" r="r" b="b"/>
              <a:pathLst>
                <a:path w="41910" h="1132204">
                  <a:moveTo>
                    <a:pt x="0" y="1131739"/>
                  </a:moveTo>
                  <a:lnTo>
                    <a:pt x="41803" y="1131739"/>
                  </a:lnTo>
                  <a:lnTo>
                    <a:pt x="41803" y="0"/>
                  </a:lnTo>
                  <a:lnTo>
                    <a:pt x="0" y="0"/>
                  </a:lnTo>
                  <a:lnTo>
                    <a:pt x="0" y="1131739"/>
                  </a:lnTo>
                  <a:close/>
                </a:path>
              </a:pathLst>
            </a:custGeom>
            <a:ln w="11865">
              <a:solidFill>
                <a:srgbClr val="000000"/>
              </a:solidFill>
            </a:ln>
          </p:spPr>
          <p:txBody>
            <a:bodyPr wrap="square" lIns="0" tIns="0" rIns="0" bIns="0" rtlCol="0"/>
            <a:lstStyle/>
            <a:p>
              <a:endParaRPr/>
            </a:p>
          </p:txBody>
        </p:sp>
        <p:sp>
          <p:nvSpPr>
            <p:cNvPr id="23" name="object 23"/>
            <p:cNvSpPr/>
            <p:nvPr/>
          </p:nvSpPr>
          <p:spPr>
            <a:xfrm>
              <a:off x="5635992" y="2895639"/>
              <a:ext cx="209550" cy="1132205"/>
            </a:xfrm>
            <a:custGeom>
              <a:avLst/>
              <a:gdLst/>
              <a:ahLst/>
              <a:cxnLst/>
              <a:rect l="l" t="t" r="r" b="b"/>
              <a:pathLst>
                <a:path w="209550" h="1132204">
                  <a:moveTo>
                    <a:pt x="209015" y="0"/>
                  </a:moveTo>
                  <a:lnTo>
                    <a:pt x="0" y="0"/>
                  </a:lnTo>
                  <a:lnTo>
                    <a:pt x="0" y="1131739"/>
                  </a:lnTo>
                  <a:lnTo>
                    <a:pt x="209015" y="1131739"/>
                  </a:lnTo>
                  <a:lnTo>
                    <a:pt x="209015" y="0"/>
                  </a:lnTo>
                  <a:close/>
                </a:path>
              </a:pathLst>
            </a:custGeom>
            <a:solidFill>
              <a:srgbClr val="E6E6E6"/>
            </a:solidFill>
          </p:spPr>
          <p:txBody>
            <a:bodyPr wrap="square" lIns="0" tIns="0" rIns="0" bIns="0" rtlCol="0"/>
            <a:lstStyle/>
            <a:p>
              <a:endParaRPr/>
            </a:p>
          </p:txBody>
        </p:sp>
        <p:sp>
          <p:nvSpPr>
            <p:cNvPr id="24" name="object 24"/>
            <p:cNvSpPr/>
            <p:nvPr/>
          </p:nvSpPr>
          <p:spPr>
            <a:xfrm>
              <a:off x="5635992" y="2895639"/>
              <a:ext cx="209550" cy="1132205"/>
            </a:xfrm>
            <a:custGeom>
              <a:avLst/>
              <a:gdLst/>
              <a:ahLst/>
              <a:cxnLst/>
              <a:rect l="l" t="t" r="r" b="b"/>
              <a:pathLst>
                <a:path w="209550" h="1132204">
                  <a:moveTo>
                    <a:pt x="0" y="1131739"/>
                  </a:moveTo>
                  <a:lnTo>
                    <a:pt x="209015" y="1131739"/>
                  </a:lnTo>
                  <a:lnTo>
                    <a:pt x="209015" y="0"/>
                  </a:lnTo>
                  <a:lnTo>
                    <a:pt x="0" y="0"/>
                  </a:lnTo>
                  <a:lnTo>
                    <a:pt x="0" y="1131739"/>
                  </a:lnTo>
                  <a:close/>
                </a:path>
              </a:pathLst>
            </a:custGeom>
            <a:ln w="35688">
              <a:solidFill>
                <a:srgbClr val="000000"/>
              </a:solidFill>
            </a:ln>
          </p:spPr>
          <p:txBody>
            <a:bodyPr wrap="square" lIns="0" tIns="0" rIns="0" bIns="0" rtlCol="0"/>
            <a:lstStyle/>
            <a:p>
              <a:endParaRPr/>
            </a:p>
          </p:txBody>
        </p:sp>
        <p:sp>
          <p:nvSpPr>
            <p:cNvPr id="25" name="object 25"/>
            <p:cNvSpPr/>
            <p:nvPr/>
          </p:nvSpPr>
          <p:spPr>
            <a:xfrm>
              <a:off x="3336824" y="2895639"/>
              <a:ext cx="209550" cy="1132205"/>
            </a:xfrm>
            <a:custGeom>
              <a:avLst/>
              <a:gdLst/>
              <a:ahLst/>
              <a:cxnLst/>
              <a:rect l="l" t="t" r="r" b="b"/>
              <a:pathLst>
                <a:path w="209550" h="1132204">
                  <a:moveTo>
                    <a:pt x="209015" y="0"/>
                  </a:moveTo>
                  <a:lnTo>
                    <a:pt x="0" y="0"/>
                  </a:lnTo>
                  <a:lnTo>
                    <a:pt x="0" y="1131739"/>
                  </a:lnTo>
                  <a:lnTo>
                    <a:pt x="209015" y="1131739"/>
                  </a:lnTo>
                  <a:lnTo>
                    <a:pt x="209015" y="0"/>
                  </a:lnTo>
                  <a:close/>
                </a:path>
              </a:pathLst>
            </a:custGeom>
            <a:solidFill>
              <a:srgbClr val="E6E6E6"/>
            </a:solidFill>
          </p:spPr>
          <p:txBody>
            <a:bodyPr wrap="square" lIns="0" tIns="0" rIns="0" bIns="0" rtlCol="0"/>
            <a:lstStyle/>
            <a:p>
              <a:endParaRPr/>
            </a:p>
          </p:txBody>
        </p:sp>
        <p:sp>
          <p:nvSpPr>
            <p:cNvPr id="26" name="object 26"/>
            <p:cNvSpPr/>
            <p:nvPr/>
          </p:nvSpPr>
          <p:spPr>
            <a:xfrm>
              <a:off x="3336824" y="2895639"/>
              <a:ext cx="209550" cy="1132205"/>
            </a:xfrm>
            <a:custGeom>
              <a:avLst/>
              <a:gdLst/>
              <a:ahLst/>
              <a:cxnLst/>
              <a:rect l="l" t="t" r="r" b="b"/>
              <a:pathLst>
                <a:path w="209550" h="1132204">
                  <a:moveTo>
                    <a:pt x="0" y="1131739"/>
                  </a:moveTo>
                  <a:lnTo>
                    <a:pt x="209015" y="1131739"/>
                  </a:lnTo>
                  <a:lnTo>
                    <a:pt x="209015" y="0"/>
                  </a:lnTo>
                  <a:lnTo>
                    <a:pt x="0" y="0"/>
                  </a:lnTo>
                  <a:lnTo>
                    <a:pt x="0" y="1131739"/>
                  </a:lnTo>
                  <a:close/>
                </a:path>
              </a:pathLst>
            </a:custGeom>
            <a:ln w="35688">
              <a:solidFill>
                <a:srgbClr val="000000"/>
              </a:solidFill>
            </a:ln>
          </p:spPr>
          <p:txBody>
            <a:bodyPr wrap="square" lIns="0" tIns="0" rIns="0" bIns="0" rtlCol="0"/>
            <a:lstStyle/>
            <a:p>
              <a:endParaRPr/>
            </a:p>
          </p:txBody>
        </p:sp>
        <p:sp>
          <p:nvSpPr>
            <p:cNvPr id="27" name="object 27"/>
            <p:cNvSpPr/>
            <p:nvPr/>
          </p:nvSpPr>
          <p:spPr>
            <a:xfrm>
              <a:off x="3859370" y="4253742"/>
              <a:ext cx="1463675" cy="226695"/>
            </a:xfrm>
            <a:custGeom>
              <a:avLst/>
              <a:gdLst/>
              <a:ahLst/>
              <a:cxnLst/>
              <a:rect l="l" t="t" r="r" b="b"/>
              <a:pathLst>
                <a:path w="1463675" h="226695">
                  <a:moveTo>
                    <a:pt x="1463140" y="0"/>
                  </a:moveTo>
                  <a:lnTo>
                    <a:pt x="0" y="0"/>
                  </a:lnTo>
                  <a:lnTo>
                    <a:pt x="0" y="226344"/>
                  </a:lnTo>
                  <a:lnTo>
                    <a:pt x="1463140" y="226344"/>
                  </a:lnTo>
                  <a:lnTo>
                    <a:pt x="1463140" y="0"/>
                  </a:lnTo>
                  <a:close/>
                </a:path>
              </a:pathLst>
            </a:custGeom>
            <a:solidFill>
              <a:srgbClr val="E6E6E6"/>
            </a:solidFill>
          </p:spPr>
          <p:txBody>
            <a:bodyPr wrap="square" lIns="0" tIns="0" rIns="0" bIns="0" rtlCol="0"/>
            <a:lstStyle/>
            <a:p>
              <a:endParaRPr/>
            </a:p>
          </p:txBody>
        </p:sp>
        <p:sp>
          <p:nvSpPr>
            <p:cNvPr id="28" name="object 28"/>
            <p:cNvSpPr/>
            <p:nvPr/>
          </p:nvSpPr>
          <p:spPr>
            <a:xfrm>
              <a:off x="3859370" y="4253742"/>
              <a:ext cx="1463675" cy="226695"/>
            </a:xfrm>
            <a:custGeom>
              <a:avLst/>
              <a:gdLst/>
              <a:ahLst/>
              <a:cxnLst/>
              <a:rect l="l" t="t" r="r" b="b"/>
              <a:pathLst>
                <a:path w="1463675" h="226695">
                  <a:moveTo>
                    <a:pt x="0" y="226344"/>
                  </a:moveTo>
                  <a:lnTo>
                    <a:pt x="1463140" y="226344"/>
                  </a:lnTo>
                  <a:lnTo>
                    <a:pt x="1463140" y="0"/>
                  </a:lnTo>
                  <a:lnTo>
                    <a:pt x="0" y="0"/>
                  </a:lnTo>
                  <a:lnTo>
                    <a:pt x="0" y="226344"/>
                  </a:lnTo>
                  <a:close/>
                </a:path>
              </a:pathLst>
            </a:custGeom>
            <a:ln w="38472">
              <a:solidFill>
                <a:srgbClr val="000000"/>
              </a:solidFill>
            </a:ln>
          </p:spPr>
          <p:txBody>
            <a:bodyPr wrap="square" lIns="0" tIns="0" rIns="0" bIns="0" rtlCol="0"/>
            <a:lstStyle/>
            <a:p>
              <a:endParaRPr/>
            </a:p>
          </p:txBody>
        </p:sp>
        <p:sp>
          <p:nvSpPr>
            <p:cNvPr id="29" name="object 29"/>
            <p:cNvSpPr/>
            <p:nvPr/>
          </p:nvSpPr>
          <p:spPr>
            <a:xfrm>
              <a:off x="4068386" y="4412174"/>
              <a:ext cx="209015" cy="248987"/>
            </a:xfrm>
            <a:prstGeom prst="rect">
              <a:avLst/>
            </a:prstGeom>
            <a:blipFill>
              <a:blip r:embed="rId2" cstate="print"/>
              <a:stretch>
                <a:fillRect/>
              </a:stretch>
            </a:blipFill>
          </p:spPr>
          <p:txBody>
            <a:bodyPr wrap="square" lIns="0" tIns="0" rIns="0" bIns="0" rtlCol="0"/>
            <a:lstStyle/>
            <a:p>
              <a:endParaRPr/>
            </a:p>
          </p:txBody>
        </p:sp>
        <p:sp>
          <p:nvSpPr>
            <p:cNvPr id="30" name="object 30"/>
            <p:cNvSpPr/>
            <p:nvPr/>
          </p:nvSpPr>
          <p:spPr>
            <a:xfrm>
              <a:off x="4068386" y="4412174"/>
              <a:ext cx="209550" cy="249554"/>
            </a:xfrm>
            <a:custGeom>
              <a:avLst/>
              <a:gdLst/>
              <a:ahLst/>
              <a:cxnLst/>
              <a:rect l="l" t="t" r="r" b="b"/>
              <a:pathLst>
                <a:path w="209550" h="249554">
                  <a:moveTo>
                    <a:pt x="209015" y="124493"/>
                  </a:moveTo>
                  <a:lnTo>
                    <a:pt x="200804" y="76037"/>
                  </a:lnTo>
                  <a:lnTo>
                    <a:pt x="178410" y="36465"/>
                  </a:lnTo>
                  <a:lnTo>
                    <a:pt x="145194" y="9784"/>
                  </a:lnTo>
                  <a:lnTo>
                    <a:pt x="104515" y="0"/>
                  </a:lnTo>
                  <a:lnTo>
                    <a:pt x="63834" y="9784"/>
                  </a:lnTo>
                  <a:lnTo>
                    <a:pt x="30612" y="36465"/>
                  </a:lnTo>
                  <a:lnTo>
                    <a:pt x="8213" y="76037"/>
                  </a:lnTo>
                  <a:lnTo>
                    <a:pt x="0" y="124493"/>
                  </a:lnTo>
                  <a:lnTo>
                    <a:pt x="8213" y="172952"/>
                  </a:lnTo>
                  <a:lnTo>
                    <a:pt x="30612" y="212524"/>
                  </a:lnTo>
                  <a:lnTo>
                    <a:pt x="63834" y="239204"/>
                  </a:lnTo>
                  <a:lnTo>
                    <a:pt x="104515" y="248987"/>
                  </a:lnTo>
                  <a:lnTo>
                    <a:pt x="145194" y="239204"/>
                  </a:lnTo>
                  <a:lnTo>
                    <a:pt x="178410" y="212524"/>
                  </a:lnTo>
                  <a:lnTo>
                    <a:pt x="200804" y="172952"/>
                  </a:lnTo>
                  <a:lnTo>
                    <a:pt x="209015" y="124493"/>
                  </a:lnTo>
                  <a:close/>
                </a:path>
              </a:pathLst>
            </a:custGeom>
            <a:ln w="53171">
              <a:solidFill>
                <a:srgbClr val="000000"/>
              </a:solidFill>
            </a:ln>
          </p:spPr>
          <p:txBody>
            <a:bodyPr wrap="square" lIns="0" tIns="0" rIns="0" bIns="0" rtlCol="0"/>
            <a:lstStyle/>
            <a:p>
              <a:endParaRPr/>
            </a:p>
          </p:txBody>
        </p:sp>
        <p:sp>
          <p:nvSpPr>
            <p:cNvPr id="31" name="object 31"/>
            <p:cNvSpPr/>
            <p:nvPr/>
          </p:nvSpPr>
          <p:spPr>
            <a:xfrm>
              <a:off x="4904463" y="4412174"/>
              <a:ext cx="209031" cy="248987"/>
            </a:xfrm>
            <a:prstGeom prst="rect">
              <a:avLst/>
            </a:prstGeom>
            <a:blipFill>
              <a:blip r:embed="rId3" cstate="print"/>
              <a:stretch>
                <a:fillRect/>
              </a:stretch>
            </a:blipFill>
          </p:spPr>
          <p:txBody>
            <a:bodyPr wrap="square" lIns="0" tIns="0" rIns="0" bIns="0" rtlCol="0"/>
            <a:lstStyle/>
            <a:p>
              <a:endParaRPr/>
            </a:p>
          </p:txBody>
        </p:sp>
        <p:sp>
          <p:nvSpPr>
            <p:cNvPr id="32" name="object 32"/>
            <p:cNvSpPr/>
            <p:nvPr/>
          </p:nvSpPr>
          <p:spPr>
            <a:xfrm>
              <a:off x="4904463" y="4412174"/>
              <a:ext cx="209550" cy="249554"/>
            </a:xfrm>
            <a:custGeom>
              <a:avLst/>
              <a:gdLst/>
              <a:ahLst/>
              <a:cxnLst/>
              <a:rect l="l" t="t" r="r" b="b"/>
              <a:pathLst>
                <a:path w="209550" h="249554">
                  <a:moveTo>
                    <a:pt x="209031" y="124493"/>
                  </a:moveTo>
                  <a:lnTo>
                    <a:pt x="200818" y="76037"/>
                  </a:lnTo>
                  <a:lnTo>
                    <a:pt x="178425" y="36465"/>
                  </a:lnTo>
                  <a:lnTo>
                    <a:pt x="145218" y="9784"/>
                  </a:lnTo>
                  <a:lnTo>
                    <a:pt x="104565" y="0"/>
                  </a:lnTo>
                  <a:lnTo>
                    <a:pt x="63827" y="9784"/>
                  </a:lnTo>
                  <a:lnTo>
                    <a:pt x="30594" y="36465"/>
                  </a:lnTo>
                  <a:lnTo>
                    <a:pt x="8205" y="76037"/>
                  </a:lnTo>
                  <a:lnTo>
                    <a:pt x="0" y="124493"/>
                  </a:lnTo>
                  <a:lnTo>
                    <a:pt x="8205" y="172952"/>
                  </a:lnTo>
                  <a:lnTo>
                    <a:pt x="30594" y="212524"/>
                  </a:lnTo>
                  <a:lnTo>
                    <a:pt x="63827" y="239204"/>
                  </a:lnTo>
                  <a:lnTo>
                    <a:pt x="104565" y="248987"/>
                  </a:lnTo>
                  <a:lnTo>
                    <a:pt x="145218" y="239204"/>
                  </a:lnTo>
                  <a:lnTo>
                    <a:pt x="178425" y="212524"/>
                  </a:lnTo>
                  <a:lnTo>
                    <a:pt x="200818" y="172952"/>
                  </a:lnTo>
                  <a:lnTo>
                    <a:pt x="209031" y="124493"/>
                  </a:lnTo>
                  <a:close/>
                </a:path>
              </a:pathLst>
            </a:custGeom>
            <a:ln w="53171">
              <a:solidFill>
                <a:srgbClr val="000000"/>
              </a:solidFill>
            </a:ln>
          </p:spPr>
          <p:txBody>
            <a:bodyPr wrap="square" lIns="0" tIns="0" rIns="0" bIns="0" rtlCol="0"/>
            <a:lstStyle/>
            <a:p>
              <a:endParaRPr/>
            </a:p>
          </p:txBody>
        </p:sp>
        <p:sp>
          <p:nvSpPr>
            <p:cNvPr id="33" name="object 33"/>
            <p:cNvSpPr/>
            <p:nvPr/>
          </p:nvSpPr>
          <p:spPr>
            <a:xfrm>
              <a:off x="4528236" y="2601318"/>
              <a:ext cx="125730" cy="67945"/>
            </a:xfrm>
            <a:custGeom>
              <a:avLst/>
              <a:gdLst/>
              <a:ahLst/>
              <a:cxnLst/>
              <a:rect l="l" t="t" r="r" b="b"/>
              <a:pathLst>
                <a:path w="125729" h="67944">
                  <a:moveTo>
                    <a:pt x="125410" y="0"/>
                  </a:moveTo>
                  <a:lnTo>
                    <a:pt x="0" y="0"/>
                  </a:lnTo>
                  <a:lnTo>
                    <a:pt x="0" y="67905"/>
                  </a:lnTo>
                  <a:lnTo>
                    <a:pt x="125410" y="67905"/>
                  </a:lnTo>
                  <a:lnTo>
                    <a:pt x="125410" y="0"/>
                  </a:lnTo>
                  <a:close/>
                </a:path>
              </a:pathLst>
            </a:custGeom>
            <a:solidFill>
              <a:srgbClr val="FFFFFF"/>
            </a:solidFill>
          </p:spPr>
          <p:txBody>
            <a:bodyPr wrap="square" lIns="0" tIns="0" rIns="0" bIns="0" rtlCol="0"/>
            <a:lstStyle/>
            <a:p>
              <a:endParaRPr/>
            </a:p>
          </p:txBody>
        </p:sp>
        <p:sp>
          <p:nvSpPr>
            <p:cNvPr id="34" name="object 34"/>
            <p:cNvSpPr/>
            <p:nvPr/>
          </p:nvSpPr>
          <p:spPr>
            <a:xfrm>
              <a:off x="4528236" y="2601318"/>
              <a:ext cx="125730" cy="67945"/>
            </a:xfrm>
            <a:custGeom>
              <a:avLst/>
              <a:gdLst/>
              <a:ahLst/>
              <a:cxnLst/>
              <a:rect l="l" t="t" r="r" b="b"/>
              <a:pathLst>
                <a:path w="125729" h="67944">
                  <a:moveTo>
                    <a:pt x="0" y="67905"/>
                  </a:moveTo>
                  <a:lnTo>
                    <a:pt x="125410" y="67905"/>
                  </a:lnTo>
                  <a:lnTo>
                    <a:pt x="125410" y="0"/>
                  </a:lnTo>
                  <a:lnTo>
                    <a:pt x="0" y="0"/>
                  </a:lnTo>
                  <a:lnTo>
                    <a:pt x="0" y="67905"/>
                  </a:lnTo>
                  <a:close/>
                </a:path>
              </a:pathLst>
            </a:custGeom>
            <a:ln w="37872">
              <a:solidFill>
                <a:srgbClr val="000000"/>
              </a:solidFill>
            </a:ln>
          </p:spPr>
          <p:txBody>
            <a:bodyPr wrap="square" lIns="0" tIns="0" rIns="0" bIns="0" rtlCol="0"/>
            <a:lstStyle/>
            <a:p>
              <a:endParaRPr/>
            </a:p>
          </p:txBody>
        </p:sp>
        <p:sp>
          <p:nvSpPr>
            <p:cNvPr id="35" name="object 35"/>
            <p:cNvSpPr/>
            <p:nvPr/>
          </p:nvSpPr>
          <p:spPr>
            <a:xfrm>
              <a:off x="4486433" y="2216535"/>
              <a:ext cx="209550" cy="385445"/>
            </a:xfrm>
            <a:custGeom>
              <a:avLst/>
              <a:gdLst/>
              <a:ahLst/>
              <a:cxnLst/>
              <a:rect l="l" t="t" r="r" b="b"/>
              <a:pathLst>
                <a:path w="209550" h="385444">
                  <a:moveTo>
                    <a:pt x="104499" y="0"/>
                  </a:moveTo>
                  <a:lnTo>
                    <a:pt x="0" y="384883"/>
                  </a:lnTo>
                  <a:lnTo>
                    <a:pt x="209015" y="384883"/>
                  </a:lnTo>
                  <a:lnTo>
                    <a:pt x="104499" y="0"/>
                  </a:lnTo>
                  <a:close/>
                </a:path>
              </a:pathLst>
            </a:custGeom>
            <a:solidFill>
              <a:srgbClr val="FF0000"/>
            </a:solidFill>
          </p:spPr>
          <p:txBody>
            <a:bodyPr wrap="square" lIns="0" tIns="0" rIns="0" bIns="0" rtlCol="0"/>
            <a:lstStyle/>
            <a:p>
              <a:endParaRPr/>
            </a:p>
          </p:txBody>
        </p:sp>
        <p:sp>
          <p:nvSpPr>
            <p:cNvPr id="36" name="object 36"/>
            <p:cNvSpPr/>
            <p:nvPr/>
          </p:nvSpPr>
          <p:spPr>
            <a:xfrm>
              <a:off x="4486433" y="2216535"/>
              <a:ext cx="209550" cy="385445"/>
            </a:xfrm>
            <a:custGeom>
              <a:avLst/>
              <a:gdLst/>
              <a:ahLst/>
              <a:cxnLst/>
              <a:rect l="l" t="t" r="r" b="b"/>
              <a:pathLst>
                <a:path w="209550" h="385444">
                  <a:moveTo>
                    <a:pt x="104499" y="0"/>
                  </a:moveTo>
                  <a:lnTo>
                    <a:pt x="0" y="384883"/>
                  </a:lnTo>
                  <a:lnTo>
                    <a:pt x="209015" y="384883"/>
                  </a:lnTo>
                  <a:lnTo>
                    <a:pt x="104499" y="0"/>
                  </a:lnTo>
                  <a:close/>
                </a:path>
              </a:pathLst>
            </a:custGeom>
            <a:ln w="36263">
              <a:solidFill>
                <a:srgbClr val="000000"/>
              </a:solidFill>
            </a:ln>
          </p:spPr>
          <p:txBody>
            <a:bodyPr wrap="square" lIns="0" tIns="0" rIns="0" bIns="0" rtlCol="0"/>
            <a:lstStyle/>
            <a:p>
              <a:endParaRPr/>
            </a:p>
          </p:txBody>
        </p:sp>
        <p:sp>
          <p:nvSpPr>
            <p:cNvPr id="37" name="object 37"/>
            <p:cNvSpPr/>
            <p:nvPr/>
          </p:nvSpPr>
          <p:spPr>
            <a:xfrm>
              <a:off x="4214705" y="2601318"/>
              <a:ext cx="125730" cy="67945"/>
            </a:xfrm>
            <a:custGeom>
              <a:avLst/>
              <a:gdLst/>
              <a:ahLst/>
              <a:cxnLst/>
              <a:rect l="l" t="t" r="r" b="b"/>
              <a:pathLst>
                <a:path w="125729" h="67944">
                  <a:moveTo>
                    <a:pt x="125410" y="0"/>
                  </a:moveTo>
                  <a:lnTo>
                    <a:pt x="0" y="0"/>
                  </a:lnTo>
                  <a:lnTo>
                    <a:pt x="0" y="67905"/>
                  </a:lnTo>
                  <a:lnTo>
                    <a:pt x="125410" y="67905"/>
                  </a:lnTo>
                  <a:lnTo>
                    <a:pt x="125410" y="0"/>
                  </a:lnTo>
                  <a:close/>
                </a:path>
              </a:pathLst>
            </a:custGeom>
            <a:solidFill>
              <a:srgbClr val="FFFFFF"/>
            </a:solidFill>
          </p:spPr>
          <p:txBody>
            <a:bodyPr wrap="square" lIns="0" tIns="0" rIns="0" bIns="0" rtlCol="0"/>
            <a:lstStyle/>
            <a:p>
              <a:endParaRPr/>
            </a:p>
          </p:txBody>
        </p:sp>
        <p:sp>
          <p:nvSpPr>
            <p:cNvPr id="38" name="object 38"/>
            <p:cNvSpPr/>
            <p:nvPr/>
          </p:nvSpPr>
          <p:spPr>
            <a:xfrm>
              <a:off x="4214705" y="2601318"/>
              <a:ext cx="125730" cy="67945"/>
            </a:xfrm>
            <a:custGeom>
              <a:avLst/>
              <a:gdLst/>
              <a:ahLst/>
              <a:cxnLst/>
              <a:rect l="l" t="t" r="r" b="b"/>
              <a:pathLst>
                <a:path w="125729" h="67944">
                  <a:moveTo>
                    <a:pt x="0" y="67905"/>
                  </a:moveTo>
                  <a:lnTo>
                    <a:pt x="125410" y="67905"/>
                  </a:lnTo>
                  <a:lnTo>
                    <a:pt x="125410" y="0"/>
                  </a:lnTo>
                  <a:lnTo>
                    <a:pt x="0" y="0"/>
                  </a:lnTo>
                  <a:lnTo>
                    <a:pt x="0" y="67905"/>
                  </a:lnTo>
                  <a:close/>
                </a:path>
              </a:pathLst>
            </a:custGeom>
            <a:ln w="37872">
              <a:solidFill>
                <a:srgbClr val="000000"/>
              </a:solidFill>
            </a:ln>
          </p:spPr>
          <p:txBody>
            <a:bodyPr wrap="square" lIns="0" tIns="0" rIns="0" bIns="0" rtlCol="0"/>
            <a:lstStyle/>
            <a:p>
              <a:endParaRPr/>
            </a:p>
          </p:txBody>
        </p:sp>
        <p:sp>
          <p:nvSpPr>
            <p:cNvPr id="39" name="object 39"/>
            <p:cNvSpPr/>
            <p:nvPr/>
          </p:nvSpPr>
          <p:spPr>
            <a:xfrm>
              <a:off x="4172901" y="2216535"/>
              <a:ext cx="209550" cy="385445"/>
            </a:xfrm>
            <a:custGeom>
              <a:avLst/>
              <a:gdLst/>
              <a:ahLst/>
              <a:cxnLst/>
              <a:rect l="l" t="t" r="r" b="b"/>
              <a:pathLst>
                <a:path w="209550" h="385444">
                  <a:moveTo>
                    <a:pt x="104499" y="0"/>
                  </a:moveTo>
                  <a:lnTo>
                    <a:pt x="0" y="384883"/>
                  </a:lnTo>
                  <a:lnTo>
                    <a:pt x="209015" y="384883"/>
                  </a:lnTo>
                  <a:lnTo>
                    <a:pt x="104499" y="0"/>
                  </a:lnTo>
                  <a:close/>
                </a:path>
              </a:pathLst>
            </a:custGeom>
            <a:solidFill>
              <a:srgbClr val="FF0000"/>
            </a:solidFill>
          </p:spPr>
          <p:txBody>
            <a:bodyPr wrap="square" lIns="0" tIns="0" rIns="0" bIns="0" rtlCol="0"/>
            <a:lstStyle/>
            <a:p>
              <a:endParaRPr/>
            </a:p>
          </p:txBody>
        </p:sp>
        <p:sp>
          <p:nvSpPr>
            <p:cNvPr id="40" name="object 40"/>
            <p:cNvSpPr/>
            <p:nvPr/>
          </p:nvSpPr>
          <p:spPr>
            <a:xfrm>
              <a:off x="4172901" y="2216535"/>
              <a:ext cx="209550" cy="385445"/>
            </a:xfrm>
            <a:custGeom>
              <a:avLst/>
              <a:gdLst/>
              <a:ahLst/>
              <a:cxnLst/>
              <a:rect l="l" t="t" r="r" b="b"/>
              <a:pathLst>
                <a:path w="209550" h="385444">
                  <a:moveTo>
                    <a:pt x="104499" y="0"/>
                  </a:moveTo>
                  <a:lnTo>
                    <a:pt x="0" y="384883"/>
                  </a:lnTo>
                  <a:lnTo>
                    <a:pt x="209015" y="384883"/>
                  </a:lnTo>
                  <a:lnTo>
                    <a:pt x="104499" y="0"/>
                  </a:lnTo>
                  <a:close/>
                </a:path>
              </a:pathLst>
            </a:custGeom>
            <a:ln w="36263">
              <a:solidFill>
                <a:srgbClr val="000000"/>
              </a:solidFill>
            </a:ln>
          </p:spPr>
          <p:txBody>
            <a:bodyPr wrap="square" lIns="0" tIns="0" rIns="0" bIns="0" rtlCol="0"/>
            <a:lstStyle/>
            <a:p>
              <a:endParaRPr/>
            </a:p>
          </p:txBody>
        </p:sp>
        <p:sp>
          <p:nvSpPr>
            <p:cNvPr id="41" name="object 41"/>
            <p:cNvSpPr/>
            <p:nvPr/>
          </p:nvSpPr>
          <p:spPr>
            <a:xfrm>
              <a:off x="4841767" y="2601318"/>
              <a:ext cx="125730" cy="67945"/>
            </a:xfrm>
            <a:custGeom>
              <a:avLst/>
              <a:gdLst/>
              <a:ahLst/>
              <a:cxnLst/>
              <a:rect l="l" t="t" r="r" b="b"/>
              <a:pathLst>
                <a:path w="125729" h="67944">
                  <a:moveTo>
                    <a:pt x="125410" y="0"/>
                  </a:moveTo>
                  <a:lnTo>
                    <a:pt x="0" y="0"/>
                  </a:lnTo>
                  <a:lnTo>
                    <a:pt x="0" y="67905"/>
                  </a:lnTo>
                  <a:lnTo>
                    <a:pt x="125410" y="67905"/>
                  </a:lnTo>
                  <a:lnTo>
                    <a:pt x="125410" y="0"/>
                  </a:lnTo>
                  <a:close/>
                </a:path>
              </a:pathLst>
            </a:custGeom>
            <a:solidFill>
              <a:srgbClr val="FFFFFF"/>
            </a:solidFill>
          </p:spPr>
          <p:txBody>
            <a:bodyPr wrap="square" lIns="0" tIns="0" rIns="0" bIns="0" rtlCol="0"/>
            <a:lstStyle/>
            <a:p>
              <a:endParaRPr/>
            </a:p>
          </p:txBody>
        </p:sp>
        <p:sp>
          <p:nvSpPr>
            <p:cNvPr id="42" name="object 42"/>
            <p:cNvSpPr/>
            <p:nvPr/>
          </p:nvSpPr>
          <p:spPr>
            <a:xfrm>
              <a:off x="4841767" y="2601318"/>
              <a:ext cx="125730" cy="67945"/>
            </a:xfrm>
            <a:custGeom>
              <a:avLst/>
              <a:gdLst/>
              <a:ahLst/>
              <a:cxnLst/>
              <a:rect l="l" t="t" r="r" b="b"/>
              <a:pathLst>
                <a:path w="125729" h="67944">
                  <a:moveTo>
                    <a:pt x="0" y="67905"/>
                  </a:moveTo>
                  <a:lnTo>
                    <a:pt x="125410" y="67905"/>
                  </a:lnTo>
                  <a:lnTo>
                    <a:pt x="125410" y="0"/>
                  </a:lnTo>
                  <a:lnTo>
                    <a:pt x="0" y="0"/>
                  </a:lnTo>
                  <a:lnTo>
                    <a:pt x="0" y="67905"/>
                  </a:lnTo>
                  <a:close/>
                </a:path>
              </a:pathLst>
            </a:custGeom>
            <a:ln w="37872">
              <a:solidFill>
                <a:srgbClr val="000000"/>
              </a:solidFill>
            </a:ln>
          </p:spPr>
          <p:txBody>
            <a:bodyPr wrap="square" lIns="0" tIns="0" rIns="0" bIns="0" rtlCol="0"/>
            <a:lstStyle/>
            <a:p>
              <a:endParaRPr/>
            </a:p>
          </p:txBody>
        </p:sp>
        <p:sp>
          <p:nvSpPr>
            <p:cNvPr id="43" name="object 43"/>
            <p:cNvSpPr/>
            <p:nvPr/>
          </p:nvSpPr>
          <p:spPr>
            <a:xfrm>
              <a:off x="4799964" y="2216535"/>
              <a:ext cx="209550" cy="385445"/>
            </a:xfrm>
            <a:custGeom>
              <a:avLst/>
              <a:gdLst/>
              <a:ahLst/>
              <a:cxnLst/>
              <a:rect l="l" t="t" r="r" b="b"/>
              <a:pathLst>
                <a:path w="209550" h="385444">
                  <a:moveTo>
                    <a:pt x="104499" y="0"/>
                  </a:moveTo>
                  <a:lnTo>
                    <a:pt x="0" y="384883"/>
                  </a:lnTo>
                  <a:lnTo>
                    <a:pt x="209064" y="384883"/>
                  </a:lnTo>
                  <a:lnTo>
                    <a:pt x="104499" y="0"/>
                  </a:lnTo>
                  <a:close/>
                </a:path>
              </a:pathLst>
            </a:custGeom>
            <a:solidFill>
              <a:srgbClr val="FF0000"/>
            </a:solidFill>
          </p:spPr>
          <p:txBody>
            <a:bodyPr wrap="square" lIns="0" tIns="0" rIns="0" bIns="0" rtlCol="0"/>
            <a:lstStyle/>
            <a:p>
              <a:endParaRPr/>
            </a:p>
          </p:txBody>
        </p:sp>
        <p:sp>
          <p:nvSpPr>
            <p:cNvPr id="44" name="object 44"/>
            <p:cNvSpPr/>
            <p:nvPr/>
          </p:nvSpPr>
          <p:spPr>
            <a:xfrm>
              <a:off x="4799964" y="2216535"/>
              <a:ext cx="209550" cy="385445"/>
            </a:xfrm>
            <a:custGeom>
              <a:avLst/>
              <a:gdLst/>
              <a:ahLst/>
              <a:cxnLst/>
              <a:rect l="l" t="t" r="r" b="b"/>
              <a:pathLst>
                <a:path w="209550" h="385444">
                  <a:moveTo>
                    <a:pt x="104499" y="0"/>
                  </a:moveTo>
                  <a:lnTo>
                    <a:pt x="0" y="384883"/>
                  </a:lnTo>
                  <a:lnTo>
                    <a:pt x="209064" y="384883"/>
                  </a:lnTo>
                  <a:lnTo>
                    <a:pt x="104499" y="0"/>
                  </a:lnTo>
                  <a:close/>
                </a:path>
              </a:pathLst>
            </a:custGeom>
            <a:ln w="36263">
              <a:solidFill>
                <a:srgbClr val="000000"/>
              </a:solidFill>
            </a:ln>
          </p:spPr>
          <p:txBody>
            <a:bodyPr wrap="square" lIns="0" tIns="0" rIns="0" bIns="0" rtlCol="0"/>
            <a:lstStyle/>
            <a:p>
              <a:endParaRPr/>
            </a:p>
          </p:txBody>
        </p:sp>
        <p:sp>
          <p:nvSpPr>
            <p:cNvPr id="45" name="object 45"/>
            <p:cNvSpPr/>
            <p:nvPr/>
          </p:nvSpPr>
          <p:spPr>
            <a:xfrm>
              <a:off x="3859370" y="3065402"/>
              <a:ext cx="209550" cy="339725"/>
            </a:xfrm>
            <a:custGeom>
              <a:avLst/>
              <a:gdLst/>
              <a:ahLst/>
              <a:cxnLst/>
              <a:rect l="l" t="t" r="r" b="b"/>
              <a:pathLst>
                <a:path w="209550" h="339725">
                  <a:moveTo>
                    <a:pt x="209015" y="0"/>
                  </a:moveTo>
                  <a:lnTo>
                    <a:pt x="0" y="0"/>
                  </a:lnTo>
                  <a:lnTo>
                    <a:pt x="0" y="339525"/>
                  </a:lnTo>
                  <a:lnTo>
                    <a:pt x="209015" y="339525"/>
                  </a:lnTo>
                  <a:lnTo>
                    <a:pt x="209015" y="0"/>
                  </a:lnTo>
                  <a:close/>
                </a:path>
              </a:pathLst>
            </a:custGeom>
            <a:solidFill>
              <a:srgbClr val="FFFFFF"/>
            </a:solidFill>
          </p:spPr>
          <p:txBody>
            <a:bodyPr wrap="square" lIns="0" tIns="0" rIns="0" bIns="0" rtlCol="0"/>
            <a:lstStyle/>
            <a:p>
              <a:endParaRPr/>
            </a:p>
          </p:txBody>
        </p:sp>
        <p:sp>
          <p:nvSpPr>
            <p:cNvPr id="46" name="object 46"/>
            <p:cNvSpPr/>
            <p:nvPr/>
          </p:nvSpPr>
          <p:spPr>
            <a:xfrm>
              <a:off x="3859370" y="3065402"/>
              <a:ext cx="209550" cy="339725"/>
            </a:xfrm>
            <a:custGeom>
              <a:avLst/>
              <a:gdLst/>
              <a:ahLst/>
              <a:cxnLst/>
              <a:rect l="l" t="t" r="r" b="b"/>
              <a:pathLst>
                <a:path w="209550" h="339725">
                  <a:moveTo>
                    <a:pt x="0" y="339525"/>
                  </a:moveTo>
                  <a:lnTo>
                    <a:pt x="209015" y="339525"/>
                  </a:lnTo>
                  <a:lnTo>
                    <a:pt x="209015" y="0"/>
                  </a:lnTo>
                  <a:lnTo>
                    <a:pt x="0" y="0"/>
                  </a:lnTo>
                  <a:lnTo>
                    <a:pt x="0" y="339525"/>
                  </a:lnTo>
                  <a:close/>
                </a:path>
              </a:pathLst>
            </a:custGeom>
            <a:ln w="12134">
              <a:solidFill>
                <a:srgbClr val="000000"/>
              </a:solidFill>
            </a:ln>
          </p:spPr>
          <p:txBody>
            <a:bodyPr wrap="square" lIns="0" tIns="0" rIns="0" bIns="0" rtlCol="0"/>
            <a:lstStyle/>
            <a:p>
              <a:endParaRPr/>
            </a:p>
          </p:txBody>
        </p:sp>
        <p:sp>
          <p:nvSpPr>
            <p:cNvPr id="47" name="object 47"/>
            <p:cNvSpPr/>
            <p:nvPr/>
          </p:nvSpPr>
          <p:spPr>
            <a:xfrm>
              <a:off x="2823972" y="4680204"/>
              <a:ext cx="3563620" cy="268605"/>
            </a:xfrm>
            <a:custGeom>
              <a:avLst/>
              <a:gdLst/>
              <a:ahLst/>
              <a:cxnLst/>
              <a:rect l="l" t="t" r="r" b="b"/>
              <a:pathLst>
                <a:path w="3563620" h="268604">
                  <a:moveTo>
                    <a:pt x="3563112" y="0"/>
                  </a:moveTo>
                  <a:lnTo>
                    <a:pt x="0" y="0"/>
                  </a:lnTo>
                  <a:lnTo>
                    <a:pt x="0" y="268224"/>
                  </a:lnTo>
                  <a:lnTo>
                    <a:pt x="3563112" y="268224"/>
                  </a:lnTo>
                  <a:lnTo>
                    <a:pt x="3563112" y="0"/>
                  </a:lnTo>
                  <a:close/>
                </a:path>
              </a:pathLst>
            </a:custGeom>
            <a:solidFill>
              <a:srgbClr val="000000"/>
            </a:solidFill>
          </p:spPr>
          <p:txBody>
            <a:bodyPr wrap="square" lIns="0" tIns="0" rIns="0" bIns="0" rtlCol="0"/>
            <a:lstStyle/>
            <a:p>
              <a:endParaRPr/>
            </a:p>
          </p:txBody>
        </p:sp>
      </p:grpSp>
      <p:grpSp>
        <p:nvGrpSpPr>
          <p:cNvPr id="48" name="object 48"/>
          <p:cNvGrpSpPr/>
          <p:nvPr/>
        </p:nvGrpSpPr>
        <p:grpSpPr>
          <a:xfrm>
            <a:off x="1391390" y="1572767"/>
            <a:ext cx="3237230" cy="645160"/>
            <a:chOff x="1391390" y="1572767"/>
            <a:chExt cx="3237230" cy="645160"/>
          </a:xfrm>
        </p:grpSpPr>
        <p:sp>
          <p:nvSpPr>
            <p:cNvPr id="49" name="object 49"/>
            <p:cNvSpPr/>
            <p:nvPr/>
          </p:nvSpPr>
          <p:spPr>
            <a:xfrm>
              <a:off x="1391390" y="1581234"/>
              <a:ext cx="3211153" cy="102029"/>
            </a:xfrm>
            <a:prstGeom prst="rect">
              <a:avLst/>
            </a:prstGeom>
            <a:blipFill>
              <a:blip r:embed="rId4" cstate="print"/>
              <a:stretch>
                <a:fillRect/>
              </a:stretch>
            </a:blipFill>
          </p:spPr>
          <p:txBody>
            <a:bodyPr wrap="square" lIns="0" tIns="0" rIns="0" bIns="0" rtlCol="0"/>
            <a:lstStyle/>
            <a:p>
              <a:endParaRPr/>
            </a:p>
          </p:txBody>
        </p:sp>
        <p:sp>
          <p:nvSpPr>
            <p:cNvPr id="50" name="object 50"/>
            <p:cNvSpPr/>
            <p:nvPr/>
          </p:nvSpPr>
          <p:spPr>
            <a:xfrm>
              <a:off x="1425701" y="1614677"/>
              <a:ext cx="3147060" cy="0"/>
            </a:xfrm>
            <a:custGeom>
              <a:avLst/>
              <a:gdLst/>
              <a:ahLst/>
              <a:cxnLst/>
              <a:rect l="l" t="t" r="r" b="b"/>
              <a:pathLst>
                <a:path w="3147060">
                  <a:moveTo>
                    <a:pt x="0" y="0"/>
                  </a:moveTo>
                  <a:lnTo>
                    <a:pt x="3146552" y="0"/>
                  </a:lnTo>
                </a:path>
              </a:pathLst>
            </a:custGeom>
            <a:ln w="38100">
              <a:solidFill>
                <a:srgbClr val="FF0000"/>
              </a:solidFill>
            </a:ln>
          </p:spPr>
          <p:txBody>
            <a:bodyPr wrap="square" lIns="0" tIns="0" rIns="0" bIns="0" rtlCol="0"/>
            <a:lstStyle/>
            <a:p>
              <a:endParaRPr/>
            </a:p>
          </p:txBody>
        </p:sp>
        <p:sp>
          <p:nvSpPr>
            <p:cNvPr id="51" name="object 51"/>
            <p:cNvSpPr/>
            <p:nvPr/>
          </p:nvSpPr>
          <p:spPr>
            <a:xfrm>
              <a:off x="4509515" y="1572767"/>
              <a:ext cx="119034" cy="644651"/>
            </a:xfrm>
            <a:prstGeom prst="rect">
              <a:avLst/>
            </a:prstGeom>
            <a:blipFill>
              <a:blip r:embed="rId5" cstate="print"/>
              <a:stretch>
                <a:fillRect/>
              </a:stretch>
            </a:blipFill>
          </p:spPr>
          <p:txBody>
            <a:bodyPr wrap="square" lIns="0" tIns="0" rIns="0" bIns="0" rtlCol="0"/>
            <a:lstStyle/>
            <a:p>
              <a:endParaRPr/>
            </a:p>
          </p:txBody>
        </p:sp>
        <p:sp>
          <p:nvSpPr>
            <p:cNvPr id="52" name="object 52"/>
            <p:cNvSpPr/>
            <p:nvPr/>
          </p:nvSpPr>
          <p:spPr>
            <a:xfrm>
              <a:off x="4571237" y="1614677"/>
              <a:ext cx="0" cy="545465"/>
            </a:xfrm>
            <a:custGeom>
              <a:avLst/>
              <a:gdLst/>
              <a:ahLst/>
              <a:cxnLst/>
              <a:rect l="l" t="t" r="r" b="b"/>
              <a:pathLst>
                <a:path h="545464">
                  <a:moveTo>
                    <a:pt x="0" y="544957"/>
                  </a:moveTo>
                  <a:lnTo>
                    <a:pt x="0" y="0"/>
                  </a:lnTo>
                </a:path>
              </a:pathLst>
            </a:custGeom>
            <a:ln w="38100">
              <a:solidFill>
                <a:srgbClr val="FF0000"/>
              </a:solidFill>
            </a:ln>
          </p:spPr>
          <p:txBody>
            <a:bodyPr wrap="square" lIns="0" tIns="0" rIns="0" bIns="0" rtlCol="0"/>
            <a:lstStyle/>
            <a:p>
              <a:endParaRPr/>
            </a:p>
          </p:txBody>
        </p:sp>
      </p:grpSp>
      <p:sp>
        <p:nvSpPr>
          <p:cNvPr id="53" name="object 53"/>
          <p:cNvSpPr/>
          <p:nvPr/>
        </p:nvSpPr>
        <p:spPr>
          <a:xfrm>
            <a:off x="5212079" y="2043683"/>
            <a:ext cx="459105" cy="565785"/>
          </a:xfrm>
          <a:custGeom>
            <a:avLst/>
            <a:gdLst/>
            <a:ahLst/>
            <a:cxnLst/>
            <a:rect l="l" t="t" r="r" b="b"/>
            <a:pathLst>
              <a:path w="459104" h="565785">
                <a:moveTo>
                  <a:pt x="229362" y="0"/>
                </a:moveTo>
                <a:lnTo>
                  <a:pt x="0" y="565403"/>
                </a:lnTo>
                <a:lnTo>
                  <a:pt x="458724" y="565403"/>
                </a:lnTo>
                <a:lnTo>
                  <a:pt x="229362" y="0"/>
                </a:lnTo>
                <a:close/>
              </a:path>
            </a:pathLst>
          </a:custGeom>
          <a:solidFill>
            <a:srgbClr val="0C62C5"/>
          </a:solidFill>
        </p:spPr>
        <p:txBody>
          <a:bodyPr wrap="square" lIns="0" tIns="0" rIns="0" bIns="0" rtlCol="0"/>
          <a:lstStyle/>
          <a:p>
            <a:endParaRPr/>
          </a:p>
        </p:txBody>
      </p:sp>
      <p:grpSp>
        <p:nvGrpSpPr>
          <p:cNvPr id="54" name="object 54"/>
          <p:cNvGrpSpPr/>
          <p:nvPr/>
        </p:nvGrpSpPr>
        <p:grpSpPr>
          <a:xfrm>
            <a:off x="5373623" y="1563624"/>
            <a:ext cx="3228340" cy="645160"/>
            <a:chOff x="5373623" y="1563624"/>
            <a:chExt cx="3228340" cy="645160"/>
          </a:xfrm>
        </p:grpSpPr>
        <p:sp>
          <p:nvSpPr>
            <p:cNvPr id="55" name="object 55"/>
            <p:cNvSpPr/>
            <p:nvPr/>
          </p:nvSpPr>
          <p:spPr>
            <a:xfrm>
              <a:off x="5390366" y="1585806"/>
              <a:ext cx="3211153" cy="102029"/>
            </a:xfrm>
            <a:prstGeom prst="rect">
              <a:avLst/>
            </a:prstGeom>
            <a:blipFill>
              <a:blip r:embed="rId4" cstate="print"/>
              <a:stretch>
                <a:fillRect/>
              </a:stretch>
            </a:blipFill>
          </p:spPr>
          <p:txBody>
            <a:bodyPr wrap="square" lIns="0" tIns="0" rIns="0" bIns="0" rtlCol="0"/>
            <a:lstStyle/>
            <a:p>
              <a:endParaRPr/>
            </a:p>
          </p:txBody>
        </p:sp>
        <p:sp>
          <p:nvSpPr>
            <p:cNvPr id="56" name="object 56"/>
            <p:cNvSpPr/>
            <p:nvPr/>
          </p:nvSpPr>
          <p:spPr>
            <a:xfrm>
              <a:off x="5424677" y="1619250"/>
              <a:ext cx="3147060" cy="0"/>
            </a:xfrm>
            <a:custGeom>
              <a:avLst/>
              <a:gdLst/>
              <a:ahLst/>
              <a:cxnLst/>
              <a:rect l="l" t="t" r="r" b="b"/>
              <a:pathLst>
                <a:path w="3147059">
                  <a:moveTo>
                    <a:pt x="0" y="0"/>
                  </a:moveTo>
                  <a:lnTo>
                    <a:pt x="3146552" y="0"/>
                  </a:lnTo>
                </a:path>
              </a:pathLst>
            </a:custGeom>
            <a:ln w="38100">
              <a:solidFill>
                <a:srgbClr val="0000FF"/>
              </a:solidFill>
            </a:ln>
          </p:spPr>
          <p:txBody>
            <a:bodyPr wrap="square" lIns="0" tIns="0" rIns="0" bIns="0" rtlCol="0"/>
            <a:lstStyle/>
            <a:p>
              <a:endParaRPr/>
            </a:p>
          </p:txBody>
        </p:sp>
        <p:sp>
          <p:nvSpPr>
            <p:cNvPr id="57" name="object 57"/>
            <p:cNvSpPr/>
            <p:nvPr/>
          </p:nvSpPr>
          <p:spPr>
            <a:xfrm>
              <a:off x="5373623" y="1563624"/>
              <a:ext cx="119034" cy="644651"/>
            </a:xfrm>
            <a:prstGeom prst="rect">
              <a:avLst/>
            </a:prstGeom>
            <a:blipFill>
              <a:blip r:embed="rId5" cstate="print"/>
              <a:stretch>
                <a:fillRect/>
              </a:stretch>
            </a:blipFill>
          </p:spPr>
          <p:txBody>
            <a:bodyPr wrap="square" lIns="0" tIns="0" rIns="0" bIns="0" rtlCol="0"/>
            <a:lstStyle/>
            <a:p>
              <a:endParaRPr/>
            </a:p>
          </p:txBody>
        </p:sp>
        <p:sp>
          <p:nvSpPr>
            <p:cNvPr id="58" name="object 58"/>
            <p:cNvSpPr/>
            <p:nvPr/>
          </p:nvSpPr>
          <p:spPr>
            <a:xfrm>
              <a:off x="5435345" y="1605534"/>
              <a:ext cx="0" cy="545465"/>
            </a:xfrm>
            <a:custGeom>
              <a:avLst/>
              <a:gdLst/>
              <a:ahLst/>
              <a:cxnLst/>
              <a:rect l="l" t="t" r="r" b="b"/>
              <a:pathLst>
                <a:path h="545464">
                  <a:moveTo>
                    <a:pt x="0" y="544956"/>
                  </a:moveTo>
                  <a:lnTo>
                    <a:pt x="0" y="0"/>
                  </a:lnTo>
                </a:path>
              </a:pathLst>
            </a:custGeom>
            <a:ln w="38100">
              <a:solidFill>
                <a:srgbClr val="0000FF"/>
              </a:solidFill>
            </a:ln>
          </p:spPr>
          <p:txBody>
            <a:bodyPr wrap="square" lIns="0" tIns="0" rIns="0" bIns="0" rtlCol="0"/>
            <a:lstStyle/>
            <a:p>
              <a:endParaRPr/>
            </a:p>
          </p:txBody>
        </p:sp>
      </p:grpSp>
      <p:sp>
        <p:nvSpPr>
          <p:cNvPr id="59" name="object 59"/>
          <p:cNvSpPr txBox="1"/>
          <p:nvPr/>
        </p:nvSpPr>
        <p:spPr>
          <a:xfrm>
            <a:off x="347878" y="1805432"/>
            <a:ext cx="198818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H</a:t>
            </a:r>
            <a:r>
              <a:rPr sz="2400" spc="-15" dirty="0">
                <a:latin typeface="Arial"/>
                <a:cs typeface="Arial"/>
              </a:rPr>
              <a:t>o</a:t>
            </a:r>
            <a:r>
              <a:rPr sz="2400" spc="-5" dirty="0">
                <a:latin typeface="Arial"/>
                <a:cs typeface="Arial"/>
              </a:rPr>
              <a:t>ogs</a:t>
            </a:r>
            <a:r>
              <a:rPr sz="2400" spc="-15" dirty="0">
                <a:latin typeface="Arial"/>
                <a:cs typeface="Arial"/>
              </a:rPr>
              <a:t>p</a:t>
            </a:r>
            <a:r>
              <a:rPr sz="2400" spc="-5" dirty="0">
                <a:latin typeface="Arial"/>
                <a:cs typeface="Arial"/>
              </a:rPr>
              <a:t>an</a:t>
            </a:r>
            <a:r>
              <a:rPr sz="2400" spc="-15" dirty="0">
                <a:latin typeface="Arial"/>
                <a:cs typeface="Arial"/>
              </a:rPr>
              <a:t>n</a:t>
            </a:r>
            <a:r>
              <a:rPr sz="2400" spc="-5" dirty="0">
                <a:latin typeface="Arial"/>
                <a:cs typeface="Arial"/>
              </a:rPr>
              <a:t>ing</a:t>
            </a:r>
            <a:endParaRPr sz="2400">
              <a:latin typeface="Arial"/>
              <a:cs typeface="Arial"/>
            </a:endParaRPr>
          </a:p>
        </p:txBody>
      </p:sp>
      <p:sp>
        <p:nvSpPr>
          <p:cNvPr id="62" name="object 62"/>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8</a:t>
            </a:fld>
            <a:endParaRPr dirty="0"/>
          </a:p>
        </p:txBody>
      </p:sp>
      <p:sp>
        <p:nvSpPr>
          <p:cNvPr id="60" name="object 60"/>
          <p:cNvSpPr txBox="1"/>
          <p:nvPr/>
        </p:nvSpPr>
        <p:spPr>
          <a:xfrm>
            <a:off x="6417945" y="1823465"/>
            <a:ext cx="193738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La</a:t>
            </a:r>
            <a:r>
              <a:rPr sz="2400" spc="-15" dirty="0">
                <a:latin typeface="Arial"/>
                <a:cs typeface="Arial"/>
              </a:rPr>
              <a:t>a</a:t>
            </a:r>
            <a:r>
              <a:rPr sz="2400" spc="-5" dirty="0">
                <a:latin typeface="Arial"/>
                <a:cs typeface="Arial"/>
              </a:rPr>
              <a:t>gspa</a:t>
            </a:r>
            <a:r>
              <a:rPr sz="2400" spc="-15" dirty="0">
                <a:latin typeface="Arial"/>
                <a:cs typeface="Arial"/>
              </a:rPr>
              <a:t>n</a:t>
            </a:r>
            <a:r>
              <a:rPr sz="2400" spc="-5" dirty="0">
                <a:latin typeface="Arial"/>
                <a:cs typeface="Arial"/>
              </a:rPr>
              <a:t>n</a:t>
            </a:r>
            <a:r>
              <a:rPr sz="2400" spc="-15" dirty="0">
                <a:latin typeface="Arial"/>
                <a:cs typeface="Arial"/>
              </a:rPr>
              <a:t>i</a:t>
            </a:r>
            <a:r>
              <a:rPr sz="2400" spc="-5" dirty="0">
                <a:latin typeface="Arial"/>
                <a:cs typeface="Arial"/>
              </a:rPr>
              <a:t>ng</a:t>
            </a:r>
            <a:endParaRPr sz="2400">
              <a:latin typeface="Arial"/>
              <a:cs typeface="Arial"/>
            </a:endParaRPr>
          </a:p>
        </p:txBody>
      </p:sp>
      <p:sp>
        <p:nvSpPr>
          <p:cNvPr id="61" name="object 61"/>
          <p:cNvSpPr txBox="1">
            <a:spLocks noGrp="1"/>
          </p:cNvSpPr>
          <p:nvPr>
            <p:ph type="title"/>
          </p:nvPr>
        </p:nvSpPr>
        <p:spPr>
          <a:xfrm>
            <a:off x="1274191" y="252476"/>
            <a:ext cx="661606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1°) Hoofdstuk </a:t>
            </a:r>
            <a:r>
              <a:rPr sz="2400" u="none" dirty="0"/>
              <a:t>1.5. Grenzen van de</a:t>
            </a:r>
            <a:r>
              <a:rPr sz="2400" u="none" spc="-70" dirty="0"/>
              <a:t> </a:t>
            </a:r>
            <a:r>
              <a:rPr sz="2400" u="none" dirty="0"/>
              <a:t>installaties</a:t>
            </a:r>
            <a:endParaRPr sz="240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56971"/>
            <a:ext cx="9144000" cy="5884545"/>
            <a:chOff x="0" y="156971"/>
            <a:chExt cx="9144000" cy="5884545"/>
          </a:xfrm>
        </p:grpSpPr>
        <p:sp>
          <p:nvSpPr>
            <p:cNvPr id="3" name="object 3"/>
            <p:cNvSpPr/>
            <p:nvPr/>
          </p:nvSpPr>
          <p:spPr>
            <a:xfrm>
              <a:off x="3441191" y="156971"/>
              <a:ext cx="2318004" cy="204673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431035"/>
              <a:ext cx="9134856" cy="4315968"/>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7010400" y="391667"/>
              <a:ext cx="1933955" cy="1450848"/>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5554980"/>
              <a:ext cx="9143999" cy="486181"/>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0" y="5568695"/>
              <a:ext cx="9144000" cy="411480"/>
            </a:xfrm>
            <a:custGeom>
              <a:avLst/>
              <a:gdLst/>
              <a:ahLst/>
              <a:cxnLst/>
              <a:rect l="l" t="t" r="r" b="b"/>
              <a:pathLst>
                <a:path w="9144000" h="411479">
                  <a:moveTo>
                    <a:pt x="9144000" y="0"/>
                  </a:moveTo>
                  <a:lnTo>
                    <a:pt x="0" y="0"/>
                  </a:lnTo>
                  <a:lnTo>
                    <a:pt x="0" y="411479"/>
                  </a:lnTo>
                  <a:lnTo>
                    <a:pt x="9144000" y="411479"/>
                  </a:lnTo>
                  <a:lnTo>
                    <a:pt x="9144000" y="0"/>
                  </a:lnTo>
                  <a:close/>
                </a:path>
              </a:pathLst>
            </a:custGeom>
            <a:solidFill>
              <a:srgbClr val="CCDC00"/>
            </a:solidFill>
          </p:spPr>
          <p:txBody>
            <a:bodyPr wrap="square" lIns="0" tIns="0" rIns="0" bIns="0" rtlCol="0"/>
            <a:lstStyle/>
            <a:p>
              <a:endParaRPr/>
            </a:p>
          </p:txBody>
        </p:sp>
      </p:grpSp>
      <p:sp>
        <p:nvSpPr>
          <p:cNvPr id="8" name="object 8"/>
          <p:cNvSpPr txBox="1">
            <a:spLocks noGrp="1"/>
          </p:cNvSpPr>
          <p:nvPr>
            <p:ph type="title"/>
          </p:nvPr>
        </p:nvSpPr>
        <p:spPr>
          <a:xfrm>
            <a:off x="3206876" y="2680842"/>
            <a:ext cx="3587115" cy="452120"/>
          </a:xfrm>
          <a:prstGeom prst="rect">
            <a:avLst/>
          </a:prstGeom>
        </p:spPr>
        <p:txBody>
          <a:bodyPr vert="horz" wrap="square" lIns="0" tIns="12065" rIns="0" bIns="0" rtlCol="0">
            <a:spAutoFit/>
          </a:bodyPr>
          <a:lstStyle/>
          <a:p>
            <a:pPr marL="12700">
              <a:lnSpc>
                <a:spcPct val="100000"/>
              </a:lnSpc>
              <a:spcBef>
                <a:spcPts val="95"/>
              </a:spcBef>
            </a:pPr>
            <a:r>
              <a:rPr sz="2800" u="none" spc="-30" dirty="0">
                <a:solidFill>
                  <a:srgbClr val="FF0000"/>
                </a:solidFill>
              </a:rPr>
              <a:t>Vragen </a:t>
            </a:r>
            <a:r>
              <a:rPr sz="2800" u="none" spc="-5" dirty="0">
                <a:solidFill>
                  <a:srgbClr val="FF0000"/>
                </a:solidFill>
              </a:rPr>
              <a:t>-</a:t>
            </a:r>
            <a:r>
              <a:rPr sz="2800" u="none" spc="-110" dirty="0">
                <a:solidFill>
                  <a:srgbClr val="FF0000"/>
                </a:solidFill>
              </a:rPr>
              <a:t> </a:t>
            </a:r>
            <a:r>
              <a:rPr sz="2800" u="none" spc="-5" dirty="0">
                <a:solidFill>
                  <a:srgbClr val="FF0000"/>
                </a:solidFill>
              </a:rPr>
              <a:t>Antwoorden</a:t>
            </a:r>
            <a:endParaRPr sz="2800"/>
          </a:p>
        </p:txBody>
      </p:sp>
      <p:sp>
        <p:nvSpPr>
          <p:cNvPr id="9" name="object 9"/>
          <p:cNvSpPr txBox="1"/>
          <p:nvPr/>
        </p:nvSpPr>
        <p:spPr>
          <a:xfrm>
            <a:off x="142036" y="6401429"/>
            <a:ext cx="245745" cy="139700"/>
          </a:xfrm>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sz="800" dirty="0">
                <a:solidFill>
                  <a:srgbClr val="7E7E7E"/>
                </a:solidFill>
                <a:latin typeface="Arial"/>
                <a:cs typeface="Arial"/>
              </a:rPr>
              <a:t>80</a:t>
            </a:fld>
            <a:endParaRPr sz="800">
              <a:latin typeface="Arial"/>
              <a:cs typeface="Aria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97628" y="1336928"/>
            <a:ext cx="1539240" cy="513715"/>
          </a:xfrm>
          <a:prstGeom prst="rect">
            <a:avLst/>
          </a:prstGeom>
        </p:spPr>
        <p:txBody>
          <a:bodyPr vert="horz" wrap="square" lIns="0" tIns="13335" rIns="0" bIns="0" rtlCol="0">
            <a:spAutoFit/>
          </a:bodyPr>
          <a:lstStyle/>
          <a:p>
            <a:pPr marL="12700">
              <a:lnSpc>
                <a:spcPct val="100000"/>
              </a:lnSpc>
              <a:spcBef>
                <a:spcPts val="105"/>
              </a:spcBef>
            </a:pPr>
            <a:r>
              <a:rPr sz="3200" u="none" dirty="0"/>
              <a:t>Conta</a:t>
            </a:r>
            <a:r>
              <a:rPr sz="3200" u="none" spc="-10" dirty="0"/>
              <a:t>c</a:t>
            </a:r>
            <a:r>
              <a:rPr sz="3200" u="none" dirty="0"/>
              <a:t>t</a:t>
            </a:r>
            <a:endParaRPr sz="3200"/>
          </a:p>
        </p:txBody>
      </p:sp>
      <p:sp>
        <p:nvSpPr>
          <p:cNvPr id="3" name="object 3"/>
          <p:cNvSpPr txBox="1"/>
          <p:nvPr/>
        </p:nvSpPr>
        <p:spPr>
          <a:xfrm>
            <a:off x="6487795" y="6211925"/>
            <a:ext cx="1091565" cy="269240"/>
          </a:xfrm>
          <a:prstGeom prst="rect">
            <a:avLst/>
          </a:prstGeom>
        </p:spPr>
        <p:txBody>
          <a:bodyPr vert="horz" wrap="square" lIns="0" tIns="12065" rIns="0" bIns="0" rtlCol="0">
            <a:spAutoFit/>
          </a:bodyPr>
          <a:lstStyle/>
          <a:p>
            <a:pPr marL="12700">
              <a:lnSpc>
                <a:spcPct val="100000"/>
              </a:lnSpc>
              <a:spcBef>
                <a:spcPts val="95"/>
              </a:spcBef>
            </a:pPr>
            <a:r>
              <a:rPr sz="1600" b="1" spc="-10" dirty="0">
                <a:solidFill>
                  <a:srgbClr val="002C77"/>
                </a:solidFill>
                <a:latin typeface="Arial"/>
                <a:cs typeface="Arial"/>
              </a:rPr>
              <a:t>vincotte.be</a:t>
            </a:r>
            <a:endParaRPr sz="1600">
              <a:latin typeface="Arial"/>
              <a:cs typeface="Arial"/>
            </a:endParaRPr>
          </a:p>
        </p:txBody>
      </p:sp>
      <p:grpSp>
        <p:nvGrpSpPr>
          <p:cNvPr id="4" name="object 4"/>
          <p:cNvGrpSpPr/>
          <p:nvPr/>
        </p:nvGrpSpPr>
        <p:grpSpPr>
          <a:xfrm>
            <a:off x="0" y="0"/>
            <a:ext cx="6073140" cy="6858000"/>
            <a:chOff x="0" y="0"/>
            <a:chExt cx="6073140" cy="6858000"/>
          </a:xfrm>
        </p:grpSpPr>
        <p:sp>
          <p:nvSpPr>
            <p:cNvPr id="5" name="object 5"/>
            <p:cNvSpPr/>
            <p:nvPr/>
          </p:nvSpPr>
          <p:spPr>
            <a:xfrm>
              <a:off x="4935473" y="2303526"/>
              <a:ext cx="423545" cy="0"/>
            </a:xfrm>
            <a:custGeom>
              <a:avLst/>
              <a:gdLst/>
              <a:ahLst/>
              <a:cxnLst/>
              <a:rect l="l" t="t" r="r" b="b"/>
              <a:pathLst>
                <a:path w="423545">
                  <a:moveTo>
                    <a:pt x="0" y="0"/>
                  </a:moveTo>
                  <a:lnTo>
                    <a:pt x="423037" y="0"/>
                  </a:lnTo>
                </a:path>
              </a:pathLst>
            </a:custGeom>
            <a:ln w="25908">
              <a:solidFill>
                <a:srgbClr val="F5B81A"/>
              </a:solidFill>
            </a:ln>
          </p:spPr>
          <p:txBody>
            <a:bodyPr wrap="square" lIns="0" tIns="0" rIns="0" bIns="0" rtlCol="0"/>
            <a:lstStyle/>
            <a:p>
              <a:endParaRPr/>
            </a:p>
          </p:txBody>
        </p:sp>
        <p:sp>
          <p:nvSpPr>
            <p:cNvPr id="6" name="object 6"/>
            <p:cNvSpPr/>
            <p:nvPr/>
          </p:nvSpPr>
          <p:spPr>
            <a:xfrm>
              <a:off x="0" y="0"/>
              <a:ext cx="6073140" cy="6857998"/>
            </a:xfrm>
            <a:prstGeom prst="rect">
              <a:avLst/>
            </a:prstGeom>
            <a:blipFill>
              <a:blip r:embed="rId2" cstate="print"/>
              <a:stretch>
                <a:fillRect/>
              </a:stretch>
            </a:blipFill>
          </p:spPr>
          <p:txBody>
            <a:bodyPr wrap="square" lIns="0" tIns="0" rIns="0" bIns="0" rtlCol="0"/>
            <a:lstStyle/>
            <a:p>
              <a:endParaRPr/>
            </a:p>
          </p:txBody>
        </p:sp>
      </p:grpSp>
      <p:sp>
        <p:nvSpPr>
          <p:cNvPr id="7" name="object 7"/>
          <p:cNvSpPr/>
          <p:nvPr/>
        </p:nvSpPr>
        <p:spPr>
          <a:xfrm>
            <a:off x="8177783" y="5894832"/>
            <a:ext cx="707135" cy="714756"/>
          </a:xfrm>
          <a:prstGeom prst="rect">
            <a:avLst/>
          </a:prstGeom>
          <a:blipFill>
            <a:blip r:embed="rId3" cstate="print"/>
            <a:stretch>
              <a:fillRect/>
            </a:stretch>
          </a:blipFill>
        </p:spPr>
        <p:txBody>
          <a:bodyPr wrap="square" lIns="0" tIns="0" rIns="0" bIns="0" rtlCol="0"/>
          <a:lstStyle/>
          <a:p>
            <a:endParaRPr/>
          </a:p>
        </p:txBody>
      </p:sp>
      <p:sp>
        <p:nvSpPr>
          <p:cNvPr id="8" name="object 8"/>
          <p:cNvSpPr txBox="1"/>
          <p:nvPr/>
        </p:nvSpPr>
        <p:spPr>
          <a:xfrm>
            <a:off x="4922901" y="2629052"/>
            <a:ext cx="2106930" cy="1728470"/>
          </a:xfrm>
          <a:prstGeom prst="rect">
            <a:avLst/>
          </a:prstGeom>
        </p:spPr>
        <p:txBody>
          <a:bodyPr vert="horz" wrap="square" lIns="0" tIns="73660" rIns="0" bIns="0" rtlCol="0">
            <a:spAutoFit/>
          </a:bodyPr>
          <a:lstStyle/>
          <a:p>
            <a:pPr marL="12700">
              <a:lnSpc>
                <a:spcPct val="100000"/>
              </a:lnSpc>
              <a:spcBef>
                <a:spcPts val="580"/>
              </a:spcBef>
            </a:pPr>
            <a:r>
              <a:rPr sz="1600" b="1" spc="-10" dirty="0">
                <a:solidFill>
                  <a:srgbClr val="002C77"/>
                </a:solidFill>
                <a:latin typeface="Arial"/>
                <a:cs typeface="Arial"/>
              </a:rPr>
              <a:t>Vincotte</a:t>
            </a:r>
            <a:r>
              <a:rPr sz="1600" b="1" spc="-50" dirty="0">
                <a:solidFill>
                  <a:srgbClr val="002C77"/>
                </a:solidFill>
                <a:latin typeface="Arial"/>
                <a:cs typeface="Arial"/>
              </a:rPr>
              <a:t> </a:t>
            </a:r>
            <a:r>
              <a:rPr sz="1600" b="1" spc="-10" dirty="0">
                <a:solidFill>
                  <a:srgbClr val="002C77"/>
                </a:solidFill>
                <a:latin typeface="Arial"/>
                <a:cs typeface="Arial"/>
              </a:rPr>
              <a:t>Academy</a:t>
            </a:r>
            <a:endParaRPr sz="1600">
              <a:latin typeface="Arial"/>
              <a:cs typeface="Arial"/>
            </a:endParaRPr>
          </a:p>
          <a:p>
            <a:pPr marL="29845">
              <a:lnSpc>
                <a:spcPct val="100000"/>
              </a:lnSpc>
              <a:spcBef>
                <a:spcPts val="484"/>
              </a:spcBef>
            </a:pPr>
            <a:r>
              <a:rPr sz="1600" spc="-5" dirty="0">
                <a:solidFill>
                  <a:srgbClr val="0C62C5"/>
                </a:solidFill>
                <a:latin typeface="Arial"/>
                <a:cs typeface="Arial"/>
              </a:rPr>
              <a:t>Jan Olieslagerslaan</a:t>
            </a:r>
            <a:r>
              <a:rPr sz="1600" spc="-55" dirty="0">
                <a:solidFill>
                  <a:srgbClr val="0C62C5"/>
                </a:solidFill>
                <a:latin typeface="Arial"/>
                <a:cs typeface="Arial"/>
              </a:rPr>
              <a:t> </a:t>
            </a:r>
            <a:r>
              <a:rPr sz="1600" spc="-5" dirty="0">
                <a:solidFill>
                  <a:srgbClr val="0C62C5"/>
                </a:solidFill>
                <a:latin typeface="Arial"/>
                <a:cs typeface="Arial"/>
              </a:rPr>
              <a:t>35</a:t>
            </a:r>
            <a:endParaRPr sz="1600">
              <a:latin typeface="Arial"/>
              <a:cs typeface="Arial"/>
            </a:endParaRPr>
          </a:p>
          <a:p>
            <a:pPr marL="12700">
              <a:lnSpc>
                <a:spcPct val="100000"/>
              </a:lnSpc>
              <a:spcBef>
                <a:spcPts val="480"/>
              </a:spcBef>
            </a:pPr>
            <a:r>
              <a:rPr sz="1600" spc="-5" dirty="0">
                <a:solidFill>
                  <a:srgbClr val="0C62C5"/>
                </a:solidFill>
                <a:latin typeface="Arial"/>
                <a:cs typeface="Arial"/>
              </a:rPr>
              <a:t>1800</a:t>
            </a:r>
            <a:r>
              <a:rPr sz="1600" spc="-10" dirty="0">
                <a:solidFill>
                  <a:srgbClr val="0C62C5"/>
                </a:solidFill>
                <a:latin typeface="Arial"/>
                <a:cs typeface="Arial"/>
              </a:rPr>
              <a:t> </a:t>
            </a:r>
            <a:r>
              <a:rPr sz="1600" spc="-5" dirty="0">
                <a:solidFill>
                  <a:srgbClr val="0C62C5"/>
                </a:solidFill>
                <a:latin typeface="Arial"/>
                <a:cs typeface="Arial"/>
              </a:rPr>
              <a:t>Vilvoorde</a:t>
            </a:r>
            <a:endParaRPr sz="1600">
              <a:latin typeface="Arial"/>
              <a:cs typeface="Arial"/>
            </a:endParaRPr>
          </a:p>
          <a:p>
            <a:pPr marL="12700" marR="77470">
              <a:lnSpc>
                <a:spcPct val="125000"/>
              </a:lnSpc>
              <a:spcBef>
                <a:spcPts val="1400"/>
              </a:spcBef>
            </a:pPr>
            <a:r>
              <a:rPr sz="1600" u="heavy" spc="-5" dirty="0">
                <a:solidFill>
                  <a:srgbClr val="0C62C5"/>
                </a:solidFill>
                <a:uFill>
                  <a:solidFill>
                    <a:srgbClr val="0C62C5"/>
                  </a:solidFill>
                </a:uFill>
                <a:latin typeface="Arial"/>
                <a:cs typeface="Arial"/>
                <a:hlinkClick r:id="rId4"/>
              </a:rPr>
              <a:t>academ</a:t>
            </a:r>
            <a:r>
              <a:rPr sz="1600" u="heavy" spc="-20" dirty="0">
                <a:solidFill>
                  <a:srgbClr val="0C62C5"/>
                </a:solidFill>
                <a:uFill>
                  <a:solidFill>
                    <a:srgbClr val="0C62C5"/>
                  </a:solidFill>
                </a:uFill>
                <a:latin typeface="Arial"/>
                <a:cs typeface="Arial"/>
                <a:hlinkClick r:id="rId4"/>
              </a:rPr>
              <a:t>y</a:t>
            </a:r>
            <a:r>
              <a:rPr sz="1600" u="heavy" spc="-5" dirty="0">
                <a:solidFill>
                  <a:srgbClr val="0C62C5"/>
                </a:solidFill>
                <a:uFill>
                  <a:solidFill>
                    <a:srgbClr val="0C62C5"/>
                  </a:solidFill>
                </a:uFill>
                <a:latin typeface="Arial"/>
                <a:cs typeface="Arial"/>
                <a:hlinkClick r:id="rId4"/>
              </a:rPr>
              <a:t>@vincotte.be </a:t>
            </a:r>
            <a:r>
              <a:rPr sz="1600" spc="-5" dirty="0">
                <a:solidFill>
                  <a:srgbClr val="0C62C5"/>
                </a:solidFill>
                <a:latin typeface="Arial"/>
                <a:cs typeface="Arial"/>
              </a:rPr>
              <a:t> </a:t>
            </a:r>
            <a:r>
              <a:rPr sz="1600" spc="-95" dirty="0">
                <a:solidFill>
                  <a:srgbClr val="404040"/>
                </a:solidFill>
                <a:latin typeface="Arial"/>
                <a:cs typeface="Arial"/>
              </a:rPr>
              <a:t>T: </a:t>
            </a:r>
            <a:r>
              <a:rPr sz="1600" spc="-5" dirty="0">
                <a:solidFill>
                  <a:srgbClr val="404040"/>
                </a:solidFill>
                <a:latin typeface="Arial"/>
                <a:cs typeface="Arial"/>
              </a:rPr>
              <a:t>+32 2 674 58</a:t>
            </a:r>
            <a:r>
              <a:rPr sz="1600" spc="95" dirty="0">
                <a:solidFill>
                  <a:srgbClr val="404040"/>
                </a:solidFill>
                <a:latin typeface="Arial"/>
                <a:cs typeface="Arial"/>
              </a:rPr>
              <a:t> </a:t>
            </a:r>
            <a:r>
              <a:rPr sz="1600" spc="-5" dirty="0">
                <a:solidFill>
                  <a:srgbClr val="404040"/>
                </a:solidFill>
                <a:latin typeface="Arial"/>
                <a:cs typeface="Arial"/>
              </a:rPr>
              <a:t>57</a:t>
            </a:r>
            <a:endParaRPr sz="16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979932"/>
            <a:ext cx="9144000" cy="5878195"/>
            <a:chOff x="0" y="979932"/>
            <a:chExt cx="9144000" cy="5878195"/>
          </a:xfrm>
        </p:grpSpPr>
        <p:sp>
          <p:nvSpPr>
            <p:cNvPr id="3" name="object 3"/>
            <p:cNvSpPr/>
            <p:nvPr/>
          </p:nvSpPr>
          <p:spPr>
            <a:xfrm>
              <a:off x="2787395" y="979932"/>
              <a:ext cx="3241548" cy="324154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2823972" y="3738372"/>
              <a:ext cx="3563620" cy="268605"/>
            </a:xfrm>
            <a:custGeom>
              <a:avLst/>
              <a:gdLst/>
              <a:ahLst/>
              <a:cxnLst/>
              <a:rect l="l" t="t" r="r" b="b"/>
              <a:pathLst>
                <a:path w="3563620" h="268604">
                  <a:moveTo>
                    <a:pt x="3563112" y="0"/>
                  </a:moveTo>
                  <a:lnTo>
                    <a:pt x="0" y="0"/>
                  </a:lnTo>
                  <a:lnTo>
                    <a:pt x="0" y="268223"/>
                  </a:lnTo>
                  <a:lnTo>
                    <a:pt x="3563112" y="268223"/>
                  </a:lnTo>
                  <a:lnTo>
                    <a:pt x="3563112" y="0"/>
                  </a:lnTo>
                  <a:close/>
                </a:path>
              </a:pathLst>
            </a:custGeom>
            <a:solidFill>
              <a:srgbClr val="000000"/>
            </a:solidFill>
          </p:spPr>
          <p:txBody>
            <a:bodyPr wrap="square" lIns="0" tIns="0" rIns="0" bIns="0" rtlCol="0"/>
            <a:lstStyle/>
            <a:p>
              <a:endParaRPr/>
            </a:p>
          </p:txBody>
        </p:sp>
        <p:sp>
          <p:nvSpPr>
            <p:cNvPr id="5" name="object 5"/>
            <p:cNvSpPr/>
            <p:nvPr/>
          </p:nvSpPr>
          <p:spPr>
            <a:xfrm>
              <a:off x="5750052" y="2177796"/>
              <a:ext cx="459105" cy="565785"/>
            </a:xfrm>
            <a:custGeom>
              <a:avLst/>
              <a:gdLst/>
              <a:ahLst/>
              <a:cxnLst/>
              <a:rect l="l" t="t" r="r" b="b"/>
              <a:pathLst>
                <a:path w="459104" h="565785">
                  <a:moveTo>
                    <a:pt x="229362" y="0"/>
                  </a:moveTo>
                  <a:lnTo>
                    <a:pt x="0" y="565403"/>
                  </a:lnTo>
                  <a:lnTo>
                    <a:pt x="458724" y="565403"/>
                  </a:lnTo>
                  <a:lnTo>
                    <a:pt x="229362" y="0"/>
                  </a:lnTo>
                  <a:close/>
                </a:path>
              </a:pathLst>
            </a:custGeom>
            <a:solidFill>
              <a:srgbClr val="0C62C5"/>
            </a:solidFill>
          </p:spPr>
          <p:txBody>
            <a:bodyPr wrap="square" lIns="0" tIns="0" rIns="0" bIns="0" rtlCol="0"/>
            <a:lstStyle/>
            <a:p>
              <a:endParaRPr/>
            </a:p>
          </p:txBody>
        </p:sp>
        <p:sp>
          <p:nvSpPr>
            <p:cNvPr id="6" name="object 6"/>
            <p:cNvSpPr/>
            <p:nvPr/>
          </p:nvSpPr>
          <p:spPr>
            <a:xfrm>
              <a:off x="5919215" y="1603211"/>
              <a:ext cx="2691384" cy="119035"/>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5962650" y="1645158"/>
              <a:ext cx="2590800" cy="0"/>
            </a:xfrm>
            <a:custGeom>
              <a:avLst/>
              <a:gdLst/>
              <a:ahLst/>
              <a:cxnLst/>
              <a:rect l="l" t="t" r="r" b="b"/>
              <a:pathLst>
                <a:path w="2590800">
                  <a:moveTo>
                    <a:pt x="0" y="0"/>
                  </a:moveTo>
                  <a:lnTo>
                    <a:pt x="2590800" y="0"/>
                  </a:lnTo>
                </a:path>
              </a:pathLst>
            </a:custGeom>
            <a:ln w="38100">
              <a:solidFill>
                <a:srgbClr val="0000FF"/>
              </a:solidFill>
            </a:ln>
          </p:spPr>
          <p:txBody>
            <a:bodyPr wrap="square" lIns="0" tIns="0" rIns="0" bIns="0" rtlCol="0"/>
            <a:lstStyle/>
            <a:p>
              <a:endParaRPr/>
            </a:p>
          </p:txBody>
        </p:sp>
        <p:sp>
          <p:nvSpPr>
            <p:cNvPr id="8" name="object 8"/>
            <p:cNvSpPr/>
            <p:nvPr/>
          </p:nvSpPr>
          <p:spPr>
            <a:xfrm>
              <a:off x="5911596" y="1630680"/>
              <a:ext cx="119034" cy="644651"/>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5973317" y="1672590"/>
              <a:ext cx="0" cy="545465"/>
            </a:xfrm>
            <a:custGeom>
              <a:avLst/>
              <a:gdLst/>
              <a:ahLst/>
              <a:cxnLst/>
              <a:rect l="l" t="t" r="r" b="b"/>
              <a:pathLst>
                <a:path h="545464">
                  <a:moveTo>
                    <a:pt x="0" y="544957"/>
                  </a:moveTo>
                  <a:lnTo>
                    <a:pt x="0" y="0"/>
                  </a:lnTo>
                </a:path>
              </a:pathLst>
            </a:custGeom>
            <a:ln w="38100">
              <a:solidFill>
                <a:srgbClr val="0000FF"/>
              </a:solidFill>
            </a:ln>
          </p:spPr>
          <p:txBody>
            <a:bodyPr wrap="square" lIns="0" tIns="0" rIns="0" bIns="0" rtlCol="0"/>
            <a:lstStyle/>
            <a:p>
              <a:endParaRPr/>
            </a:p>
          </p:txBody>
        </p:sp>
        <p:sp>
          <p:nvSpPr>
            <p:cNvPr id="10" name="object 10"/>
            <p:cNvSpPr/>
            <p:nvPr/>
          </p:nvSpPr>
          <p:spPr>
            <a:xfrm>
              <a:off x="5605271" y="2772181"/>
              <a:ext cx="760488" cy="13878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647944" y="2823972"/>
              <a:ext cx="650875" cy="0"/>
            </a:xfrm>
            <a:custGeom>
              <a:avLst/>
              <a:gdLst/>
              <a:ahLst/>
              <a:cxnLst/>
              <a:rect l="l" t="t" r="r" b="b"/>
              <a:pathLst>
                <a:path w="650875">
                  <a:moveTo>
                    <a:pt x="0" y="0"/>
                  </a:moveTo>
                  <a:lnTo>
                    <a:pt x="650747" y="0"/>
                  </a:lnTo>
                </a:path>
              </a:pathLst>
            </a:custGeom>
            <a:ln w="57912">
              <a:solidFill>
                <a:srgbClr val="000000"/>
              </a:solidFill>
            </a:ln>
          </p:spPr>
          <p:txBody>
            <a:bodyPr wrap="square" lIns="0" tIns="0" rIns="0" bIns="0" rtlCol="0"/>
            <a:lstStyle/>
            <a:p>
              <a:endParaRPr/>
            </a:p>
          </p:txBody>
        </p:sp>
      </p:grpSp>
      <p:sp>
        <p:nvSpPr>
          <p:cNvPr id="12" name="object 12"/>
          <p:cNvSpPr txBox="1"/>
          <p:nvPr/>
        </p:nvSpPr>
        <p:spPr>
          <a:xfrm>
            <a:off x="6417945" y="1823465"/>
            <a:ext cx="1937385"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La</a:t>
            </a:r>
            <a:r>
              <a:rPr sz="2400" spc="-15" dirty="0">
                <a:latin typeface="Arial"/>
                <a:cs typeface="Arial"/>
              </a:rPr>
              <a:t>a</a:t>
            </a:r>
            <a:r>
              <a:rPr sz="2400" spc="-5" dirty="0">
                <a:latin typeface="Arial"/>
                <a:cs typeface="Arial"/>
              </a:rPr>
              <a:t>gspa</a:t>
            </a:r>
            <a:r>
              <a:rPr sz="2400" spc="-15" dirty="0">
                <a:latin typeface="Arial"/>
                <a:cs typeface="Arial"/>
              </a:rPr>
              <a:t>n</a:t>
            </a:r>
            <a:r>
              <a:rPr sz="2400" spc="-5" dirty="0">
                <a:latin typeface="Arial"/>
                <a:cs typeface="Arial"/>
              </a:rPr>
              <a:t>n</a:t>
            </a:r>
            <a:r>
              <a:rPr sz="2400" spc="-15" dirty="0">
                <a:latin typeface="Arial"/>
                <a:cs typeface="Arial"/>
              </a:rPr>
              <a:t>i</a:t>
            </a:r>
            <a:r>
              <a:rPr sz="2400" spc="-5" dirty="0">
                <a:latin typeface="Arial"/>
                <a:cs typeface="Arial"/>
              </a:rPr>
              <a:t>ng</a:t>
            </a:r>
            <a:endParaRPr sz="2400">
              <a:latin typeface="Arial"/>
              <a:cs typeface="Arial"/>
            </a:endParaRPr>
          </a:p>
        </p:txBody>
      </p:sp>
      <p:sp>
        <p:nvSpPr>
          <p:cNvPr id="13" name="object 13"/>
          <p:cNvSpPr txBox="1"/>
          <p:nvPr/>
        </p:nvSpPr>
        <p:spPr>
          <a:xfrm>
            <a:off x="4032884" y="3051428"/>
            <a:ext cx="32956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Arial"/>
                <a:cs typeface="Arial"/>
              </a:rPr>
              <a:t>BT</a:t>
            </a:r>
            <a:endParaRPr sz="1800">
              <a:latin typeface="Arial"/>
              <a:cs typeface="Arial"/>
            </a:endParaRPr>
          </a:p>
        </p:txBody>
      </p:sp>
      <p:sp>
        <p:nvSpPr>
          <p:cNvPr id="14" name="object 14"/>
          <p:cNvSpPr/>
          <p:nvPr/>
        </p:nvSpPr>
        <p:spPr>
          <a:xfrm>
            <a:off x="3671316" y="2061971"/>
            <a:ext cx="1717675" cy="1330960"/>
          </a:xfrm>
          <a:custGeom>
            <a:avLst/>
            <a:gdLst/>
            <a:ahLst/>
            <a:cxnLst/>
            <a:rect l="l" t="t" r="r" b="b"/>
            <a:pathLst>
              <a:path w="1717675" h="1330960">
                <a:moveTo>
                  <a:pt x="1717548" y="0"/>
                </a:moveTo>
                <a:lnTo>
                  <a:pt x="1563624" y="0"/>
                </a:lnTo>
                <a:lnTo>
                  <a:pt x="1563624" y="4572"/>
                </a:lnTo>
                <a:lnTo>
                  <a:pt x="143256" y="4572"/>
                </a:lnTo>
                <a:lnTo>
                  <a:pt x="143256" y="22860"/>
                </a:lnTo>
                <a:lnTo>
                  <a:pt x="0" y="22860"/>
                </a:lnTo>
                <a:lnTo>
                  <a:pt x="0" y="1330452"/>
                </a:lnTo>
                <a:lnTo>
                  <a:pt x="152400" y="1330452"/>
                </a:lnTo>
                <a:lnTo>
                  <a:pt x="152400" y="156972"/>
                </a:lnTo>
                <a:lnTo>
                  <a:pt x="1563624" y="156972"/>
                </a:lnTo>
                <a:lnTo>
                  <a:pt x="1563624" y="1309116"/>
                </a:lnTo>
                <a:lnTo>
                  <a:pt x="1717548" y="1309116"/>
                </a:lnTo>
                <a:lnTo>
                  <a:pt x="1717548" y="0"/>
                </a:lnTo>
                <a:close/>
              </a:path>
            </a:pathLst>
          </a:custGeom>
          <a:solidFill>
            <a:srgbClr val="0C62C5"/>
          </a:solidFill>
        </p:spPr>
        <p:txBody>
          <a:bodyPr wrap="square" lIns="0" tIns="0" rIns="0" bIns="0" rtlCol="0"/>
          <a:lstStyle/>
          <a:p>
            <a:endParaRPr/>
          </a:p>
        </p:txBody>
      </p:sp>
      <p:sp>
        <p:nvSpPr>
          <p:cNvPr id="15" name="object 15"/>
          <p:cNvSpPr txBox="1"/>
          <p:nvPr/>
        </p:nvSpPr>
        <p:spPr>
          <a:xfrm>
            <a:off x="1832229" y="4363592"/>
            <a:ext cx="5311775" cy="75692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De bron wordt beschouwd als deel van  de elektrische</a:t>
            </a:r>
            <a:r>
              <a:rPr sz="2400" spc="50" dirty="0">
                <a:latin typeface="Arial"/>
                <a:cs typeface="Arial"/>
              </a:rPr>
              <a:t> </a:t>
            </a:r>
            <a:r>
              <a:rPr sz="2400" spc="-5" dirty="0">
                <a:latin typeface="Arial"/>
                <a:cs typeface="Arial"/>
              </a:rPr>
              <a:t>laagspanningsinstallatie.</a:t>
            </a:r>
            <a:endParaRPr sz="2400">
              <a:latin typeface="Arial"/>
              <a:cs typeface="Arial"/>
            </a:endParaRPr>
          </a:p>
        </p:txBody>
      </p:sp>
      <p:sp>
        <p:nvSpPr>
          <p:cNvPr id="17" name="object 17"/>
          <p:cNvSpPr txBox="1">
            <a:spLocks noGrp="1"/>
          </p:cNvSpPr>
          <p:nvPr>
            <p:ph type="sldNum" sz="quarter" idx="7"/>
          </p:nvPr>
        </p:nvSpPr>
        <p:spPr>
          <a:prstGeom prst="rect">
            <a:avLst/>
          </a:prstGeom>
        </p:spPr>
        <p:txBody>
          <a:bodyPr vert="horz" wrap="square" lIns="0" tIns="3175" rIns="0" bIns="0" rtlCol="0">
            <a:spAutoFit/>
          </a:bodyPr>
          <a:lstStyle/>
          <a:p>
            <a:pPr marL="38100">
              <a:lnSpc>
                <a:spcPct val="100000"/>
              </a:lnSpc>
              <a:spcBef>
                <a:spcPts val="25"/>
              </a:spcBef>
            </a:pPr>
            <a:fld id="{81D60167-4931-47E6-BA6A-407CBD079E47}" type="slidenum">
              <a:rPr dirty="0"/>
              <a:t>9</a:t>
            </a:fld>
            <a:endParaRPr dirty="0"/>
          </a:p>
        </p:txBody>
      </p:sp>
      <p:sp>
        <p:nvSpPr>
          <p:cNvPr id="16" name="object 16"/>
          <p:cNvSpPr txBox="1">
            <a:spLocks noGrp="1"/>
          </p:cNvSpPr>
          <p:nvPr>
            <p:ph type="title"/>
          </p:nvPr>
        </p:nvSpPr>
        <p:spPr>
          <a:xfrm>
            <a:off x="1274191" y="252476"/>
            <a:ext cx="6616065" cy="391160"/>
          </a:xfrm>
          <a:prstGeom prst="rect">
            <a:avLst/>
          </a:prstGeom>
        </p:spPr>
        <p:txBody>
          <a:bodyPr vert="horz" wrap="square" lIns="0" tIns="12700" rIns="0" bIns="0" rtlCol="0">
            <a:spAutoFit/>
          </a:bodyPr>
          <a:lstStyle/>
          <a:p>
            <a:pPr marL="12700">
              <a:lnSpc>
                <a:spcPct val="100000"/>
              </a:lnSpc>
              <a:spcBef>
                <a:spcPts val="100"/>
              </a:spcBef>
            </a:pPr>
            <a:r>
              <a:rPr sz="2400" u="none" spc="-5" dirty="0"/>
              <a:t>1°) Hoofdstuk </a:t>
            </a:r>
            <a:r>
              <a:rPr sz="2400" u="none" dirty="0"/>
              <a:t>1.5. Grenzen van de</a:t>
            </a:r>
            <a:r>
              <a:rPr sz="2400" u="none" spc="-70" dirty="0"/>
              <a:t> </a:t>
            </a:r>
            <a:r>
              <a:rPr sz="2400" u="none" dirty="0"/>
              <a:t>installaties</a:t>
            </a:r>
            <a:endParaRPr sz="24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1564</TotalTime>
  <Words>4814</Words>
  <Application>Microsoft Office PowerPoint</Application>
  <PresentationFormat>Diavoorstelling (4:3)</PresentationFormat>
  <Paragraphs>541</Paragraphs>
  <Slides>81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81</vt:i4>
      </vt:variant>
    </vt:vector>
  </HeadingPairs>
  <TitlesOfParts>
    <vt:vector size="87" baseType="lpstr">
      <vt:lpstr>Arial</vt:lpstr>
      <vt:lpstr>Calibri</vt:lpstr>
      <vt:lpstr>Carlito</vt:lpstr>
      <vt:lpstr>Times New Roman</vt:lpstr>
      <vt:lpstr>Wingdings</vt:lpstr>
      <vt:lpstr>Office Theme</vt:lpstr>
      <vt:lpstr>PowerPoint-presentatie</vt:lpstr>
      <vt:lpstr>Belangrijkste wijzigingen in de  inhoud</vt:lpstr>
      <vt:lpstr>Belangrijkste wijzigingen in de inhoud</vt:lpstr>
      <vt:lpstr>Belangrijkste wijzigingen in de inhoud</vt:lpstr>
      <vt:lpstr>Belangrijkste wijzigingen in de inhoud</vt:lpstr>
      <vt:lpstr>Belangrijkste wijzigingen in de inhoud</vt:lpstr>
      <vt:lpstr>PowerPoint-presentatie</vt:lpstr>
      <vt:lpstr>1°) Hoofdstuk 1.5. Grenzen van de installaties</vt:lpstr>
      <vt:lpstr>1°) Hoofdstuk 1.5. Grenzen van de installaties</vt:lpstr>
      <vt:lpstr>1°) Hoofdstuk 1.5. Grenzen van de installaties</vt:lpstr>
      <vt:lpstr>Wijzigingen aan de inhoud</vt:lpstr>
      <vt:lpstr>Gewone plaatsen die toegankelijk zijn voor het publiek</vt:lpstr>
      <vt:lpstr>Wijzigingen aan de inhoud</vt:lpstr>
      <vt:lpstr>Wijzigingen aan de inhoud</vt:lpstr>
      <vt:lpstr>2°) Schema’s en markering</vt:lpstr>
      <vt:lpstr>2°) Schema’s en markering</vt:lpstr>
      <vt:lpstr>3°) Verwijdering verschil art. 87 – 88</vt:lpstr>
      <vt:lpstr>4°) MB in uitvoering van… &amp; Nota’s aan E.O.</vt:lpstr>
      <vt:lpstr>5°) Toevoeging en wijziging van def. : huishoudelijk</vt:lpstr>
      <vt:lpstr>5°) Toevoeging en wijziging van def. : tijd. - mobiel</vt:lpstr>
      <vt:lpstr>5°) Toevoeging en wijziging van def. : leidingen…</vt:lpstr>
      <vt:lpstr>5°) Toevoeging en wijziging van def. : leidingen…</vt:lpstr>
      <vt:lpstr>6°) Veiligheidsslot : definitie + voorschriften</vt:lpstr>
      <vt:lpstr>6°) Veiligheidsslot : definitie + voorschriften</vt:lpstr>
      <vt:lpstr>7°) Belangrijke wijziging</vt:lpstr>
      <vt:lpstr>8°) Toestellen voor auto. wederinschakeling</vt:lpstr>
      <vt:lpstr>8°) Toestellen voor auto. wederinschakeling</vt:lpstr>
      <vt:lpstr>8°) Toestellen voor auto. wederinschakeling (AWS)</vt:lpstr>
      <vt:lpstr>8°) Toestellen voor auto. wederinschakeling (ARD)</vt:lpstr>
      <vt:lpstr>8°) Toestellen voor auto. wederinschakeling (ARD)</vt:lpstr>
      <vt:lpstr>9°) Uitwendige invloeden</vt:lpstr>
      <vt:lpstr>9°) Uitwendige invloeden</vt:lpstr>
      <vt:lpstr>9°) Uitwendige invloeden</vt:lpstr>
      <vt:lpstr>10°) Gemeenschappelijke aardverbinding voor  verscheidene huishoudelijke inst.</vt:lpstr>
      <vt:lpstr>10°) Gemeenschappelijke aardverbinding voor  verscheidene huishoudelijke inst.</vt:lpstr>
      <vt:lpstr>10°) Gemeenschappelijke aardverbinding voor  verscheidene huishoudelijke inst.</vt:lpstr>
      <vt:lpstr>10°) Gemeenschappelijke aardverbinding voor  verscheidene huishoudelijke inst.</vt:lpstr>
      <vt:lpstr>10°) Gemeenschappelijke aardverbinding voor  verscheidene huishoudelijke inst.</vt:lpstr>
      <vt:lpstr>11°) HS luchtlijnen : veiligheidsinrichtingen</vt:lpstr>
      <vt:lpstr>12°) Boek 3 hfdst.7.1.7.4:  thermo van luchtlijnen</vt:lpstr>
      <vt:lpstr>12°) Boek 3 hfdst.7.1.7.4:  thermo van luchtlijnen</vt:lpstr>
      <vt:lpstr>12°) Boek 3 hfdst.7.1.7.4: thermo van luchtlijnen</vt:lpstr>
      <vt:lpstr>Na de gelijkvormigheidscontrole dient elke elektrische  installatie het voorwerp uit te maken van controlebezoeken  die ten minste de volgende periodiciteit respecteren:</vt:lpstr>
      <vt:lpstr>PowerPoint-presentatie</vt:lpstr>
      <vt:lpstr>13°) Periodiciteit van de controlebezoeken (Boek 3 - DNB)</vt:lpstr>
      <vt:lpstr>(KB 25-04-2013 - BS 04-06-2013)</vt:lpstr>
      <vt:lpstr>Voorzorgsmaatregelen tegen brand</vt:lpstr>
      <vt:lpstr>Wijzigingen aan de inhoud - art. 104</vt:lpstr>
      <vt:lpstr>Hfdst. 2 Beschermingsmaatregelen</vt:lpstr>
      <vt:lpstr>Wijzigingen aan de inhoud - art. 104</vt:lpstr>
      <vt:lpstr>Wijzigingen aan de inhoud - art. 104</vt:lpstr>
      <vt:lpstr>Wijzigingen aan de inhoud - art. 104</vt:lpstr>
      <vt:lpstr>Definitie</vt:lpstr>
      <vt:lpstr>Definitie</vt:lpstr>
      <vt:lpstr>Definitie</vt:lpstr>
      <vt:lpstr>Definitie</vt:lpstr>
      <vt:lpstr>Veiligheidsinstallatie  Risico analyse</vt:lpstr>
      <vt:lpstr>Definitie</vt:lpstr>
      <vt:lpstr>Definitie</vt:lpstr>
      <vt:lpstr>Wijzigingen aan de inhoud - art. 104</vt:lpstr>
      <vt:lpstr>Wijzigingen aan de inhoud - art. 104</vt:lpstr>
      <vt:lpstr>Wijzigingen aan de inhoud - art. 104</vt:lpstr>
      <vt:lpstr>Wijzigingen aan de inhoud - art. 104</vt:lpstr>
      <vt:lpstr>PowerPoint-presentatie</vt:lpstr>
      <vt:lpstr>Wijzigingen aan de inhoud - art. 104</vt:lpstr>
      <vt:lpstr>PowerPoint-presentatie</vt:lpstr>
      <vt:lpstr>Veiligheidsinstallaties - Doelstellingen:</vt:lpstr>
      <vt:lpstr>PowerPoint-presentatie</vt:lpstr>
      <vt:lpstr>Wijzigingen aan de inhoud - art. 104</vt:lpstr>
      <vt:lpstr>Wijzigingen aan de inhoud - art. 104</vt:lpstr>
      <vt:lpstr>PowerPoint-presentatie</vt:lpstr>
      <vt:lpstr>Wijzigingen aan de inhoud - art. 104</vt:lpstr>
      <vt:lpstr>Wijzigingen aan de inhoud - art. 104</vt:lpstr>
      <vt:lpstr>Wijzigingen aan de inhoud - art. 104</vt:lpstr>
      <vt:lpstr>Wijzigingen aan de inhoud - art. 104</vt:lpstr>
      <vt:lpstr>Wijzigingen aan de inhoud - art. 104</vt:lpstr>
      <vt:lpstr>Wijzigingen aan de inhoud</vt:lpstr>
      <vt:lpstr>To Do</vt:lpstr>
      <vt:lpstr>Toekomstige ontwikkelingen: voorbeelden</vt:lpstr>
      <vt:lpstr>Vragen - Antwoorden</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Mathieu Delporte</dc:creator>
  <cp:lastModifiedBy>Jan Van Ocken</cp:lastModifiedBy>
  <cp:revision>2</cp:revision>
  <dcterms:created xsi:type="dcterms:W3CDTF">2020-12-04T06:35:58Z</dcterms:created>
  <dcterms:modified xsi:type="dcterms:W3CDTF">2020-12-09T10:30:40Z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2019-10-14T00:00:00Z</vt:filetime>
  </property>
  <property fmtid="{D5CDD505-2E9C-101B-9397-08002B2CF9AE}" pid="3" name="Creator">
    <vt:lpwstr>Microsoft® PowerPoint® 2016</vt:lpwstr>
  </property>
  <property fmtid="{D5CDD505-2E9C-101B-9397-08002B2CF9AE}" pid="4" name="LastSaved">
    <vt:filetime>2020-12-04T00:00:00Z</vt:filetime>
  </property>
</Properties>
</file>